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312" r:id="rId5"/>
    <p:sldId id="305" r:id="rId6"/>
    <p:sldId id="313" r:id="rId7"/>
    <p:sldId id="314" r:id="rId8"/>
    <p:sldId id="283" r:id="rId9"/>
    <p:sldId id="315" r:id="rId10"/>
    <p:sldId id="264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91D2"/>
    <a:srgbClr val="BFD25F"/>
    <a:srgbClr val="C670AF"/>
    <a:srgbClr val="0070C0"/>
    <a:srgbClr val="62C896"/>
    <a:srgbClr val="EEE8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0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Progression in Mastery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3000" b="1" dirty="0" smtClean="0">
                <a:latin typeface="Century Gothic" panose="020B0502020202020204" pitchFamily="34" charset="0"/>
              </a:rPr>
              <a:t>Year 5 Adverbial Phrases and Fronted Adverbials</a:t>
            </a:r>
            <a:endParaRPr lang="en-GB" sz="3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5674924C-509F-4D9A-9938-06747EA21398}"/>
              </a:ext>
            </a:extLst>
          </p:cNvPr>
          <p:cNvSpPr/>
          <p:nvPr/>
        </p:nvSpPr>
        <p:spPr>
          <a:xfrm>
            <a:off x="2453524" y="2717847"/>
            <a:ext cx="4369809" cy="2551869"/>
          </a:xfrm>
          <a:prstGeom prst="wedgeEllipseCallout">
            <a:avLst>
              <a:gd name="adj1" fmla="val 52391"/>
              <a:gd name="adj2" fmla="val 36343"/>
            </a:avLst>
          </a:prstGeom>
          <a:noFill/>
          <a:ln w="69850">
            <a:solidFill>
              <a:srgbClr val="6491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/>
            <a:endParaRPr lang="en-GB" sz="3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7" name="Picture 3" descr="27145461_468214916908565_128156848_o">
            <a:extLst>
              <a:ext uri="{FF2B5EF4-FFF2-40B4-BE49-F238E27FC236}">
                <a16:creationId xmlns:a16="http://schemas.microsoft.com/office/drawing/2014/main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8" t="32827" r="40508" b="48409"/>
          <a:stretch/>
        </p:blipFill>
        <p:spPr bwMode="auto">
          <a:xfrm>
            <a:off x="6923959" y="2397404"/>
            <a:ext cx="3067206" cy="334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52898" y="3455172"/>
            <a:ext cx="4280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GB" sz="3200" dirty="0">
                <a:latin typeface="Century Gothic" panose="020B0502020202020204" pitchFamily="34" charset="0"/>
              </a:rPr>
              <a:t>Are you ready to recap adverbials?</a:t>
            </a:r>
          </a:p>
        </p:txBody>
      </p:sp>
    </p:spTree>
    <p:extLst>
      <p:ext uri="{BB962C8B-B14F-4D97-AF65-F5344CB8AC3E}">
        <p14:creationId xmlns:p14="http://schemas.microsoft.com/office/powerpoint/2010/main" val="90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32719" y="2334065"/>
            <a:ext cx="10326562" cy="3421504"/>
            <a:chOff x="939185" y="2334065"/>
            <a:chExt cx="10326562" cy="342150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9185" y="2334065"/>
              <a:ext cx="4838416" cy="3420000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15703" y="2335569"/>
              <a:ext cx="4850044" cy="3420000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Independent Task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Let’s showcase our learning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11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83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Exit task – Dong Nao </a:t>
            </a:r>
            <a:r>
              <a:rPr lang="en-GB" sz="3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Jin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-6529" y="1205774"/>
            <a:ext cx="1219852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Choose an adverb and use it to create an adverbial phrase.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         </a:t>
            </a:r>
          </a:p>
          <a:p>
            <a:pPr algn="ctr"/>
            <a:endParaRPr lang="en-GB" sz="3200" b="1" dirty="0">
              <a:latin typeface="Century Gothic" panose="020B0502020202020204" pitchFamily="34" charset="0"/>
            </a:endParaRPr>
          </a:p>
          <a:p>
            <a:pPr algn="ctr"/>
            <a:endParaRPr lang="en-GB" sz="3200" b="1" dirty="0" smtClean="0">
              <a:latin typeface="Century Gothic" panose="020B0502020202020204" pitchFamily="34" charset="0"/>
            </a:endParaRPr>
          </a:p>
          <a:p>
            <a:pPr algn="ctr"/>
            <a:endParaRPr lang="en-GB" sz="3200" b="1" dirty="0">
              <a:latin typeface="Century Gothic" panose="020B0502020202020204" pitchFamily="34" charset="0"/>
            </a:endParaRPr>
          </a:p>
          <a:p>
            <a:pPr algn="ctr"/>
            <a:endParaRPr lang="en-GB" sz="3200" b="1" dirty="0" smtClean="0">
              <a:latin typeface="Century Gothic" panose="020B0502020202020204" pitchFamily="34" charset="0"/>
            </a:endParaRPr>
          </a:p>
          <a:p>
            <a:pPr algn="ctr"/>
            <a:endParaRPr lang="en-GB" sz="32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NOW… </a:t>
            </a:r>
            <a:r>
              <a:rPr lang="en-GB" sz="2800" dirty="0" smtClean="0">
                <a:latin typeface="Century Gothic" panose="020B0502020202020204" pitchFamily="34" charset="0"/>
              </a:rPr>
              <a:t>Challenge your partner to use your adverbial </a:t>
            </a:r>
            <a:br>
              <a:rPr lang="en-GB" sz="2800" dirty="0" smtClean="0">
                <a:latin typeface="Century Gothic" panose="020B0502020202020204" pitchFamily="34" charset="0"/>
              </a:rPr>
            </a:br>
            <a:r>
              <a:rPr lang="en-GB" sz="2800" dirty="0" smtClean="0">
                <a:latin typeface="Century Gothic" panose="020B0502020202020204" pitchFamily="34" charset="0"/>
              </a:rPr>
              <a:t>phrase as a fronted adverbial in a sentence.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206060" y="3832365"/>
            <a:ext cx="9779881" cy="762000"/>
            <a:chOff x="1152525" y="3357395"/>
            <a:chExt cx="9779881" cy="762000"/>
          </a:xfrm>
        </p:grpSpPr>
        <p:sp>
          <p:nvSpPr>
            <p:cNvPr id="21" name="Rounded Rectangle 20"/>
            <p:cNvSpPr/>
            <p:nvPr/>
          </p:nvSpPr>
          <p:spPr>
            <a:xfrm rot="20628683">
              <a:off x="1152525" y="3357395"/>
              <a:ext cx="2026166" cy="762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next to</a:t>
              </a:r>
              <a:endParaRPr lang="en-GB" sz="3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 rot="869399">
              <a:off x="3737097" y="3357395"/>
              <a:ext cx="2026166" cy="7620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before</a:t>
              </a:r>
              <a:endParaRPr lang="en-GB" sz="3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 rot="20628683">
              <a:off x="6321669" y="3357395"/>
              <a:ext cx="2026166" cy="762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in</a:t>
              </a:r>
              <a:endParaRPr lang="en-GB" sz="3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 rot="869399">
              <a:off x="8906240" y="3357395"/>
              <a:ext cx="2026166" cy="7620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over</a:t>
              </a:r>
              <a:endParaRPr lang="en-GB" sz="3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206060" y="2166770"/>
            <a:ext cx="9779881" cy="762000"/>
            <a:chOff x="1152525" y="3357395"/>
            <a:chExt cx="9779881" cy="762000"/>
          </a:xfrm>
        </p:grpSpPr>
        <p:sp>
          <p:nvSpPr>
            <p:cNvPr id="17" name="Rounded Rectangle 16"/>
            <p:cNvSpPr/>
            <p:nvPr/>
          </p:nvSpPr>
          <p:spPr>
            <a:xfrm rot="20628683">
              <a:off x="1152525" y="3357395"/>
              <a:ext cx="2026166" cy="7620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on</a:t>
              </a:r>
              <a:endParaRPr lang="en-GB" sz="3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 rot="869399">
              <a:off x="3737097" y="3357395"/>
              <a:ext cx="2026166" cy="762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above</a:t>
              </a:r>
              <a:endParaRPr lang="en-GB" sz="3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 rot="20628683">
              <a:off x="6321669" y="3357395"/>
              <a:ext cx="2026166" cy="7620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by</a:t>
              </a:r>
              <a:endParaRPr lang="en-GB" sz="3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 rot="869399">
              <a:off x="8906240" y="3357395"/>
              <a:ext cx="2026166" cy="762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after</a:t>
              </a:r>
              <a:endParaRPr lang="en-GB" sz="3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68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do this!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What is the same and what is different?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947546" y="2562224"/>
            <a:ext cx="8296908" cy="2196000"/>
            <a:chOff x="1609093" y="2562225"/>
            <a:chExt cx="8296908" cy="1839275"/>
          </a:xfrm>
        </p:grpSpPr>
        <p:sp>
          <p:nvSpPr>
            <p:cNvPr id="12" name="Rounded Rectangle 11"/>
            <p:cNvSpPr/>
            <p:nvPr/>
          </p:nvSpPr>
          <p:spPr>
            <a:xfrm>
              <a:off x="1609093" y="2562225"/>
              <a:ext cx="3134358" cy="183927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adverbial phrase</a:t>
              </a:r>
              <a:endParaRPr lang="en-GB" sz="4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771643" y="2562225"/>
              <a:ext cx="3134358" cy="183927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fronted adverbial</a:t>
              </a:r>
              <a:endParaRPr lang="en-GB" sz="4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44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know…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An </a:t>
            </a:r>
            <a:r>
              <a:rPr lang="en-GB" sz="2800" b="1" dirty="0" smtClean="0">
                <a:latin typeface="Century Gothic" panose="020B0502020202020204" pitchFamily="34" charset="0"/>
              </a:rPr>
              <a:t>adverbial</a:t>
            </a:r>
            <a:r>
              <a:rPr lang="en-GB" sz="2800" dirty="0" smtClean="0">
                <a:latin typeface="Century Gothic" panose="020B0502020202020204" pitchFamily="34" charset="0"/>
              </a:rPr>
              <a:t> is a word or phrase that is used like </a:t>
            </a:r>
            <a:br>
              <a:rPr lang="en-GB" sz="2800" dirty="0" smtClean="0">
                <a:latin typeface="Century Gothic" panose="020B0502020202020204" pitchFamily="34" charset="0"/>
              </a:rPr>
            </a:br>
            <a:r>
              <a:rPr lang="en-GB" sz="2800" dirty="0" smtClean="0">
                <a:latin typeface="Century Gothic" panose="020B0502020202020204" pitchFamily="34" charset="0"/>
              </a:rPr>
              <a:t>an adverb to describe or change a verb.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sz="2800" dirty="0" smtClean="0">
                <a:latin typeface="Century Gothic" panose="020B0502020202020204" pitchFamily="34" charset="0"/>
              </a:rPr>
              <a:t>	</a:t>
            </a:r>
            <a:r>
              <a:rPr lang="en-GB" sz="3200" b="1" dirty="0" smtClean="0">
                <a:latin typeface="Century Gothic" panose="020B0502020202020204" pitchFamily="34" charset="0"/>
              </a:rPr>
              <a:t>1. </a:t>
            </a:r>
            <a:r>
              <a:rPr lang="en-GB" sz="3200" dirty="0" smtClean="0">
                <a:latin typeface="Century Gothic" panose="020B0502020202020204" pitchFamily="34" charset="0"/>
              </a:rPr>
              <a:t>The villagers were forced to evacuate their homes </a:t>
            </a:r>
            <a:br>
              <a:rPr lang="en-GB" sz="3200" dirty="0" smtClean="0">
                <a:latin typeface="Century Gothic" panose="020B0502020202020204" pitchFamily="34" charset="0"/>
              </a:rPr>
            </a:br>
            <a:r>
              <a:rPr lang="en-GB" sz="3200" dirty="0" smtClean="0">
                <a:latin typeface="Century Gothic" panose="020B0502020202020204" pitchFamily="34" charset="0"/>
              </a:rPr>
              <a:t>	</a:t>
            </a:r>
            <a:r>
              <a:rPr lang="en-GB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before the storm</a:t>
            </a:r>
            <a:r>
              <a:rPr lang="en-GB" sz="3200" dirty="0" smtClean="0">
                <a:latin typeface="Century Gothic" panose="020B0502020202020204" pitchFamily="34" charset="0"/>
              </a:rPr>
              <a:t>.</a:t>
            </a: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dirty="0" smtClean="0">
                <a:latin typeface="Century Gothic" panose="020B0502020202020204" pitchFamily="34" charset="0"/>
              </a:rPr>
              <a:t>	</a:t>
            </a:r>
            <a:r>
              <a:rPr lang="en-GB" sz="3200" b="1" dirty="0" smtClean="0">
                <a:latin typeface="Century Gothic" panose="020B0502020202020204" pitchFamily="34" charset="0"/>
              </a:rPr>
              <a:t>2. </a:t>
            </a:r>
            <a:r>
              <a:rPr lang="en-GB" sz="3200" dirty="0" smtClean="0">
                <a:latin typeface="Century Gothic" panose="020B0502020202020204" pitchFamily="34" charset="0"/>
              </a:rPr>
              <a:t>Asha placed the ornament </a:t>
            </a:r>
            <a:r>
              <a:rPr lang="en-GB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on the window ledge</a:t>
            </a:r>
            <a:r>
              <a:rPr lang="en-GB" sz="3200" dirty="0" smtClean="0">
                <a:latin typeface="Century Gothic" panose="020B0502020202020204" pitchFamily="34" charset="0"/>
              </a:rPr>
              <a:t>.</a:t>
            </a: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dirty="0" smtClean="0">
                <a:latin typeface="Century Gothic" panose="020B0502020202020204" pitchFamily="34" charset="0"/>
              </a:rPr>
              <a:t>	</a:t>
            </a:r>
            <a:r>
              <a:rPr lang="en-GB" sz="3200" b="1" dirty="0" smtClean="0">
                <a:latin typeface="Century Gothic" panose="020B0502020202020204" pitchFamily="34" charset="0"/>
              </a:rPr>
              <a:t>3. </a:t>
            </a:r>
            <a:r>
              <a:rPr lang="en-GB" sz="3200" dirty="0" smtClean="0">
                <a:latin typeface="Century Gothic" panose="020B0502020202020204" pitchFamily="34" charset="0"/>
              </a:rPr>
              <a:t>The aeroplane soared </a:t>
            </a:r>
            <a:r>
              <a:rPr lang="en-GB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through the clouds</a:t>
            </a:r>
            <a:r>
              <a:rPr lang="en-GB" sz="3200" dirty="0" smtClean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287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know…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An adverbial becomes a </a:t>
            </a:r>
            <a:r>
              <a:rPr lang="en-GB" sz="2800" b="1" dirty="0" smtClean="0">
                <a:latin typeface="Century Gothic" panose="020B0502020202020204" pitchFamily="34" charset="0"/>
              </a:rPr>
              <a:t>fronted adverbial </a:t>
            </a:r>
            <a:r>
              <a:rPr lang="en-GB" sz="2800" dirty="0" smtClean="0">
                <a:latin typeface="Century Gothic" panose="020B0502020202020204" pitchFamily="34" charset="0"/>
              </a:rPr>
              <a:t>when 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it is positioned at the beginning of a sentence.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We use a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 after a fronted adverbial.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sz="2800" dirty="0" smtClean="0">
                <a:latin typeface="Century Gothic" panose="020B0502020202020204" pitchFamily="34" charset="0"/>
              </a:rPr>
              <a:t>	</a:t>
            </a:r>
            <a:r>
              <a:rPr lang="en-GB" sz="3200" b="1" dirty="0" smtClean="0">
                <a:latin typeface="Century Gothic" panose="020B0502020202020204" pitchFamily="34" charset="0"/>
              </a:rPr>
              <a:t>1. </a:t>
            </a:r>
            <a:r>
              <a:rPr lang="en-GB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While the sun set,</a:t>
            </a:r>
            <a:r>
              <a:rPr lang="en-GB" sz="32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3200" dirty="0" smtClean="0">
                <a:latin typeface="Century Gothic" panose="020B0502020202020204" pitchFamily="34" charset="0"/>
              </a:rPr>
              <a:t>we finished our picnic.</a:t>
            </a: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dirty="0" smtClean="0">
                <a:latin typeface="Century Gothic" panose="020B0502020202020204" pitchFamily="34" charset="0"/>
              </a:rPr>
              <a:t>	</a:t>
            </a:r>
            <a:r>
              <a:rPr lang="en-GB" sz="3200" b="1" dirty="0" smtClean="0">
                <a:latin typeface="Century Gothic" panose="020B0502020202020204" pitchFamily="34" charset="0"/>
              </a:rPr>
              <a:t>2. </a:t>
            </a:r>
            <a:r>
              <a:rPr lang="en-GB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All of a sudden,</a:t>
            </a:r>
            <a:r>
              <a:rPr lang="en-GB" sz="3200" b="1" dirty="0" smtClean="0">
                <a:latin typeface="Century Gothic" panose="020B0502020202020204" pitchFamily="34" charset="0"/>
              </a:rPr>
              <a:t> </a:t>
            </a:r>
            <a:r>
              <a:rPr lang="en-GB" sz="3200" dirty="0" smtClean="0">
                <a:latin typeface="Century Gothic" panose="020B0502020202020204" pitchFamily="34" charset="0"/>
              </a:rPr>
              <a:t>the door violently swung open.</a:t>
            </a: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dirty="0" smtClean="0">
                <a:latin typeface="Century Gothic" panose="020B0502020202020204" pitchFamily="34" charset="0"/>
              </a:rPr>
              <a:t>	</a:t>
            </a:r>
            <a:r>
              <a:rPr lang="en-GB" sz="3200" b="1" dirty="0" smtClean="0">
                <a:latin typeface="Century Gothic" panose="020B0502020202020204" pitchFamily="34" charset="0"/>
              </a:rPr>
              <a:t>3. </a:t>
            </a:r>
            <a:r>
              <a:rPr lang="en-GB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Eventually, </a:t>
            </a:r>
            <a:r>
              <a:rPr lang="en-GB" sz="3200" dirty="0" smtClean="0">
                <a:latin typeface="Century Gothic" panose="020B0502020202020204" pitchFamily="34" charset="0"/>
              </a:rPr>
              <a:t>they made their way back to the castle.</a:t>
            </a:r>
          </a:p>
        </p:txBody>
      </p:sp>
    </p:spTree>
    <p:extLst>
      <p:ext uri="{BB962C8B-B14F-4D97-AF65-F5344CB8AC3E}">
        <p14:creationId xmlns:p14="http://schemas.microsoft.com/office/powerpoint/2010/main" val="389706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Identify the adverbial phrase in each sentence.</a:t>
            </a: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Which sentences use a fronted adverbial?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sz="2800" b="1" dirty="0" smtClean="0">
                <a:latin typeface="Century Gothic" panose="020B0502020202020204" pitchFamily="34" charset="0"/>
              </a:rPr>
              <a:t> 1</a:t>
            </a:r>
            <a:r>
              <a:rPr lang="en-GB" sz="2800" b="1" dirty="0">
                <a:latin typeface="Century Gothic" panose="020B0502020202020204" pitchFamily="34" charset="0"/>
              </a:rPr>
              <a:t>. </a:t>
            </a:r>
            <a:r>
              <a:rPr lang="en-GB" sz="2800" dirty="0">
                <a:latin typeface="Century Gothic" panose="020B0502020202020204" pitchFamily="34" charset="0"/>
              </a:rPr>
              <a:t>Caleb is waiting for you by the swimming pool.</a:t>
            </a:r>
          </a:p>
          <a:p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sz="2800" b="1" dirty="0">
                <a:latin typeface="Century Gothic" panose="020B0502020202020204" pitchFamily="34" charset="0"/>
              </a:rPr>
              <a:t> 2. </a:t>
            </a:r>
            <a:r>
              <a:rPr lang="en-GB" sz="2800" dirty="0">
                <a:latin typeface="Century Gothic" panose="020B0502020202020204" pitchFamily="34" charset="0"/>
              </a:rPr>
              <a:t>In the forest, there is an abandoned shack.</a:t>
            </a:r>
          </a:p>
          <a:p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sz="2800" b="1" dirty="0">
                <a:latin typeface="Century Gothic" panose="020B0502020202020204" pitchFamily="34" charset="0"/>
              </a:rPr>
              <a:t> 3. </a:t>
            </a:r>
            <a:r>
              <a:rPr lang="en-GB" sz="2800" dirty="0">
                <a:latin typeface="Century Gothic" panose="020B0502020202020204" pitchFamily="34" charset="0"/>
              </a:rPr>
              <a:t>Behind the museum, there are beautiful gardens.</a:t>
            </a:r>
          </a:p>
          <a:p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sz="2800" b="1" dirty="0">
                <a:latin typeface="Century Gothic" panose="020B0502020202020204" pitchFamily="34" charset="0"/>
              </a:rPr>
              <a:t> 4. </a:t>
            </a:r>
            <a:r>
              <a:rPr lang="en-GB" sz="2800" dirty="0">
                <a:latin typeface="Century Gothic" panose="020B0502020202020204" pitchFamily="34" charset="0"/>
              </a:rPr>
              <a:t>The whole community gathered together in the town hall.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63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Use each of the adverbial phrases in a sentence.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73786" y="2161506"/>
            <a:ext cx="10044429" cy="1104901"/>
            <a:chOff x="1309370" y="2161506"/>
            <a:chExt cx="10044429" cy="1104901"/>
          </a:xfrm>
        </p:grpSpPr>
        <p:sp>
          <p:nvSpPr>
            <p:cNvPr id="7" name="Rounded Rectangle 6"/>
            <p:cNvSpPr/>
            <p:nvPr/>
          </p:nvSpPr>
          <p:spPr>
            <a:xfrm>
              <a:off x="1309370" y="2161506"/>
              <a:ext cx="4462779" cy="11049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as quick as a flash</a:t>
              </a:r>
              <a:endParaRPr lang="en-GB" sz="32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891020" y="2161506"/>
              <a:ext cx="4462779" cy="110490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in the distance</a:t>
              </a:r>
              <a:endParaRPr lang="en-GB" sz="32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73786" y="4092842"/>
            <a:ext cx="10044429" cy="1104901"/>
            <a:chOff x="1309370" y="2161506"/>
            <a:chExt cx="10044429" cy="1104901"/>
          </a:xfrm>
        </p:grpSpPr>
        <p:sp>
          <p:nvSpPr>
            <p:cNvPr id="13" name="Rounded Rectangle 12"/>
            <p:cNvSpPr/>
            <p:nvPr/>
          </p:nvSpPr>
          <p:spPr>
            <a:xfrm>
              <a:off x="1309370" y="2161506"/>
              <a:ext cx="4462779" cy="110490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down by the river</a:t>
              </a:r>
              <a:endParaRPr lang="en-GB" sz="32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891020" y="2161506"/>
              <a:ext cx="4462779" cy="11049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barely alive</a:t>
              </a:r>
              <a:endParaRPr lang="en-GB" sz="32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80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Add fronted adverbials to the sentences.</a:t>
            </a:r>
          </a:p>
          <a:p>
            <a:endParaRPr lang="en-GB" sz="2800" dirty="0" smtClean="0">
              <a:latin typeface="Century Gothic" panose="020B0502020202020204" pitchFamily="34" charset="0"/>
            </a:endParaRPr>
          </a:p>
          <a:p>
            <a:r>
              <a:rPr lang="en-GB" sz="2800" b="1" dirty="0">
                <a:latin typeface="Century Gothic" panose="020B0502020202020204" pitchFamily="34" charset="0"/>
              </a:rPr>
              <a:t>	</a:t>
            </a:r>
            <a:r>
              <a:rPr lang="en-GB" sz="3200" b="1" dirty="0" smtClean="0">
                <a:latin typeface="Century Gothic" panose="020B0502020202020204" pitchFamily="34" charset="0"/>
              </a:rPr>
              <a:t>1</a:t>
            </a:r>
            <a:r>
              <a:rPr lang="en-GB" sz="3200" b="1" dirty="0">
                <a:latin typeface="Century Gothic" panose="020B0502020202020204" pitchFamily="34" charset="0"/>
              </a:rPr>
              <a:t>. </a:t>
            </a:r>
            <a:r>
              <a:rPr lang="en-GB" sz="3200" dirty="0" smtClean="0">
                <a:latin typeface="Century Gothic" panose="020B0502020202020204" pitchFamily="34" charset="0"/>
              </a:rPr>
              <a:t>The man grows lots of vegetables.</a:t>
            </a:r>
            <a:endParaRPr lang="en-GB" sz="3200" dirty="0">
              <a:latin typeface="Century Gothic" panose="020B0502020202020204" pitchFamily="34" charset="0"/>
            </a:endParaRP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b="1" dirty="0" smtClean="0">
                <a:latin typeface="Century Gothic" panose="020B0502020202020204" pitchFamily="34" charset="0"/>
              </a:rPr>
              <a:t>	2</a:t>
            </a:r>
            <a:r>
              <a:rPr lang="en-GB" sz="3200" b="1" dirty="0">
                <a:latin typeface="Century Gothic" panose="020B0502020202020204" pitchFamily="34" charset="0"/>
              </a:rPr>
              <a:t>. </a:t>
            </a:r>
            <a:r>
              <a:rPr lang="en-GB" sz="3200" dirty="0" smtClean="0">
                <a:latin typeface="Century Gothic" panose="020B0502020202020204" pitchFamily="34" charset="0"/>
              </a:rPr>
              <a:t>They heard a huge explosion.</a:t>
            </a:r>
            <a:endParaRPr lang="en-GB" sz="3200" dirty="0">
              <a:latin typeface="Century Gothic" panose="020B0502020202020204" pitchFamily="34" charset="0"/>
            </a:endParaRP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b="1" dirty="0" smtClean="0">
                <a:latin typeface="Century Gothic" panose="020B0502020202020204" pitchFamily="34" charset="0"/>
              </a:rPr>
              <a:t>	3</a:t>
            </a:r>
            <a:r>
              <a:rPr lang="en-GB" sz="3200" b="1" dirty="0">
                <a:latin typeface="Century Gothic" panose="020B0502020202020204" pitchFamily="34" charset="0"/>
              </a:rPr>
              <a:t>. </a:t>
            </a:r>
            <a:r>
              <a:rPr lang="en-GB" sz="3200" dirty="0" smtClean="0">
                <a:latin typeface="Century Gothic" panose="020B0502020202020204" pitchFamily="34" charset="0"/>
              </a:rPr>
              <a:t>The children set up their new tent.</a:t>
            </a:r>
            <a:endParaRPr lang="en-GB" sz="3200" dirty="0">
              <a:latin typeface="Century Gothic" panose="020B0502020202020204" pitchFamily="34" charset="0"/>
            </a:endParaRP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b="1" dirty="0" smtClean="0">
                <a:latin typeface="Century Gothic" panose="020B0502020202020204" pitchFamily="34" charset="0"/>
              </a:rPr>
              <a:t>	4</a:t>
            </a:r>
            <a:r>
              <a:rPr lang="en-GB" sz="3200" b="1" dirty="0">
                <a:latin typeface="Century Gothic" panose="020B0502020202020204" pitchFamily="34" charset="0"/>
              </a:rPr>
              <a:t>. </a:t>
            </a:r>
            <a:r>
              <a:rPr lang="en-GB" sz="3200" dirty="0" smtClean="0">
                <a:latin typeface="Century Gothic" panose="020B0502020202020204" pitchFamily="34" charset="0"/>
              </a:rPr>
              <a:t>We went to our favourite restaurant for dinner.</a:t>
            </a:r>
            <a:endParaRPr lang="en-GB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73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-6529" y="1202177"/>
            <a:ext cx="121920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Anita says she has used one adverbial phrase in her sentence.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1500" dirty="0" smtClean="0">
              <a:latin typeface="Century Gothic" panose="020B0502020202020204" pitchFamily="34" charset="0"/>
            </a:endParaRPr>
          </a:p>
          <a:p>
            <a:pPr algn="ctr"/>
            <a:endParaRPr lang="en-GB" sz="3200" dirty="0" smtClean="0">
              <a:latin typeface="Century Gothic" panose="020B0502020202020204" pitchFamily="34" charset="0"/>
            </a:endParaRPr>
          </a:p>
          <a:p>
            <a:pPr algn="ctr"/>
            <a:endParaRPr lang="en-GB" sz="3200" dirty="0">
              <a:latin typeface="Century Gothic" panose="020B0502020202020204" pitchFamily="34" charset="0"/>
            </a:endParaRPr>
          </a:p>
          <a:p>
            <a:pPr algn="ctr"/>
            <a:endParaRPr lang="en-GB" sz="3200" dirty="0" smtClean="0">
              <a:latin typeface="Century Gothic" panose="020B0502020202020204" pitchFamily="34" charset="0"/>
            </a:endParaRPr>
          </a:p>
          <a:p>
            <a:pPr algn="ctr"/>
            <a:endParaRPr lang="en-GB" sz="3200" dirty="0">
              <a:latin typeface="Century Gothic" panose="020B0502020202020204" pitchFamily="34" charset="0"/>
            </a:endParaRPr>
          </a:p>
          <a:p>
            <a:pPr algn="ctr"/>
            <a:endParaRPr lang="en-GB" sz="3200" dirty="0" smtClean="0">
              <a:latin typeface="Century Gothic" panose="020B0502020202020204" pitchFamily="34" charset="0"/>
            </a:endParaRPr>
          </a:p>
          <a:p>
            <a:pPr algn="ctr"/>
            <a:endParaRPr lang="en-GB" sz="14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Do you agree with her? </a:t>
            </a:r>
          </a:p>
          <a:p>
            <a:pPr algn="ctr"/>
            <a:endParaRPr lang="en-GB" sz="14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Explain your reasoning!</a:t>
            </a: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09523" y="2438400"/>
            <a:ext cx="9291952" cy="17049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When the doctor arrived, she took Marlon’s temperature before giving him the medicine.</a:t>
            </a:r>
            <a:endParaRPr lang="en-GB" sz="3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3" descr="27145461_468214916908565_128156848_o">
            <a:extLst>
              <a:ext uri="{FF2B5EF4-FFF2-40B4-BE49-F238E27FC236}">
                <a16:creationId xmlns:a16="http://schemas.microsoft.com/office/drawing/2014/main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8" t="32827" r="40508" b="48409"/>
          <a:stretch/>
        </p:blipFill>
        <p:spPr bwMode="auto">
          <a:xfrm>
            <a:off x="-136318" y="1619767"/>
            <a:ext cx="3067206" cy="334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853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-6529" y="1202177"/>
            <a:ext cx="1219200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Always, Sometimes or Never?</a:t>
            </a:r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1500" dirty="0" smtClean="0">
              <a:latin typeface="Century Gothic" panose="020B0502020202020204" pitchFamily="34" charset="0"/>
            </a:endParaRPr>
          </a:p>
          <a:p>
            <a:pPr algn="ctr"/>
            <a:endParaRPr lang="en-GB" sz="3200" dirty="0" smtClean="0">
              <a:latin typeface="Century Gothic" panose="020B0502020202020204" pitchFamily="34" charset="0"/>
            </a:endParaRPr>
          </a:p>
          <a:p>
            <a:pPr algn="ctr"/>
            <a:endParaRPr lang="en-GB" sz="3200" dirty="0" smtClean="0">
              <a:latin typeface="Century Gothic" panose="020B0502020202020204" pitchFamily="34" charset="0"/>
            </a:endParaRPr>
          </a:p>
          <a:p>
            <a:pPr algn="ctr"/>
            <a:endParaRPr lang="en-GB" sz="3200" dirty="0">
              <a:latin typeface="Century Gothic" panose="020B0502020202020204" pitchFamily="34" charset="0"/>
            </a:endParaRPr>
          </a:p>
          <a:p>
            <a:pPr algn="ctr"/>
            <a:endParaRPr lang="en-GB" sz="3200" dirty="0">
              <a:latin typeface="Century Gothic" panose="020B0502020202020204" pitchFamily="34" charset="0"/>
            </a:endParaRPr>
          </a:p>
          <a:p>
            <a:pPr algn="ctr"/>
            <a:endParaRPr lang="en-GB" sz="3200" dirty="0" smtClean="0">
              <a:latin typeface="Century Gothic" panose="020B0502020202020204" pitchFamily="34" charset="0"/>
            </a:endParaRPr>
          </a:p>
          <a:p>
            <a:pPr algn="ctr"/>
            <a:endParaRPr lang="en-GB" sz="3200" dirty="0" smtClean="0">
              <a:latin typeface="Century Gothic" panose="020B0502020202020204" pitchFamily="34" charset="0"/>
            </a:endParaRPr>
          </a:p>
          <a:p>
            <a:pPr algn="ctr"/>
            <a:endParaRPr lang="en-GB" sz="14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Prove it!</a:t>
            </a: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5674924C-509F-4D9A-9938-06747EA21398}"/>
              </a:ext>
            </a:extLst>
          </p:cNvPr>
          <p:cNvSpPr/>
          <p:nvPr/>
        </p:nvSpPr>
        <p:spPr>
          <a:xfrm>
            <a:off x="2006433" y="1996434"/>
            <a:ext cx="4806790" cy="2807056"/>
          </a:xfrm>
          <a:prstGeom prst="wedgeEllipseCallout">
            <a:avLst>
              <a:gd name="adj1" fmla="val 52391"/>
              <a:gd name="adj2" fmla="val 36343"/>
            </a:avLst>
          </a:prstGeom>
          <a:noFill/>
          <a:ln w="69850">
            <a:solidFill>
              <a:srgbClr val="6491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/>
            <a:endParaRPr lang="en-GB" sz="3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3" descr="27145461_468214916908565_128156848_o">
            <a:extLst>
              <a:ext uri="{FF2B5EF4-FFF2-40B4-BE49-F238E27FC236}">
                <a16:creationId xmlns:a16="http://schemas.microsoft.com/office/drawing/2014/main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8" t="32827" r="40508" b="48409"/>
          <a:stretch/>
        </p:blipFill>
        <p:spPr bwMode="auto">
          <a:xfrm>
            <a:off x="6695359" y="1946460"/>
            <a:ext cx="3067206" cy="334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006433" y="2351319"/>
            <a:ext cx="42807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GB" sz="2800" dirty="0" smtClean="0">
                <a:latin typeface="Century Gothic" panose="020B0502020202020204" pitchFamily="34" charset="0"/>
              </a:rPr>
              <a:t>A sentence will still make sense if you make its adverbial phrase a fronted adverbial.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2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498</Words>
  <Application>Microsoft Office PowerPoint</Application>
  <PresentationFormat>Widescreen</PresentationFormat>
  <Paragraphs>207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2281 Admin</cp:lastModifiedBy>
  <cp:revision>153</cp:revision>
  <dcterms:created xsi:type="dcterms:W3CDTF">2018-03-29T14:43:08Z</dcterms:created>
  <dcterms:modified xsi:type="dcterms:W3CDTF">2020-07-22T22:18:18Z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