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7" r:id="rId5"/>
    <p:sldId id="263" r:id="rId6"/>
    <p:sldId id="259" r:id="rId7"/>
    <p:sldId id="264" r:id="rId8"/>
    <p:sldId id="260" r:id="rId9"/>
    <p:sldId id="265" r:id="rId10"/>
    <p:sldId id="261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C12"/>
    <a:srgbClr val="6F5093"/>
    <a:srgbClr val="0070C0"/>
    <a:srgbClr val="BD1E2C"/>
    <a:srgbClr val="0063AE"/>
    <a:srgbClr val="FFC000"/>
    <a:srgbClr val="00B050"/>
    <a:srgbClr val="9DC3E6"/>
    <a:srgbClr val="C67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296" autoAdjust="0"/>
    <p:restoredTop sz="94660"/>
  </p:normalViewPr>
  <p:slideViewPr>
    <p:cSldViewPr snapToGrid="0">
      <p:cViewPr varScale="1">
        <p:scale>
          <a:sx n="92" d="100"/>
          <a:sy n="92" d="100"/>
        </p:scale>
        <p:origin x="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C236-9748-42C3-868D-89F234E9F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EB37A-4536-41B8-8118-4B27B3CC5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40574-5A46-429A-9D87-0F84C5FF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8C34D-39D0-4625-BAA2-FB26C3C9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77034-A545-426D-9C46-F39A218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948D-811A-4B8D-8D7B-B562A024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B0A57-D55D-4E5D-87C4-A88948A63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52B6A-4D8F-46C6-9AE3-8E1DCF8D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8245C-0AE0-4288-A92E-15185793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96DC3-3E37-484D-B1F9-E47791AA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F974D-D2CC-4101-90DD-AFF67E3E4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9A1A0-39DC-4B01-BB5A-8708969E2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0014C-E888-4391-BD0E-804BE613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C1A2-C6A2-40F0-8DC9-D9B99732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0E400-2776-4619-A618-013BF841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EBD6-5A36-4B18-BFF8-6CFB4F69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CF1C-64F0-4278-AE2C-C8EAAA85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6E623-682C-47AF-A07C-CAA1BFF9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914B3-DF13-467C-B7EF-78570B8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F5045-421C-4A85-9F64-D4F64AC5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FC41-8843-4FFF-A896-A5150B2C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835EA-3002-4AF7-BDCF-0B8F563C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36311-C066-43EF-ABBB-CCBB0E25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A725E-2952-48A9-8E92-0B7DC7A6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AAD66-D3EF-462F-AB15-849D6F99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6594F-627A-4DF7-B855-8CC82F51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0461B-E92D-4501-A52C-509A8A052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45F31-52FC-4792-9EB5-D2F759E51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CE8CE-40B3-464E-B453-A2FAE7DC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3DEA6-68E7-417B-971D-04E969C0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19799-5B11-46B0-A940-0DCC1401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FCA6-00C6-41E2-AF00-726DED7F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A5188-A5E7-4EA4-9546-FD6FFB9F7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29907-66EE-474F-864F-00973CC9F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BB3DAF-6937-43DB-986D-859FB588A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2ED2E-A442-454B-B572-584A9ECB2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282F7-36C4-4A2A-9719-CE79E128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63480-2E45-4153-86B7-1DD8F278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0707F-A685-4D24-9336-F713FA1E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9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293A7-F48A-4663-9B68-22643CC8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13012-3122-48AD-8909-4D792BA2E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55003-95C9-41B3-9F89-1E672A69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5A9DF-62BA-4C37-B108-B93D6952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718507-3485-43B3-94BA-E02A2478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68016-CF04-4944-BA95-D1ED7FF6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618B4-8439-4CBA-99F5-1D4974BF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7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7C1D2-C64E-4758-A3B4-95A08F48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C9681-561B-486E-A7BF-C8E91D0C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14526-F7A8-4298-9B83-0883B2D0B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E8947-FAF2-4535-B79D-E1165CA4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1BA13-D544-4A48-BE06-989C7B55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9728D-72A6-43E2-B27A-B331165C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3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C0831-AE82-4F43-BB87-976A500E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34CC60-87DE-43E2-BEB0-BF592ED83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137C4-5FB4-4E6F-A283-BA1E507F4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AD8B8-ED64-48C3-A10E-506D57AC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820F9-184D-4DEA-9E1C-18A0FEF1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5F51A-9CAB-4C3C-A1CD-E07E62E6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61B46-5204-4CDD-A0C0-3B7F9EBE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63FC6-1DE6-4A76-8DD5-C433254A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A3486-730D-4383-9754-A1F2DD490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636D-264A-4F6D-8ECE-8EDFBE94DDD3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8C15D-B9E3-44C2-99CA-29703B102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89060-30FC-4112-86C5-62322D71D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83" b="7292"/>
          <a:stretch/>
        </p:blipFill>
        <p:spPr>
          <a:xfrm>
            <a:off x="0" y="614363"/>
            <a:ext cx="12192000" cy="587216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Maths 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Workout 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Year 6</a:t>
            </a:r>
            <a:r>
              <a:rPr lang="en-GB" sz="3600" b="1" dirty="0" smtClean="0">
                <a:latin typeface="Century Gothic" panose="020B0502020202020204" pitchFamily="34" charset="0"/>
              </a:rPr>
              <a:t> – Place Value </a:t>
            </a:r>
            <a:r>
              <a:rPr lang="en-GB" sz="3600" b="1" dirty="0">
                <a:latin typeface="Century Gothic" panose="020B0502020202020204" pitchFamily="34" charset="0"/>
              </a:rPr>
              <a:t>Set </a:t>
            </a:r>
            <a:r>
              <a:rPr lang="en-GB" sz="3600" b="1" dirty="0" smtClean="0">
                <a:latin typeface="Century Gothic" panose="020B0502020202020204" pitchFamily="34" charset="0"/>
              </a:rPr>
              <a:t>2 </a:t>
            </a:r>
            <a:endParaRPr lang="en-GB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pic>
        <p:nvPicPr>
          <p:cNvPr id="12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Friday</a:t>
            </a:r>
            <a:endParaRPr lang="en-GB" sz="28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00087" y="480084"/>
            <a:ext cx="517207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Write the value of the underlined digit in each number</a:t>
            </a:r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9</a:t>
            </a:r>
            <a:r>
              <a:rPr lang="en-GB" sz="2200" b="1" u="sng" dirty="0" smtClean="0">
                <a:latin typeface="Century Gothic" panose="020B0502020202020204" pitchFamily="34" charset="0"/>
              </a:rPr>
              <a:t>8</a:t>
            </a:r>
            <a:r>
              <a:rPr lang="en-GB" sz="2200" dirty="0" smtClean="0">
                <a:latin typeface="Century Gothic" panose="020B0502020202020204" pitchFamily="34" charset="0"/>
              </a:rPr>
              <a:t>7,305     65,4</a:t>
            </a:r>
            <a:r>
              <a:rPr lang="en-GB" sz="2200" b="1" u="sng" dirty="0" smtClean="0">
                <a:latin typeface="Century Gothic" panose="020B0502020202020204" pitchFamily="34" charset="0"/>
              </a:rPr>
              <a:t>0</a:t>
            </a:r>
            <a:r>
              <a:rPr lang="en-GB" sz="2200" dirty="0" smtClean="0">
                <a:latin typeface="Century Gothic" panose="020B0502020202020204" pitchFamily="34" charset="0"/>
              </a:rPr>
              <a:t>8     90,</a:t>
            </a:r>
            <a:r>
              <a:rPr lang="en-GB" sz="2200" b="1" u="sng" dirty="0" smtClean="0">
                <a:latin typeface="Century Gothic" panose="020B0502020202020204" pitchFamily="34" charset="0"/>
              </a:rPr>
              <a:t>9</a:t>
            </a:r>
            <a:r>
              <a:rPr lang="en-GB" sz="2200" dirty="0" smtClean="0">
                <a:latin typeface="Century Gothic" panose="020B0502020202020204" pitchFamily="34" charset="0"/>
              </a:rPr>
              <a:t>99</a:t>
            </a:r>
            <a:endParaRPr lang="en-GB" sz="2200" dirty="0">
              <a:latin typeface="Century Gothic" panose="020B0502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0087" y="2386374"/>
            <a:ext cx="517207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The temperature in Hong Kong is 31°C; the temperature in New Zealand is -2</a:t>
            </a:r>
            <a:r>
              <a:rPr lang="en-GB" sz="2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°C. Using a </a:t>
            </a:r>
            <a:r>
              <a:rPr lang="en-GB" sz="2200" smtClean="0">
                <a:solidFill>
                  <a:prstClr val="black"/>
                </a:solidFill>
                <a:latin typeface="Century Gothic" panose="020B0502020202020204" pitchFamily="34" charset="0"/>
              </a:rPr>
              <a:t>numberline</a:t>
            </a:r>
            <a:r>
              <a:rPr lang="en-GB" sz="2200" smtClean="0">
                <a:solidFill>
                  <a:prstClr val="black"/>
                </a:solidFill>
                <a:latin typeface="Century Gothic" panose="020B0502020202020204" pitchFamily="34" charset="0"/>
              </a:rPr>
              <a:t>, </a:t>
            </a:r>
            <a:r>
              <a:rPr lang="en-GB" sz="2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show the difference in temperature.</a:t>
            </a:r>
            <a:endParaRPr lang="en-GB" sz="2200" dirty="0" smtClean="0">
              <a:latin typeface="Century Gothic" panose="020B0502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52691" y="4269865"/>
            <a:ext cx="511838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456,045 &lt; 465,045</a:t>
            </a:r>
          </a:p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65,303 &gt; 66,303</a:t>
            </a:r>
          </a:p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98,004 = 98,004</a:t>
            </a:r>
            <a:endParaRPr lang="en-GB" sz="2200" dirty="0">
              <a:latin typeface="Century Gothic" panose="020B0502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627271" y="3061812"/>
            <a:ext cx="5118388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Always, Sometimes or Never?</a:t>
            </a:r>
          </a:p>
          <a:p>
            <a:pPr algn="ctr"/>
            <a:endParaRPr lang="en-GB" sz="1100" b="1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When you count in </a:t>
            </a:r>
            <a:r>
              <a:rPr lang="en-GB" sz="2200" dirty="0" smtClean="0">
                <a:latin typeface="Century Gothic" panose="020B0502020202020204" pitchFamily="34" charset="0"/>
              </a:rPr>
              <a:t>1,000s</a:t>
            </a:r>
            <a:r>
              <a:rPr lang="en-GB" sz="2200" dirty="0">
                <a:latin typeface="Century Gothic" panose="020B0502020202020204" pitchFamily="34" charset="0"/>
              </a:rPr>
              <a:t>, only the </a:t>
            </a:r>
            <a:r>
              <a:rPr lang="en-GB" sz="2200" dirty="0" smtClean="0">
                <a:latin typeface="Century Gothic" panose="020B0502020202020204" pitchFamily="34" charset="0"/>
              </a:rPr>
              <a:t>thousands </a:t>
            </a:r>
            <a:r>
              <a:rPr lang="en-GB" sz="2200" dirty="0">
                <a:latin typeface="Century Gothic" panose="020B0502020202020204" pitchFamily="34" charset="0"/>
              </a:rPr>
              <a:t>digit changes</a:t>
            </a:r>
            <a:r>
              <a:rPr lang="en-GB" sz="2200" dirty="0" smtClean="0"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Explain your reasoning!</a:t>
            </a:r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27271" y="342153"/>
            <a:ext cx="5118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Which country is the coldest?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911369"/>
              </p:ext>
            </p:extLst>
          </p:nvPr>
        </p:nvGraphicFramePr>
        <p:xfrm>
          <a:off x="7909128" y="818010"/>
          <a:ext cx="247003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017">
                  <a:extLst>
                    <a:ext uri="{9D8B030D-6E8A-4147-A177-3AD203B41FA5}">
                      <a16:colId xmlns:a16="http://schemas.microsoft.com/office/drawing/2014/main" val="2803407906"/>
                    </a:ext>
                  </a:extLst>
                </a:gridCol>
                <a:gridCol w="1235017">
                  <a:extLst>
                    <a:ext uri="{9D8B030D-6E8A-4147-A177-3AD203B41FA5}">
                      <a16:colId xmlns:a16="http://schemas.microsoft.com/office/drawing/2014/main" val="2736520313"/>
                    </a:ext>
                  </a:extLst>
                </a:gridCol>
              </a:tblGrid>
              <a:tr h="25058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entury Gothic" panose="020B0502020202020204" pitchFamily="34" charset="0"/>
                        </a:rPr>
                        <a:t>Italy</a:t>
                      </a:r>
                      <a:endParaRPr lang="en-GB" sz="1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en-GB" sz="1800" dirty="0" smtClean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°C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224090"/>
                  </a:ext>
                </a:extLst>
              </a:tr>
              <a:tr h="25058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entury Gothic" panose="020B0502020202020204" pitchFamily="34" charset="0"/>
                        </a:rPr>
                        <a:t>Iceland</a:t>
                      </a:r>
                      <a:endParaRPr lang="en-GB" sz="1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-5</a:t>
                      </a:r>
                      <a:r>
                        <a:rPr lang="en-GB" sz="1800" dirty="0" smtClean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°C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253908"/>
                  </a:ext>
                </a:extLst>
              </a:tr>
              <a:tr h="25058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entury Gothic" panose="020B0502020202020204" pitchFamily="34" charset="0"/>
                        </a:rPr>
                        <a:t>Poland</a:t>
                      </a:r>
                      <a:endParaRPr lang="en-GB" sz="1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-9</a:t>
                      </a:r>
                      <a:r>
                        <a:rPr lang="en-GB" sz="1800" dirty="0" smtClean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°C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160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68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Friday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1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14391" y="979356"/>
            <a:ext cx="46488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u="sng" dirty="0" smtClean="0">
                <a:latin typeface="Century Gothic" panose="020B0502020202020204" pitchFamily="34" charset="0"/>
              </a:rPr>
              <a:t>80,000</a:t>
            </a:r>
            <a:r>
              <a:rPr lang="en-GB" sz="2200" dirty="0" smtClean="0">
                <a:latin typeface="Century Gothic" panose="020B0502020202020204" pitchFamily="34" charset="0"/>
              </a:rPr>
              <a:t>   	   </a:t>
            </a:r>
            <a:r>
              <a:rPr lang="en-GB" sz="2200" b="1" u="sng" dirty="0" smtClean="0">
                <a:latin typeface="Century Gothic" panose="020B0502020202020204" pitchFamily="34" charset="0"/>
              </a:rPr>
              <a:t>0</a:t>
            </a:r>
            <a:r>
              <a:rPr lang="en-GB" sz="2200" dirty="0" smtClean="0">
                <a:latin typeface="Century Gothic" panose="020B0502020202020204" pitchFamily="34" charset="0"/>
              </a:rPr>
              <a:t>      </a:t>
            </a:r>
            <a:r>
              <a:rPr lang="en-GB" sz="2200" b="1" u="sng" dirty="0" smtClean="0">
                <a:latin typeface="Century Gothic" panose="020B0502020202020204" pitchFamily="34" charset="0"/>
              </a:rPr>
              <a:t>900</a:t>
            </a:r>
            <a:endParaRPr lang="en-GB" sz="2200" b="1" u="sng" dirty="0"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8145" y="4562416"/>
            <a:ext cx="517207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 smtClean="0">
                <a:latin typeface="Century Gothic" panose="020B0502020202020204" pitchFamily="34" charset="0"/>
              </a:rPr>
              <a:t>True</a:t>
            </a:r>
            <a:endParaRPr lang="en-GB" sz="22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 smtClean="0">
                <a:latin typeface="Century Gothic" panose="020B0502020202020204" pitchFamily="34" charset="0"/>
              </a:rPr>
              <a:t>False</a:t>
            </a:r>
            <a:endParaRPr lang="en-GB" sz="22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 smtClean="0">
                <a:latin typeface="Century Gothic" panose="020B0502020202020204" pitchFamily="34" charset="0"/>
              </a:rPr>
              <a:t>True</a:t>
            </a:r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40466" y="930491"/>
            <a:ext cx="51720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 smtClean="0">
                <a:latin typeface="Century Gothic" panose="020B0502020202020204" pitchFamily="34" charset="0"/>
              </a:rPr>
              <a:t>Krakow</a:t>
            </a:r>
            <a:endParaRPr lang="en-GB" sz="2200" b="1" dirty="0">
              <a:latin typeface="Century Gothic" panose="020B0502020202020204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126986" y="3255726"/>
            <a:ext cx="3893666" cy="4191"/>
          </a:xfrm>
          <a:prstGeom prst="straightConnector1">
            <a:avLst/>
          </a:prstGeom>
          <a:ln w="57150">
            <a:solidFill>
              <a:srgbClr val="9DC3E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888232" y="3350079"/>
            <a:ext cx="878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entury Gothic" panose="020B0502020202020204" pitchFamily="34" charset="0"/>
              </a:rPr>
              <a:t>31ºc</a:t>
            </a:r>
            <a:endParaRPr lang="en-GB" sz="2400" b="1" dirty="0"/>
          </a:p>
        </p:txBody>
      </p:sp>
      <p:sp>
        <p:nvSpPr>
          <p:cNvPr id="44" name="Rectangle 43"/>
          <p:cNvSpPr/>
          <p:nvPr/>
        </p:nvSpPr>
        <p:spPr>
          <a:xfrm>
            <a:off x="3605071" y="3347287"/>
            <a:ext cx="9596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entury Gothic" panose="020B0502020202020204" pitchFamily="34" charset="0"/>
              </a:rPr>
              <a:t>0ºc</a:t>
            </a:r>
            <a:endParaRPr lang="en-GB" sz="2400" b="1" dirty="0"/>
          </a:p>
        </p:txBody>
      </p:sp>
      <p:sp>
        <p:nvSpPr>
          <p:cNvPr id="45" name="Rectangle 44"/>
          <p:cNvSpPr/>
          <p:nvPr/>
        </p:nvSpPr>
        <p:spPr>
          <a:xfrm>
            <a:off x="4584940" y="3362269"/>
            <a:ext cx="1001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entury Gothic" panose="020B0502020202020204" pitchFamily="34" charset="0"/>
              </a:rPr>
              <a:t>-2ºc</a:t>
            </a:r>
            <a:endParaRPr lang="en-GB" sz="2400" b="1" dirty="0"/>
          </a:p>
        </p:txBody>
      </p:sp>
      <p:sp>
        <p:nvSpPr>
          <p:cNvPr id="46" name="Curved Down Arrow 45"/>
          <p:cNvSpPr/>
          <p:nvPr/>
        </p:nvSpPr>
        <p:spPr>
          <a:xfrm>
            <a:off x="3738567" y="2502460"/>
            <a:ext cx="1282084" cy="650914"/>
          </a:xfrm>
          <a:prstGeom prst="curved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7" name="Curved Down Arrow 46"/>
          <p:cNvSpPr/>
          <p:nvPr/>
        </p:nvSpPr>
        <p:spPr>
          <a:xfrm>
            <a:off x="1345429" y="2443152"/>
            <a:ext cx="2646532" cy="7432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354647" y="2507347"/>
            <a:ext cx="1028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31ºc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150746" y="2540702"/>
            <a:ext cx="1028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2ºc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086135" y="2534755"/>
            <a:ext cx="1028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33ºc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85435" y="3056942"/>
            <a:ext cx="511694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dirty="0">
                <a:latin typeface="Century Gothic" panose="020B0502020202020204" pitchFamily="34" charset="0"/>
              </a:rPr>
              <a:t> – Sometimes.</a:t>
            </a:r>
          </a:p>
          <a:p>
            <a:endParaRPr lang="en-GB" sz="2200" dirty="0"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dirty="0">
                <a:latin typeface="Century Gothic" panose="020B0502020202020204" pitchFamily="34" charset="0"/>
              </a:rPr>
              <a:t> – When adding </a:t>
            </a:r>
            <a:r>
              <a:rPr lang="en-GB" sz="2200" dirty="0" smtClean="0">
                <a:latin typeface="Century Gothic" panose="020B0502020202020204" pitchFamily="34" charset="0"/>
              </a:rPr>
              <a:t>1,000, </a:t>
            </a:r>
            <a:r>
              <a:rPr lang="en-GB" sz="2200" dirty="0">
                <a:latin typeface="Century Gothic" panose="020B0502020202020204" pitchFamily="34" charset="0"/>
              </a:rPr>
              <a:t>the </a:t>
            </a:r>
            <a:r>
              <a:rPr lang="en-GB" sz="2200" dirty="0" smtClean="0">
                <a:latin typeface="Century Gothic" panose="020B0502020202020204" pitchFamily="34" charset="0"/>
              </a:rPr>
              <a:t>10,000 </a:t>
            </a:r>
            <a:r>
              <a:rPr lang="en-GB" sz="2200" dirty="0">
                <a:latin typeface="Century Gothic" panose="020B0502020202020204" pitchFamily="34" charset="0"/>
              </a:rPr>
              <a:t>digit may change as well.</a:t>
            </a:r>
          </a:p>
          <a:p>
            <a:endParaRPr lang="en-GB" sz="2200" dirty="0"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</a:t>
            </a:r>
            <a:r>
              <a:rPr lang="en-GB" sz="2200" dirty="0">
                <a:latin typeface="Century Gothic" panose="020B0502020202020204" pitchFamily="34" charset="0"/>
              </a:rPr>
              <a:t> – </a:t>
            </a:r>
            <a:r>
              <a:rPr lang="en-GB" sz="2200" dirty="0" smtClean="0">
                <a:latin typeface="Century Gothic" panose="020B0502020202020204" pitchFamily="34" charset="0"/>
              </a:rPr>
              <a:t>19,950 </a:t>
            </a:r>
            <a:r>
              <a:rPr lang="en-GB" sz="2200" dirty="0">
                <a:latin typeface="Century Gothic" panose="020B0502020202020204" pitchFamily="34" charset="0"/>
              </a:rPr>
              <a:t>+ </a:t>
            </a:r>
            <a:r>
              <a:rPr lang="en-GB" sz="2200" dirty="0" smtClean="0">
                <a:latin typeface="Century Gothic" panose="020B0502020202020204" pitchFamily="34" charset="0"/>
              </a:rPr>
              <a:t>1,000 </a:t>
            </a:r>
            <a:r>
              <a:rPr lang="en-GB" sz="2200" dirty="0">
                <a:latin typeface="Century Gothic" panose="020B0502020202020204" pitchFamily="34" charset="0"/>
              </a:rPr>
              <a:t>= </a:t>
            </a:r>
            <a:r>
              <a:rPr lang="en-GB" sz="2200" dirty="0" smtClean="0">
                <a:latin typeface="Century Gothic" panose="020B0502020202020204" pitchFamily="34" charset="0"/>
              </a:rPr>
              <a:t>20,950</a:t>
            </a:r>
            <a:endParaRPr lang="en-GB" sz="2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018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Add 1,000 to each number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8,932     65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	</a:t>
            </a:r>
            <a:r>
              <a:rPr lang="en-GB" sz="2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4,032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Monday</a:t>
            </a: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 and prove it!</a:t>
            </a: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Correct the mistake!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34,607 = 3,000 + 4,000 + 600 + 7</a:t>
            </a:r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50,006 = 50,0000 + 6</a:t>
            </a: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Represent the number </a:t>
            </a:r>
            <a:r>
              <a:rPr lang="en-GB" sz="2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5,321</a:t>
            </a:r>
            <a:r>
              <a:rPr lang="en-GB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using place value counters.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31" name="Picture 7" descr="27145461_468214916908565_128156848_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59" t="34216" r="10159" b="47014"/>
          <a:stretch>
            <a:fillRect/>
          </a:stretch>
        </p:blipFill>
        <p:spPr bwMode="auto">
          <a:xfrm>
            <a:off x="6482480" y="2896831"/>
            <a:ext cx="2014332" cy="207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8361884" y="3806024"/>
            <a:ext cx="32078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latin typeface="Century Gothic" panose="020B0502020202020204" pitchFamily="34" charset="0"/>
              </a:rPr>
              <a:t>“There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b="1" dirty="0" smtClean="0">
                <a:latin typeface="Century Gothic" panose="020B0502020202020204" pitchFamily="34" charset="0"/>
              </a:rPr>
              <a:t>are only four       4-digit numbers I can make.”</a:t>
            </a:r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8881" y="2979775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1128881" y="3490162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53018" y="3154040"/>
            <a:ext cx="53936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153018" y="3664427"/>
            <a:ext cx="53936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2794822" y="2979775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/>
          <p:cNvSpPr/>
          <p:nvPr/>
        </p:nvSpPr>
        <p:spPr>
          <a:xfrm>
            <a:off x="2794822" y="3490162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896407" y="3131400"/>
            <a:ext cx="53936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96407" y="3641787"/>
            <a:ext cx="53936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4521048" y="2958786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ounded Rectangle 47"/>
          <p:cNvSpPr/>
          <p:nvPr/>
        </p:nvSpPr>
        <p:spPr>
          <a:xfrm>
            <a:off x="4521048" y="3469173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450</a:t>
            </a:r>
            <a:endParaRPr lang="en-GB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4536" y="2979775"/>
            <a:ext cx="82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988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1435" y="2353557"/>
            <a:ext cx="518073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Complete the function </a:t>
            </a:r>
            <a:r>
              <a:rPr lang="en-GB" sz="2200" dirty="0" smtClean="0">
                <a:latin typeface="Century Gothic" panose="020B0502020202020204" pitchFamily="34" charset="0"/>
              </a:rPr>
              <a:t>machines</a:t>
            </a: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90635" y="347976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>-100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50" name="AutoShape 7"/>
          <p:cNvSpPr>
            <a:spLocks noChangeArrowheads="1"/>
          </p:cNvSpPr>
          <p:nvPr/>
        </p:nvSpPr>
        <p:spPr bwMode="auto">
          <a:xfrm>
            <a:off x="9382208" y="3077413"/>
            <a:ext cx="500062" cy="690562"/>
          </a:xfrm>
          <a:prstGeom prst="roundRect">
            <a:avLst>
              <a:gd name="adj" fmla="val 16667"/>
            </a:avLst>
          </a:prstGeom>
          <a:solidFill>
            <a:srgbClr val="DFEBF7"/>
          </a:solidFill>
          <a:ln w="31750" algn="ctr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9413958" y="3109163"/>
            <a:ext cx="414337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9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AutoShape 9"/>
          <p:cNvSpPr>
            <a:spLocks noChangeArrowheads="1"/>
          </p:cNvSpPr>
          <p:nvPr/>
        </p:nvSpPr>
        <p:spPr bwMode="auto">
          <a:xfrm>
            <a:off x="9996570" y="3077413"/>
            <a:ext cx="500063" cy="690562"/>
          </a:xfrm>
          <a:prstGeom prst="roundRect">
            <a:avLst>
              <a:gd name="adj" fmla="val 16667"/>
            </a:avLst>
          </a:prstGeom>
          <a:solidFill>
            <a:srgbClr val="DFEBF7"/>
          </a:solidFill>
          <a:ln w="31750" algn="ctr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10028320" y="3109163"/>
            <a:ext cx="414338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AutoShape 11"/>
          <p:cNvSpPr>
            <a:spLocks noChangeArrowheads="1"/>
          </p:cNvSpPr>
          <p:nvPr/>
        </p:nvSpPr>
        <p:spPr bwMode="auto">
          <a:xfrm>
            <a:off x="10610933" y="3086938"/>
            <a:ext cx="498475" cy="692150"/>
          </a:xfrm>
          <a:prstGeom prst="roundRect">
            <a:avLst>
              <a:gd name="adj" fmla="val 16667"/>
            </a:avLst>
          </a:prstGeom>
          <a:solidFill>
            <a:srgbClr val="DFEBF7"/>
          </a:solidFill>
          <a:ln w="31750" algn="ctr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Text Box 12"/>
          <p:cNvSpPr txBox="1">
            <a:spLocks noChangeArrowheads="1"/>
          </p:cNvSpPr>
          <p:nvPr/>
        </p:nvSpPr>
        <p:spPr bwMode="auto">
          <a:xfrm>
            <a:off x="10642683" y="3118688"/>
            <a:ext cx="414337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AutoShape 15"/>
          <p:cNvSpPr>
            <a:spLocks noChangeArrowheads="1"/>
          </p:cNvSpPr>
          <p:nvPr/>
        </p:nvSpPr>
        <p:spPr bwMode="auto">
          <a:xfrm>
            <a:off x="8780545" y="3075825"/>
            <a:ext cx="500063" cy="690563"/>
          </a:xfrm>
          <a:prstGeom prst="roundRect">
            <a:avLst>
              <a:gd name="adj" fmla="val 16667"/>
            </a:avLst>
          </a:prstGeom>
          <a:solidFill>
            <a:srgbClr val="DFEBF7"/>
          </a:solidFill>
          <a:ln w="31750" algn="ctr">
            <a:solidFill>
              <a:srgbClr val="5B9BD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Text Box 16"/>
          <p:cNvSpPr txBox="1">
            <a:spLocks noChangeArrowheads="1"/>
          </p:cNvSpPr>
          <p:nvPr/>
        </p:nvSpPr>
        <p:spPr bwMode="auto">
          <a:xfrm>
            <a:off x="8812295" y="3107575"/>
            <a:ext cx="414338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6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8074" y="2972863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>+100</a:t>
            </a:r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898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4452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Monday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/>
            </a:r>
            <a:br>
              <a:rPr lang="en-GB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endParaRPr lang="en-GB" sz="2200" b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en-GB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D </a:t>
            </a:r>
            <a:r>
              <a:rPr lang="en-GB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–</a:t>
            </a:r>
            <a:r>
              <a:rPr lang="en-GB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False</a:t>
            </a:r>
            <a:r>
              <a:rPr lang="en-GB" sz="2200" b="1" dirty="0" smtClean="0">
                <a:latin typeface="Century Gothic" panose="020B0502020202020204" pitchFamily="34" charset="0"/>
              </a:rPr>
              <a:t/>
            </a:r>
            <a:br>
              <a:rPr lang="en-GB" sz="2200" b="1" dirty="0" smtClean="0">
                <a:latin typeface="Century Gothic" panose="020B0502020202020204" pitchFamily="34" charset="0"/>
              </a:rPr>
            </a:br>
            <a:r>
              <a:rPr lang="en-GB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b="1" dirty="0" smtClean="0">
                <a:latin typeface="Century Gothic" panose="020B0502020202020204" pitchFamily="34" charset="0"/>
              </a:rPr>
              <a:t> </a:t>
            </a:r>
            <a:r>
              <a:rPr lang="en-GB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–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There are many more than 4 combinations.</a:t>
            </a:r>
            <a:r>
              <a:rPr lang="en-GB" sz="2200" dirty="0" smtClean="0">
                <a:latin typeface="Century Gothic" panose="020B0502020202020204" pitchFamily="34" charset="0"/>
              </a:rPr>
              <a:t>.</a:t>
            </a:r>
            <a:endParaRPr lang="en-GB" sz="2200" dirty="0">
              <a:latin typeface="Century Gothic" panose="020B0502020202020204" pitchFamily="34" charset="0"/>
            </a:endParaRPr>
          </a:p>
          <a:p>
            <a:r>
              <a:rPr lang="en-GB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B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– </a:t>
            </a:r>
            <a:r>
              <a:rPr lang="en-GB" sz="2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These combinations start with the digit six:</a:t>
            </a:r>
            <a:r>
              <a:rPr lang="en-GB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6,920, 6,902, 6,290, 6,209, 6,902, 6,920</a:t>
            </a:r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There are more combinations that start with the digits 9 and 2</a:t>
            </a:r>
            <a:endParaRPr lang="en-GB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34,607 = </a:t>
            </a:r>
            <a:r>
              <a:rPr lang="en-GB" sz="2200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30,000</a:t>
            </a:r>
            <a:r>
              <a:rPr lang="en-GB" sz="2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+ 4,000 + 600 + 7</a:t>
            </a: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50,006 = </a:t>
            </a:r>
            <a:r>
              <a:rPr lang="en-GB" sz="2200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50,000</a:t>
            </a:r>
            <a:r>
              <a:rPr lang="en-GB" sz="2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+ 6</a:t>
            </a: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180098" y="2729951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33" name="Rounded Rectangle 32"/>
          <p:cNvSpPr/>
          <p:nvPr/>
        </p:nvSpPr>
        <p:spPr>
          <a:xfrm>
            <a:off x="1180098" y="3240338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204235" y="2904216"/>
            <a:ext cx="53936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204235" y="3414603"/>
            <a:ext cx="53936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2846039" y="2729951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37" name="Rounded Rectangle 36"/>
          <p:cNvSpPr/>
          <p:nvPr/>
        </p:nvSpPr>
        <p:spPr>
          <a:xfrm>
            <a:off x="2846039" y="3240338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947624" y="2881576"/>
            <a:ext cx="53936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947624" y="3391963"/>
            <a:ext cx="53936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4572265" y="2708962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4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0087" y="624220"/>
            <a:ext cx="513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 smtClean="0">
                <a:latin typeface="Century Gothic" panose="020B0502020202020204" pitchFamily="34" charset="0"/>
              </a:rPr>
              <a:t>8,932 + 1,000 = 9,932</a:t>
            </a:r>
          </a:p>
          <a:p>
            <a:pPr algn="ctr"/>
            <a:r>
              <a:rPr lang="en-GB" sz="2200" b="1" dirty="0" smtClean="0">
                <a:latin typeface="Century Gothic" panose="020B0502020202020204" pitchFamily="34" charset="0"/>
              </a:rPr>
              <a:t>     65 + 1,000 = 1,065</a:t>
            </a:r>
          </a:p>
          <a:p>
            <a:pPr algn="ctr"/>
            <a:r>
              <a:rPr lang="en-GB" sz="2200" b="1" dirty="0" smtClean="0">
                <a:latin typeface="Century Gothic" panose="020B0502020202020204" pitchFamily="34" charset="0"/>
              </a:rPr>
              <a:t>4,032 + 1,000 = 5,032</a:t>
            </a:r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572265" y="3230049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450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23308" y="2709149"/>
            <a:ext cx="82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988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90879" y="3209247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Century Gothic" panose="020B0502020202020204" pitchFamily="34" charset="0"/>
              </a:rPr>
              <a:t>-100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945262" y="2710931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Century Gothic" panose="020B0502020202020204" pitchFamily="34" charset="0"/>
              </a:rPr>
              <a:t>+100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62482" y="3200867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Century Gothic" panose="020B0502020202020204" pitchFamily="34" charset="0"/>
              </a:rPr>
              <a:t>550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572632" y="2709676"/>
            <a:ext cx="934194" cy="348530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1088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Control 4"/>
          <p:cNvSpPr>
            <a:spLocks noChangeArrowheads="1" noChangeShapeType="1"/>
          </p:cNvSpPr>
          <p:nvPr/>
        </p:nvSpPr>
        <p:spPr bwMode="auto">
          <a:xfrm>
            <a:off x="7151688" y="6615113"/>
            <a:ext cx="1143000" cy="1143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Control 5"/>
          <p:cNvSpPr>
            <a:spLocks noChangeArrowheads="1" noChangeShapeType="1"/>
          </p:cNvSpPr>
          <p:nvPr/>
        </p:nvSpPr>
        <p:spPr bwMode="auto">
          <a:xfrm>
            <a:off x="7151688" y="6615113"/>
            <a:ext cx="900114" cy="124674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Control 6"/>
          <p:cNvSpPr>
            <a:spLocks noChangeArrowheads="1" noChangeShapeType="1"/>
          </p:cNvSpPr>
          <p:nvPr/>
        </p:nvSpPr>
        <p:spPr bwMode="auto">
          <a:xfrm>
            <a:off x="9226550" y="6615113"/>
            <a:ext cx="114300" cy="1143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Control 7"/>
          <p:cNvSpPr>
            <a:spLocks noChangeArrowheads="1" noChangeShapeType="1"/>
          </p:cNvSpPr>
          <p:nvPr/>
        </p:nvSpPr>
        <p:spPr bwMode="auto">
          <a:xfrm>
            <a:off x="9520238" y="8494713"/>
            <a:ext cx="114300" cy="1143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Control 8"/>
          <p:cNvSpPr>
            <a:spLocks noChangeArrowheads="1" noChangeShapeType="1"/>
          </p:cNvSpPr>
          <p:nvPr/>
        </p:nvSpPr>
        <p:spPr bwMode="auto">
          <a:xfrm>
            <a:off x="8997950" y="6615113"/>
            <a:ext cx="114300" cy="54510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8" name="Oval 9"/>
          <p:cNvSpPr>
            <a:spLocks noChangeArrowheads="1"/>
          </p:cNvSpPr>
          <p:nvPr/>
        </p:nvSpPr>
        <p:spPr bwMode="auto">
          <a:xfrm>
            <a:off x="7002938" y="487213"/>
            <a:ext cx="540000" cy="540000"/>
          </a:xfrm>
          <a:prstGeom prst="ellipse">
            <a:avLst/>
          </a:prstGeom>
          <a:solidFill>
            <a:srgbClr val="0063AE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square" lIns="0" tIns="36576" rIns="0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1000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Oval 9"/>
          <p:cNvSpPr>
            <a:spLocks noChangeArrowheads="1"/>
          </p:cNvSpPr>
          <p:nvPr/>
        </p:nvSpPr>
        <p:spPr bwMode="auto">
          <a:xfrm>
            <a:off x="7470929" y="624220"/>
            <a:ext cx="540000" cy="540000"/>
          </a:xfrm>
          <a:prstGeom prst="ellipse">
            <a:avLst/>
          </a:prstGeom>
          <a:solidFill>
            <a:srgbClr val="0063AE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square" lIns="0" tIns="36576" rIns="0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1000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Oval 9"/>
          <p:cNvSpPr>
            <a:spLocks noChangeArrowheads="1"/>
          </p:cNvSpPr>
          <p:nvPr/>
        </p:nvSpPr>
        <p:spPr bwMode="auto">
          <a:xfrm>
            <a:off x="7077525" y="894656"/>
            <a:ext cx="540000" cy="540000"/>
          </a:xfrm>
          <a:prstGeom prst="ellipse">
            <a:avLst/>
          </a:prstGeom>
          <a:solidFill>
            <a:srgbClr val="0063AE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square" lIns="0" tIns="36576" rIns="0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1000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Oval 9"/>
          <p:cNvSpPr>
            <a:spLocks noChangeArrowheads="1"/>
          </p:cNvSpPr>
          <p:nvPr/>
        </p:nvSpPr>
        <p:spPr bwMode="auto">
          <a:xfrm>
            <a:off x="7545516" y="1031663"/>
            <a:ext cx="540000" cy="540000"/>
          </a:xfrm>
          <a:prstGeom prst="ellipse">
            <a:avLst/>
          </a:prstGeom>
          <a:solidFill>
            <a:srgbClr val="0063AE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square" lIns="0" tIns="36576" rIns="0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1000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Oval 9"/>
          <p:cNvSpPr>
            <a:spLocks noChangeArrowheads="1"/>
          </p:cNvSpPr>
          <p:nvPr/>
        </p:nvSpPr>
        <p:spPr bwMode="auto">
          <a:xfrm>
            <a:off x="7141796" y="1333158"/>
            <a:ext cx="540000" cy="540000"/>
          </a:xfrm>
          <a:prstGeom prst="ellipse">
            <a:avLst/>
          </a:prstGeom>
          <a:solidFill>
            <a:srgbClr val="0063AE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square" lIns="0" tIns="36576" rIns="0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1000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Oval 9"/>
          <p:cNvSpPr>
            <a:spLocks noChangeArrowheads="1"/>
          </p:cNvSpPr>
          <p:nvPr/>
        </p:nvSpPr>
        <p:spPr bwMode="auto">
          <a:xfrm>
            <a:off x="8563031" y="726956"/>
            <a:ext cx="540000" cy="540000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square" lIns="0" tIns="36576" rIns="0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Oval 9"/>
          <p:cNvSpPr>
            <a:spLocks noChangeArrowheads="1"/>
          </p:cNvSpPr>
          <p:nvPr/>
        </p:nvSpPr>
        <p:spPr bwMode="auto">
          <a:xfrm>
            <a:off x="9031022" y="863963"/>
            <a:ext cx="540000" cy="540000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square" lIns="0" tIns="36576" rIns="0" bIns="36576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100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59" name="Oval 9"/>
          <p:cNvSpPr>
            <a:spLocks noChangeArrowheads="1"/>
          </p:cNvSpPr>
          <p:nvPr/>
        </p:nvSpPr>
        <p:spPr bwMode="auto">
          <a:xfrm>
            <a:off x="8637618" y="1134399"/>
            <a:ext cx="540000" cy="540000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square" lIns="0" tIns="36576" rIns="0" bIns="36576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100</a:t>
            </a:r>
            <a:endParaRPr lang="en-US" altLang="en-US" sz="1400" dirty="0">
              <a:latin typeface="Arial" panose="020B0604020202020204" pitchFamily="34" charset="0"/>
            </a:endParaRPr>
          </a:p>
        </p:txBody>
      </p:sp>
      <p:sp>
        <p:nvSpPr>
          <p:cNvPr id="60" name="Oval 9"/>
          <p:cNvSpPr>
            <a:spLocks noChangeArrowheads="1"/>
          </p:cNvSpPr>
          <p:nvPr/>
        </p:nvSpPr>
        <p:spPr bwMode="auto">
          <a:xfrm>
            <a:off x="9844612" y="778494"/>
            <a:ext cx="540000" cy="540000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square" lIns="0" tIns="36576" rIns="0" bIns="36576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10</a:t>
            </a:r>
            <a:endParaRPr lang="en-US" altLang="en-US" sz="1400" dirty="0">
              <a:latin typeface="Arial" panose="020B0604020202020204" pitchFamily="34" charset="0"/>
            </a:endParaRPr>
          </a:p>
        </p:txBody>
      </p:sp>
      <p:sp>
        <p:nvSpPr>
          <p:cNvPr id="61" name="Oval 9"/>
          <p:cNvSpPr>
            <a:spLocks noChangeArrowheads="1"/>
          </p:cNvSpPr>
          <p:nvPr/>
        </p:nvSpPr>
        <p:spPr bwMode="auto">
          <a:xfrm>
            <a:off x="10086277" y="1134399"/>
            <a:ext cx="540000" cy="540000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square" lIns="0" tIns="36576" rIns="0" bIns="36576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10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74" name="Oval 9"/>
          <p:cNvSpPr>
            <a:spLocks noChangeArrowheads="1"/>
          </p:cNvSpPr>
          <p:nvPr/>
        </p:nvSpPr>
        <p:spPr bwMode="auto">
          <a:xfrm>
            <a:off x="10897033" y="894656"/>
            <a:ext cx="540000" cy="540000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vert="horz" wrap="square" lIns="0" tIns="36576" rIns="0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0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Tuesday</a:t>
            </a: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7239" y="282827"/>
            <a:ext cx="505777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Round this number to the nearest 1,000, 100 and 10.</a:t>
            </a:r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7670" y="2359917"/>
            <a:ext cx="5057774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Jerry counts backwards in 10s from 456. Which numbers will be in his sequence?</a:t>
            </a:r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 smtClean="0">
                <a:latin typeface="Century Gothic" panose="020B0502020202020204" pitchFamily="34" charset="0"/>
              </a:rPr>
              <a:t>-6     347     126</a:t>
            </a:r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14391" y="4321962"/>
            <a:ext cx="505777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Place &lt;, &gt; or = in the gap</a:t>
            </a:r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081060" y="5074830"/>
            <a:ext cx="825866" cy="430061"/>
          </a:xfrm>
          <a:prstGeom prst="roundRect">
            <a:avLst/>
          </a:prstGeom>
          <a:noFill/>
          <a:ln w="57150">
            <a:solidFill>
              <a:srgbClr val="9DC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1057501" y="1033597"/>
            <a:ext cx="540000" cy="54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b="1" dirty="0" smtClean="0">
                <a:latin typeface="Century Gothic" panose="020B0502020202020204" pitchFamily="34" charset="0"/>
              </a:rPr>
              <a:t>1000</a:t>
            </a:r>
            <a:endParaRPr lang="en-GB" sz="1300" b="1" dirty="0">
              <a:latin typeface="Century Gothic" panose="020B0502020202020204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309214" y="1382879"/>
            <a:ext cx="540000" cy="54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b="1" dirty="0" smtClean="0">
                <a:latin typeface="Century Gothic" panose="020B0502020202020204" pitchFamily="34" charset="0"/>
              </a:rPr>
              <a:t>1000</a:t>
            </a:r>
            <a:endParaRPr lang="en-GB" sz="1300" b="1" dirty="0">
              <a:latin typeface="Century Gothic" panose="020B0502020202020204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249488" y="1382689"/>
            <a:ext cx="540000" cy="540000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 smtClean="0">
                <a:latin typeface="Century Gothic" panose="020B0502020202020204" pitchFamily="34" charset="0"/>
              </a:rPr>
              <a:t>100</a:t>
            </a:r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527808" y="1027503"/>
            <a:ext cx="540000" cy="540000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 smtClean="0">
                <a:latin typeface="Century Gothic" panose="020B0502020202020204" pitchFamily="34" charset="0"/>
              </a:rPr>
              <a:t>100</a:t>
            </a:r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169985" y="1390986"/>
            <a:ext cx="540000" cy="54000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 smtClean="0">
                <a:latin typeface="Century Gothic" panose="020B0502020202020204" pitchFamily="34" charset="0"/>
              </a:rPr>
              <a:t>10</a:t>
            </a:r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434017" y="1035800"/>
            <a:ext cx="540000" cy="54000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 smtClean="0">
                <a:latin typeface="Century Gothic" panose="020B0502020202020204" pitchFamily="34" charset="0"/>
              </a:rPr>
              <a:t>10</a:t>
            </a:r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701662" y="1390485"/>
            <a:ext cx="540000" cy="54000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 smtClean="0">
                <a:latin typeface="Century Gothic" panose="020B0502020202020204" pitchFamily="34" charset="0"/>
              </a:rPr>
              <a:t>10</a:t>
            </a:r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965694" y="1035299"/>
            <a:ext cx="540000" cy="54000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 smtClean="0">
                <a:latin typeface="Century Gothic" panose="020B0502020202020204" pitchFamily="34" charset="0"/>
              </a:rPr>
              <a:t>10</a:t>
            </a:r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4995220" y="1378976"/>
            <a:ext cx="540000" cy="540000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 smtClean="0">
                <a:latin typeface="Century Gothic" panose="020B0502020202020204" pitchFamily="34" charset="0"/>
              </a:rPr>
              <a:t>1</a:t>
            </a:r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02448" y="411510"/>
            <a:ext cx="51149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Show two different ways to represent the number:</a:t>
            </a:r>
          </a:p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 smtClean="0">
                <a:latin typeface="Century Gothic" panose="020B0502020202020204" pitchFamily="34" charset="0"/>
              </a:rPr>
              <a:t>456,072</a:t>
            </a:r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221091" y="3268712"/>
            <a:ext cx="32078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latin typeface="Century Gothic" panose="020B0502020202020204" pitchFamily="34" charset="0"/>
              </a:rPr>
              <a:t>“If it </a:t>
            </a:r>
            <a:r>
              <a:rPr lang="en-GB" sz="2200" b="1" dirty="0">
                <a:latin typeface="Century Gothic" panose="020B0502020202020204" pitchFamily="34" charset="0"/>
              </a:rPr>
              <a:t>is </a:t>
            </a:r>
            <a:r>
              <a:rPr lang="en-GB" sz="2200" b="1" dirty="0" smtClean="0">
                <a:latin typeface="Century Gothic" panose="020B0502020202020204" pitchFamily="34" charset="0"/>
              </a:rPr>
              <a:t>-6°C at 9am and 4°C at 2pm, the temperature has increased by 2°C.</a:t>
            </a:r>
            <a:endParaRPr lang="en-GB" sz="2200" b="1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 descr="27145461_468214916908565_128156848_o"/>
          <p:cNvPicPr>
            <a:picLocks noChangeAspect="1" noChangeArrowheads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6" t="33754" r="69885" b="47487"/>
          <a:stretch>
            <a:fillRect/>
          </a:stretch>
        </p:blipFill>
        <p:spPr bwMode="auto">
          <a:xfrm>
            <a:off x="6859017" y="3115074"/>
            <a:ext cx="1507211" cy="1762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6859017" y="5033019"/>
            <a:ext cx="45592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Is </a:t>
            </a:r>
            <a:r>
              <a:rPr lang="en-GB" sz="2200" dirty="0" smtClean="0">
                <a:latin typeface="Century Gothic" panose="020B0502020202020204" pitchFamily="34" charset="0"/>
              </a:rPr>
              <a:t>he </a:t>
            </a:r>
            <a:r>
              <a:rPr lang="en-GB" sz="2200" dirty="0">
                <a:latin typeface="Century Gothic" panose="020B0502020202020204" pitchFamily="34" charset="0"/>
              </a:rPr>
              <a:t>correct? </a:t>
            </a: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Explain your reasoning!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35590" y="2538551"/>
            <a:ext cx="174599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Jerry </a:t>
            </a:r>
            <a:r>
              <a:rPr lang="en-GB" sz="2200" dirty="0">
                <a:latin typeface="Century Gothic" panose="020B0502020202020204" pitchFamily="34" charset="0"/>
              </a:rPr>
              <a:t>says…</a:t>
            </a:r>
          </a:p>
        </p:txBody>
      </p:sp>
      <p:sp>
        <p:nvSpPr>
          <p:cNvPr id="46" name="Oval 45"/>
          <p:cNvSpPr/>
          <p:nvPr/>
        </p:nvSpPr>
        <p:spPr>
          <a:xfrm>
            <a:off x="1948718" y="1046984"/>
            <a:ext cx="540000" cy="540000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 smtClean="0">
                <a:latin typeface="Century Gothic" panose="020B0502020202020204" pitchFamily="34" charset="0"/>
              </a:rPr>
              <a:t>100</a:t>
            </a:r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4735050" y="1090280"/>
            <a:ext cx="540000" cy="540000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 smtClean="0">
                <a:latin typeface="Century Gothic" panose="020B0502020202020204" pitchFamily="34" charset="0"/>
              </a:rPr>
              <a:t>1</a:t>
            </a:r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61178" y="5059027"/>
            <a:ext cx="716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Century Gothic" panose="020B0502020202020204" pitchFamily="34" charset="0"/>
              </a:rPr>
              <a:t>CM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373482"/>
              </p:ext>
            </p:extLst>
          </p:nvPr>
        </p:nvGraphicFramePr>
        <p:xfrm>
          <a:off x="1413288" y="4911259"/>
          <a:ext cx="1233846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849">
                  <a:extLst>
                    <a:ext uri="{9D8B030D-6E8A-4147-A177-3AD203B41FA5}">
                      <a16:colId xmlns:a16="http://schemas.microsoft.com/office/drawing/2014/main" val="684844896"/>
                    </a:ext>
                  </a:extLst>
                </a:gridCol>
                <a:gridCol w="447387">
                  <a:extLst>
                    <a:ext uri="{9D8B030D-6E8A-4147-A177-3AD203B41FA5}">
                      <a16:colId xmlns:a16="http://schemas.microsoft.com/office/drawing/2014/main" val="546418236"/>
                    </a:ext>
                  </a:extLst>
                </a:gridCol>
                <a:gridCol w="400610">
                  <a:extLst>
                    <a:ext uri="{9D8B030D-6E8A-4147-A177-3AD203B41FA5}">
                      <a16:colId xmlns:a16="http://schemas.microsoft.com/office/drawing/2014/main" val="3631157340"/>
                    </a:ext>
                  </a:extLst>
                </a:gridCol>
              </a:tblGrid>
              <a:tr h="424402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latin typeface="Century Gothic" panose="020B0502020202020204" pitchFamily="34" charset="0"/>
                        </a:rPr>
                        <a:t>H</a:t>
                      </a:r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latin typeface="Century Gothic" panose="020B0502020202020204" pitchFamily="34" charset="0"/>
                        </a:rPr>
                        <a:t>T</a:t>
                      </a:r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latin typeface="Century Gothic" panose="020B0502020202020204" pitchFamily="34" charset="0"/>
                        </a:rPr>
                        <a:t>O</a:t>
                      </a:r>
                      <a:endParaRPr lang="en-GB" sz="2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529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Century Gothic" panose="020B0502020202020204" pitchFamily="34" charset="0"/>
                        </a:rPr>
                        <a:t>9</a:t>
                      </a:r>
                      <a:endParaRPr lang="en-GB" sz="2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GB" sz="2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Century Gothic" panose="020B0502020202020204" pitchFamily="34" charset="0"/>
                        </a:rPr>
                        <a:t>8</a:t>
                      </a:r>
                      <a:endParaRPr lang="en-GB" sz="2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294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418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401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Tuesday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21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0067" y="466916"/>
            <a:ext cx="509349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 smtClean="0">
                <a:latin typeface="Century Gothic" panose="020B0502020202020204" pitchFamily="34" charset="0"/>
              </a:rPr>
              <a:t>2,342</a:t>
            </a:r>
          </a:p>
          <a:p>
            <a:pPr algn="ctr"/>
            <a:r>
              <a:rPr lang="en-GB" sz="2200" b="1" dirty="0" smtClean="0">
                <a:latin typeface="Century Gothic" panose="020B0502020202020204" pitchFamily="34" charset="0"/>
              </a:rPr>
              <a:t>1,000 </a:t>
            </a:r>
            <a:r>
              <a:rPr lang="en-GB" sz="2200" b="1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 2,000</a:t>
            </a:r>
          </a:p>
          <a:p>
            <a:pPr algn="ctr"/>
            <a:r>
              <a:rPr lang="en-GB" sz="2200" b="1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100  2,300</a:t>
            </a:r>
          </a:p>
          <a:p>
            <a:pPr algn="ctr"/>
            <a:r>
              <a:rPr lang="en-GB" sz="2200" b="1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10  2,340</a:t>
            </a:r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55747" y="2899630"/>
            <a:ext cx="66075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200" b="1" dirty="0" smtClean="0">
                <a:latin typeface="Century Gothic" panose="020B0502020202020204" pitchFamily="34" charset="0"/>
              </a:rPr>
              <a:t>126</a:t>
            </a:r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08832" y="4865179"/>
            <a:ext cx="35458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200" b="1" dirty="0" smtClean="0">
                <a:latin typeface="Century Gothic" panose="020B0502020202020204" pitchFamily="34" charset="0"/>
              </a:rPr>
              <a:t>&gt;</a:t>
            </a:r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600426" y="595502"/>
            <a:ext cx="517207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 smtClean="0">
                <a:latin typeface="Century Gothic" panose="020B0502020202020204" pitchFamily="34" charset="0"/>
              </a:rPr>
              <a:t>Many ways to represent the number:</a:t>
            </a:r>
          </a:p>
          <a:p>
            <a:pPr algn="ctr"/>
            <a:r>
              <a:rPr lang="en-GB" sz="2200" b="1" dirty="0" smtClean="0">
                <a:latin typeface="Century Gothic" panose="020B0502020202020204" pitchFamily="34" charset="0"/>
              </a:rPr>
              <a:t>Part-whole, Dienes/base ten, words, counters, number line etc…</a:t>
            </a:r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45294" y="2541886"/>
            <a:ext cx="517207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– </a:t>
            </a:r>
            <a:r>
              <a:rPr lang="en-GB" sz="2200" dirty="0" smtClean="0">
                <a:latin typeface="Century Gothic" panose="020B0502020202020204" pitchFamily="34" charset="0"/>
              </a:rPr>
              <a:t>Jerry </a:t>
            </a:r>
            <a:r>
              <a:rPr lang="en-GB" sz="2200" dirty="0">
                <a:latin typeface="Century Gothic" panose="020B0502020202020204" pitchFamily="34" charset="0"/>
              </a:rPr>
              <a:t>is incorrect.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– </a:t>
            </a:r>
            <a:r>
              <a:rPr lang="en-GB" sz="2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The temperature has increased by 10</a:t>
            </a:r>
            <a:r>
              <a:rPr lang="en-GB" sz="2200" dirty="0" smtClean="0">
                <a:latin typeface="Century Gothic" panose="020B0502020202020204" pitchFamily="34" charset="0"/>
              </a:rPr>
              <a:t>°C.</a:t>
            </a:r>
            <a:endParaRPr lang="en-GB" sz="2200" dirty="0"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– </a:t>
            </a:r>
            <a:r>
              <a:rPr lang="en-GB" sz="2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Jerry worked out the difference between 6</a:t>
            </a:r>
            <a:r>
              <a:rPr lang="en-GB" sz="2200" dirty="0" smtClean="0">
                <a:latin typeface="Century Gothic" panose="020B0502020202020204" pitchFamily="34" charset="0"/>
              </a:rPr>
              <a:t>°C and 4°C and not              -6°C and 4°C.</a:t>
            </a:r>
            <a:endParaRPr lang="en-GB" sz="2200" dirty="0">
              <a:latin typeface="Century Gothic" panose="020B0502020202020204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231627" y="5433378"/>
            <a:ext cx="3893666" cy="4191"/>
          </a:xfrm>
          <a:prstGeom prst="straightConnector1">
            <a:avLst/>
          </a:prstGeom>
          <a:ln w="57150">
            <a:solidFill>
              <a:srgbClr val="9DC3E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992873" y="5527731"/>
            <a:ext cx="878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entury Gothic" panose="020B0502020202020204" pitchFamily="34" charset="0"/>
              </a:rPr>
              <a:t>-6ºc</a:t>
            </a:r>
            <a:endParaRPr lang="en-GB" sz="2400" b="1" dirty="0"/>
          </a:p>
        </p:txBody>
      </p:sp>
      <p:sp>
        <p:nvSpPr>
          <p:cNvPr id="33" name="Rectangle 32"/>
          <p:cNvSpPr/>
          <p:nvPr/>
        </p:nvSpPr>
        <p:spPr>
          <a:xfrm>
            <a:off x="9261525" y="5524939"/>
            <a:ext cx="9596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entury Gothic" panose="020B0502020202020204" pitchFamily="34" charset="0"/>
              </a:rPr>
              <a:t>0ºc</a:t>
            </a:r>
            <a:endParaRPr lang="en-GB" sz="2400" b="1" dirty="0"/>
          </a:p>
        </p:txBody>
      </p:sp>
      <p:sp>
        <p:nvSpPr>
          <p:cNvPr id="34" name="Rectangle 33"/>
          <p:cNvSpPr/>
          <p:nvPr/>
        </p:nvSpPr>
        <p:spPr>
          <a:xfrm>
            <a:off x="10468763" y="5524939"/>
            <a:ext cx="1001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4</a:t>
            </a:r>
            <a:r>
              <a:rPr lang="en-GB" sz="2400" b="1" dirty="0" smtClean="0">
                <a:latin typeface="Century Gothic" panose="020B0502020202020204" pitchFamily="34" charset="0"/>
              </a:rPr>
              <a:t>ºc</a:t>
            </a:r>
            <a:endParaRPr lang="en-GB" sz="2400" b="1" dirty="0"/>
          </a:p>
        </p:txBody>
      </p:sp>
      <p:sp>
        <p:nvSpPr>
          <p:cNvPr id="35" name="Curved Down Arrow 34"/>
          <p:cNvSpPr/>
          <p:nvPr/>
        </p:nvSpPr>
        <p:spPr>
          <a:xfrm>
            <a:off x="9502932" y="4680112"/>
            <a:ext cx="1414854" cy="650914"/>
          </a:xfrm>
          <a:prstGeom prst="curved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Curved Down Arrow 35"/>
          <p:cNvSpPr/>
          <p:nvPr/>
        </p:nvSpPr>
        <p:spPr>
          <a:xfrm>
            <a:off x="7450070" y="4620804"/>
            <a:ext cx="2343150" cy="7432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279341" y="4711012"/>
            <a:ext cx="1028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+6ºc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940597" y="4744022"/>
            <a:ext cx="1028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+4ºc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182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Wednesday</a:t>
            </a:r>
          </a:p>
        </p:txBody>
      </p:sp>
      <p:sp>
        <p:nvSpPr>
          <p:cNvPr id="1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4541" y="538265"/>
            <a:ext cx="517762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Partition the following number using a part-whole model</a:t>
            </a:r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1100" dirty="0" smtClean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336632" y="1392421"/>
            <a:ext cx="18185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latin typeface="Century Gothic" panose="020B0502020202020204" pitchFamily="34" charset="0"/>
              </a:rPr>
              <a:t>456,008</a:t>
            </a:r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00086" y="2374961"/>
            <a:ext cx="517207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Which number is represented?</a:t>
            </a:r>
          </a:p>
          <a:p>
            <a:pPr algn="ctr"/>
            <a:endParaRPr lang="en-GB" sz="1100" dirty="0" smtClean="0">
              <a:latin typeface="Century Gothic" panose="020B0502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21717" y="3426922"/>
            <a:ext cx="120318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14,000</a:t>
            </a:r>
            <a:endParaRPr lang="en-GB" sz="1100" dirty="0" smtClean="0">
              <a:latin typeface="Century Gothic" panose="020B050202020202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668983" y="3445280"/>
            <a:ext cx="120318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15,000</a:t>
            </a:r>
            <a:endParaRPr lang="en-GB" sz="1100" dirty="0" smtClean="0">
              <a:latin typeface="Century Gothic" panose="020B0502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23308" y="3351972"/>
            <a:ext cx="4047266" cy="18358"/>
          </a:xfrm>
          <a:prstGeom prst="straightConnector1">
            <a:avLst/>
          </a:prstGeom>
          <a:ln w="57150">
            <a:solidFill>
              <a:srgbClr val="9DC3E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245931" y="2860473"/>
            <a:ext cx="0" cy="44309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680845" y="4190560"/>
            <a:ext cx="5172079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6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What number does the bar model represent?</a:t>
            </a:r>
          </a:p>
          <a:p>
            <a:pPr algn="ctr"/>
            <a:endParaRPr lang="en-GB" sz="2200" dirty="0" smtClean="0">
              <a:latin typeface="Century Gothic" panose="020B0502020202020204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539747" y="384668"/>
            <a:ext cx="51720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Find the rule for </a:t>
            </a:r>
            <a:r>
              <a:rPr lang="en-GB" sz="2200" dirty="0">
                <a:latin typeface="Century Gothic" panose="020B0502020202020204" pitchFamily="34" charset="0"/>
              </a:rPr>
              <a:t>the </a:t>
            </a:r>
            <a:r>
              <a:rPr lang="en-GB" sz="2200" dirty="0" smtClean="0">
                <a:latin typeface="Century Gothic" panose="020B0502020202020204" pitchFamily="34" charset="0"/>
              </a:rPr>
              <a:t>sequence.       Then, write </a:t>
            </a:r>
            <a:r>
              <a:rPr lang="en-GB" sz="2200" dirty="0">
                <a:latin typeface="Century Gothic" panose="020B0502020202020204" pitchFamily="34" charset="0"/>
              </a:rPr>
              <a:t>the next 3 </a:t>
            </a:r>
            <a:r>
              <a:rPr lang="en-GB" sz="2200" dirty="0" smtClean="0">
                <a:latin typeface="Century Gothic" panose="020B0502020202020204" pitchFamily="34" charset="0"/>
              </a:rPr>
              <a:t>terms.</a:t>
            </a:r>
            <a:br>
              <a:rPr lang="en-GB" sz="2200" dirty="0" smtClean="0">
                <a:latin typeface="Century Gothic" panose="020B0502020202020204" pitchFamily="34" charset="0"/>
              </a:rPr>
            </a:br>
            <a:r>
              <a:rPr lang="en-GB" sz="2200" dirty="0" smtClean="0">
                <a:latin typeface="Century Gothic" panose="020B0502020202020204" pitchFamily="34" charset="0"/>
              </a:rPr>
              <a:t/>
            </a:r>
            <a:br>
              <a:rPr lang="en-GB" sz="2200" dirty="0" smtClean="0">
                <a:latin typeface="Century Gothic" panose="020B0502020202020204" pitchFamily="34" charset="0"/>
              </a:rPr>
            </a:br>
            <a:r>
              <a:rPr lang="en-GB" sz="2200" dirty="0" smtClean="0">
                <a:latin typeface="Century Gothic" panose="020B0502020202020204" pitchFamily="34" charset="0"/>
              </a:rPr>
              <a:t/>
            </a:r>
            <a:br>
              <a:rPr lang="en-GB" sz="2200" dirty="0" smtClean="0">
                <a:latin typeface="Century Gothic" panose="020B0502020202020204" pitchFamily="34" charset="0"/>
              </a:rPr>
            </a:br>
            <a:endParaRPr lang="en-GB" sz="2200" dirty="0" smtClean="0">
              <a:latin typeface="Century Gothic" panose="020B0502020202020204" pitchFamily="34" charset="0"/>
            </a:endParaRPr>
          </a:p>
        </p:txBody>
      </p:sp>
      <p:pic>
        <p:nvPicPr>
          <p:cNvPr id="1027" name="Picture 3" descr="Marl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12"/>
          <a:stretch>
            <a:fillRect/>
          </a:stretch>
        </p:blipFill>
        <p:spPr bwMode="auto">
          <a:xfrm>
            <a:off x="6636693" y="3992279"/>
            <a:ext cx="1417628" cy="175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7" name="Rectangle 56"/>
          <p:cNvSpPr/>
          <p:nvPr/>
        </p:nvSpPr>
        <p:spPr>
          <a:xfrm>
            <a:off x="7843001" y="4734582"/>
            <a:ext cx="36201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Is </a:t>
            </a:r>
            <a:r>
              <a:rPr lang="en-GB" sz="2200" dirty="0" smtClean="0">
                <a:latin typeface="Century Gothic" panose="020B0502020202020204" pitchFamily="34" charset="0"/>
              </a:rPr>
              <a:t>he </a:t>
            </a:r>
            <a:r>
              <a:rPr lang="en-GB" sz="2200" dirty="0">
                <a:latin typeface="Century Gothic" panose="020B0502020202020204" pitchFamily="34" charset="0"/>
              </a:rPr>
              <a:t>correct? </a:t>
            </a: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Explain your reasoning!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829099" y="2471395"/>
            <a:ext cx="464907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Marlon thinks the number 498,478 is greater than 975,305 because it has more ten thousands, thousands, hundreds, tens and ones. </a:t>
            </a:r>
            <a:endParaRPr lang="en-GB" sz="2200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243895"/>
              </p:ext>
            </p:extLst>
          </p:nvPr>
        </p:nvGraphicFramePr>
        <p:xfrm>
          <a:off x="858430" y="5218850"/>
          <a:ext cx="47750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344">
                  <a:extLst>
                    <a:ext uri="{9D8B030D-6E8A-4147-A177-3AD203B41FA5}">
                      <a16:colId xmlns:a16="http://schemas.microsoft.com/office/drawing/2014/main" val="2975000564"/>
                    </a:ext>
                  </a:extLst>
                </a:gridCol>
                <a:gridCol w="1238865">
                  <a:extLst>
                    <a:ext uri="{9D8B030D-6E8A-4147-A177-3AD203B41FA5}">
                      <a16:colId xmlns:a16="http://schemas.microsoft.com/office/drawing/2014/main" val="335319326"/>
                    </a:ext>
                  </a:extLst>
                </a:gridCol>
                <a:gridCol w="805793">
                  <a:extLst>
                    <a:ext uri="{9D8B030D-6E8A-4147-A177-3AD203B41FA5}">
                      <a16:colId xmlns:a16="http://schemas.microsoft.com/office/drawing/2014/main" val="14944878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9D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96405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8430" y="5177276"/>
            <a:ext cx="27359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4,000</a:t>
            </a:r>
            <a:endParaRPr lang="en-GB" sz="2200" dirty="0">
              <a:latin typeface="Century Gothic" panose="020B0502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32364" y="5172836"/>
            <a:ext cx="12836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20</a:t>
            </a:r>
            <a:endParaRPr lang="en-GB" sz="2200" dirty="0">
              <a:latin typeface="Century Gothic" panose="020B0502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910684" y="5182397"/>
            <a:ext cx="5855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7</a:t>
            </a:r>
            <a:endParaRPr lang="en-GB" sz="2200" dirty="0">
              <a:latin typeface="Century Gothic" panose="020B0502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45426" y="1331518"/>
            <a:ext cx="19864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-45, - </a:t>
            </a:r>
            <a:r>
              <a:rPr lang="en-GB" sz="2200" b="1" dirty="0" smtClean="0">
                <a:latin typeface="Century Gothic" panose="020B0502020202020204" pitchFamily="34" charset="0"/>
              </a:rPr>
              <a:t>33, </a:t>
            </a:r>
            <a:r>
              <a:rPr lang="en-GB" sz="2200" b="1" dirty="0">
                <a:latin typeface="Century Gothic" panose="020B0502020202020204" pitchFamily="34" charset="0"/>
              </a:rPr>
              <a:t>– 21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4240997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4669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Wednesday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1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782426" y="2893815"/>
            <a:ext cx="105670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200" b="1" dirty="0" smtClean="0">
                <a:latin typeface="Century Gothic" panose="020B0502020202020204" pitchFamily="34" charset="0"/>
              </a:rPr>
              <a:t>14,500</a:t>
            </a:r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37124" y="4883206"/>
            <a:ext cx="89800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200" b="1" dirty="0" smtClean="0">
                <a:latin typeface="Century Gothic" panose="020B0502020202020204" pitchFamily="34" charset="0"/>
              </a:rPr>
              <a:t>4,027</a:t>
            </a:r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06154" y="745830"/>
            <a:ext cx="36503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200" b="1" dirty="0" smtClean="0">
                <a:latin typeface="Century Gothic" panose="020B0502020202020204" pitchFamily="34" charset="0"/>
              </a:rPr>
              <a:t>Rule: +-12</a:t>
            </a:r>
            <a:br>
              <a:rPr lang="en-GB" sz="2200" b="1" dirty="0" smtClean="0">
                <a:latin typeface="Century Gothic" panose="020B0502020202020204" pitchFamily="34" charset="0"/>
              </a:rPr>
            </a:br>
            <a:r>
              <a:rPr lang="en-GB" sz="2200" b="1" dirty="0" smtClean="0">
                <a:latin typeface="Century Gothic" panose="020B0502020202020204" pitchFamily="34" charset="0"/>
              </a:rPr>
              <a:t>Next three terms: -9, 3, 15</a:t>
            </a:r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57577" y="2472877"/>
            <a:ext cx="4947512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– </a:t>
            </a:r>
            <a:r>
              <a:rPr lang="en-GB" sz="2200" dirty="0" smtClean="0">
                <a:latin typeface="Century Gothic" panose="020B0502020202020204" pitchFamily="34" charset="0"/>
              </a:rPr>
              <a:t>Marlon </a:t>
            </a:r>
            <a:r>
              <a:rPr lang="en-GB" sz="2200" dirty="0">
                <a:latin typeface="Century Gothic" panose="020B0502020202020204" pitchFamily="34" charset="0"/>
              </a:rPr>
              <a:t>is incorrect</a:t>
            </a:r>
            <a:r>
              <a:rPr lang="en-GB" sz="2200" dirty="0" smtClean="0">
                <a:latin typeface="Century Gothic" panose="020B0502020202020204" pitchFamily="34" charset="0"/>
              </a:rPr>
              <a:t>.</a:t>
            </a:r>
            <a:endParaRPr lang="en-GB" sz="800" dirty="0"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– 498,478 is </a:t>
            </a:r>
            <a:r>
              <a:rPr lang="en-GB" sz="2200" dirty="0" smtClean="0">
                <a:latin typeface="Century Gothic" panose="020B0502020202020204" pitchFamily="34" charset="0"/>
              </a:rPr>
              <a:t>not greater </a:t>
            </a:r>
            <a:r>
              <a:rPr lang="en-GB" sz="2200" dirty="0">
                <a:latin typeface="Century Gothic" panose="020B0502020202020204" pitchFamily="34" charset="0"/>
              </a:rPr>
              <a:t>than 975,305 because it has more ten thousands, thousands, hundreds, tens and </a:t>
            </a:r>
            <a:r>
              <a:rPr lang="en-GB" sz="2200" dirty="0" smtClean="0">
                <a:latin typeface="Century Gothic" panose="020B0502020202020204" pitchFamily="34" charset="0"/>
              </a:rPr>
              <a:t>ones. </a:t>
            </a:r>
            <a:endParaRPr lang="en-GB" sz="800" dirty="0"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– 975,305 </a:t>
            </a:r>
            <a:r>
              <a:rPr lang="en-GB" sz="2200" dirty="0" smtClean="0">
                <a:latin typeface="Century Gothic" panose="020B0502020202020204" pitchFamily="34" charset="0"/>
              </a:rPr>
              <a:t>is </a:t>
            </a:r>
            <a:r>
              <a:rPr lang="en-GB" sz="2200" dirty="0">
                <a:latin typeface="Century Gothic" panose="020B0502020202020204" pitchFamily="34" charset="0"/>
              </a:rPr>
              <a:t>greater than 498,478</a:t>
            </a:r>
            <a:r>
              <a:rPr lang="en-GB" sz="2200" dirty="0" smtClean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as 975,305</a:t>
            </a:r>
            <a:r>
              <a:rPr lang="en-GB" sz="2200" dirty="0" smtClean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has more </a:t>
            </a:r>
            <a:r>
              <a:rPr lang="en-GB" sz="2200" dirty="0" smtClean="0">
                <a:latin typeface="Century Gothic" panose="020B0502020202020204" pitchFamily="34" charset="0"/>
              </a:rPr>
              <a:t>hundred thousands</a:t>
            </a:r>
            <a:br>
              <a:rPr lang="en-GB" sz="2200" dirty="0" smtClean="0">
                <a:latin typeface="Century Gothic" panose="020B0502020202020204" pitchFamily="34" charset="0"/>
              </a:rPr>
            </a:br>
            <a:r>
              <a:rPr lang="en-GB" sz="2200" dirty="0">
                <a:latin typeface="Century Gothic" panose="020B0502020202020204" pitchFamily="34" charset="0"/>
              </a:rPr>
              <a:t>975,305</a:t>
            </a:r>
            <a:r>
              <a:rPr lang="en-GB" sz="2200" dirty="0" smtClean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&gt; 498,478</a:t>
            </a:r>
            <a:r>
              <a:rPr lang="en-GB" sz="2200" dirty="0" smtClean="0">
                <a:latin typeface="Century Gothic" panose="020B0502020202020204" pitchFamily="34" charset="0"/>
              </a:rPr>
              <a:t> </a:t>
            </a:r>
            <a:endParaRPr lang="en-GB" sz="2200" dirty="0">
              <a:latin typeface="Century Gothic" panose="020B0502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263735" y="797347"/>
            <a:ext cx="141587" cy="9163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250981" y="842614"/>
            <a:ext cx="892547" cy="5977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283817" y="677748"/>
            <a:ext cx="787965" cy="1759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671696" y="776492"/>
            <a:ext cx="585497" cy="8180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872189" y="448197"/>
            <a:ext cx="666460" cy="66646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456,008</a:t>
            </a:r>
            <a:endParaRPr lang="en-GB" sz="9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330374" y="1276165"/>
            <a:ext cx="666460" cy="66646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400,000</a:t>
            </a:r>
            <a:endParaRPr lang="en-GB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742781" y="1062267"/>
            <a:ext cx="666460" cy="66646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6,000</a:t>
            </a:r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738551" y="364200"/>
            <a:ext cx="666460" cy="66646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r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4046115" y="1290087"/>
            <a:ext cx="666460" cy="66646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  <a:r>
              <a:rPr lang="en-GB" sz="1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0,000</a:t>
            </a:r>
            <a:endParaRPr lang="en-GB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28530" y="672148"/>
            <a:ext cx="270097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 smtClean="0">
                <a:latin typeface="Century Gothic" panose="020B0502020202020204" pitchFamily="34" charset="0"/>
              </a:rPr>
              <a:t>Accept any accurate partitioning.</a:t>
            </a:r>
          </a:p>
          <a:p>
            <a:pPr algn="ctr"/>
            <a:endParaRPr lang="en-GB" sz="11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499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AutoShape 15"/>
          <p:cNvSpPr>
            <a:spLocks noChangeArrowheads="1"/>
          </p:cNvSpPr>
          <p:nvPr/>
        </p:nvSpPr>
        <p:spPr bwMode="auto">
          <a:xfrm>
            <a:off x="7077372" y="1193790"/>
            <a:ext cx="1071378" cy="512864"/>
          </a:xfrm>
          <a:prstGeom prst="roundRect">
            <a:avLst>
              <a:gd name="adj" fmla="val 16667"/>
            </a:avLst>
          </a:prstGeom>
          <a:solidFill>
            <a:srgbClr val="DFEBF7"/>
          </a:solidFill>
          <a:ln w="31750" algn="ctr">
            <a:solidFill>
              <a:srgbClr val="5B9BD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Thursday</a:t>
            </a:r>
          </a:p>
        </p:txBody>
      </p:sp>
      <p:sp>
        <p:nvSpPr>
          <p:cNvPr id="1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302136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0087" y="2451376"/>
            <a:ext cx="5172078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Solve the calculations</a:t>
            </a:r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XXXV </a:t>
            </a:r>
            <a:r>
              <a:rPr lang="en-GB" sz="2200" dirty="0" smtClean="0">
                <a:latin typeface="Century Gothic" panose="020B0502020202020204" pitchFamily="34" charset="0"/>
              </a:rPr>
              <a:t>+ LXIV =</a:t>
            </a: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MCCC </a:t>
            </a:r>
            <a:r>
              <a:rPr lang="en-GB" sz="2200" dirty="0" smtClean="0">
                <a:latin typeface="Century Gothic" panose="020B0502020202020204" pitchFamily="34" charset="0"/>
              </a:rPr>
              <a:t>– </a:t>
            </a:r>
            <a:r>
              <a:rPr lang="en-GB" sz="2200" dirty="0">
                <a:latin typeface="Century Gothic" panose="020B0502020202020204" pitchFamily="34" charset="0"/>
              </a:rPr>
              <a:t>CCCXL </a:t>
            </a:r>
            <a:r>
              <a:rPr lang="en-GB" sz="2200" dirty="0" smtClean="0">
                <a:latin typeface="Century Gothic" panose="020B0502020202020204" pitchFamily="34" charset="0"/>
              </a:rPr>
              <a:t>= </a:t>
            </a:r>
            <a:endParaRPr lang="en-GB" sz="22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4338" y="4211992"/>
            <a:ext cx="517207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Draw counters on the grid to represent 567,040</a:t>
            </a:r>
          </a:p>
          <a:p>
            <a:pPr algn="ctr"/>
            <a:endParaRPr lang="en-GB" sz="1100" dirty="0" smtClean="0">
              <a:latin typeface="Century Gothic" panose="020B0502020202020204" pitchFamily="34" charset="0"/>
            </a:endParaRPr>
          </a:p>
          <a:p>
            <a:pPr algn="ctr"/>
            <a:endParaRPr lang="en-GB" sz="1100" dirty="0" smtClean="0">
              <a:latin typeface="Century Gothic" panose="020B0502020202020204" pitchFamily="34" charset="0"/>
            </a:endParaRP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545295" y="231945"/>
            <a:ext cx="5172078" cy="143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05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Round both to the nearest 100</a:t>
            </a:r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  <a:p>
            <a:r>
              <a:rPr lang="en-GB" sz="2200" dirty="0" smtClean="0">
                <a:latin typeface="Century Gothic" panose="020B0502020202020204" pitchFamily="34" charset="0"/>
              </a:rPr>
              <a:t>        MDIV 				</a:t>
            </a:r>
            <a:endParaRPr lang="en-GB" sz="2200" dirty="0">
              <a:latin typeface="Century Gothic" panose="020B0502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45296" y="2278100"/>
            <a:ext cx="5172078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Jane has four number cards</a:t>
            </a:r>
            <a:br>
              <a:rPr lang="en-GB" sz="2200" dirty="0" smtClean="0">
                <a:latin typeface="Century Gothic" panose="020B0502020202020204" pitchFamily="34" charset="0"/>
              </a:rPr>
            </a:br>
            <a:endParaRPr lang="en-GB" sz="3200" dirty="0" smtClean="0"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latin typeface="Century Gothic" panose="020B0502020202020204" pitchFamily="34" charset="0"/>
            </a:endParaRPr>
          </a:p>
          <a:p>
            <a:pPr algn="ctr"/>
            <a:endParaRPr lang="en-GB" sz="2200" dirty="0" smtClean="0"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When rounded to the nearest 1,000, there’s only one number which would give you 1,000</a:t>
            </a:r>
            <a:r>
              <a:rPr lang="en-GB" sz="2200" b="1" dirty="0" smtClean="0"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en-GB" sz="11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Do you agree with Jane?</a:t>
            </a:r>
            <a:endParaRPr lang="en-GB" sz="2200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 descr="27145461_468214916908565_128156848_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59" t="34216" r="10159" b="47014"/>
          <a:stretch>
            <a:fillRect/>
          </a:stretch>
        </p:blipFill>
        <p:spPr bwMode="auto">
          <a:xfrm>
            <a:off x="7067481" y="2770653"/>
            <a:ext cx="1477809" cy="152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127221"/>
              </p:ext>
            </p:extLst>
          </p:nvPr>
        </p:nvGraphicFramePr>
        <p:xfrm>
          <a:off x="1520347" y="5091059"/>
          <a:ext cx="3531558" cy="739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593">
                  <a:extLst>
                    <a:ext uri="{9D8B030D-6E8A-4147-A177-3AD203B41FA5}">
                      <a16:colId xmlns:a16="http://schemas.microsoft.com/office/drawing/2014/main" val="173205404"/>
                    </a:ext>
                  </a:extLst>
                </a:gridCol>
                <a:gridCol w="588593">
                  <a:extLst>
                    <a:ext uri="{9D8B030D-6E8A-4147-A177-3AD203B41FA5}">
                      <a16:colId xmlns:a16="http://schemas.microsoft.com/office/drawing/2014/main" val="334070992"/>
                    </a:ext>
                  </a:extLst>
                </a:gridCol>
                <a:gridCol w="588593">
                  <a:extLst>
                    <a:ext uri="{9D8B030D-6E8A-4147-A177-3AD203B41FA5}">
                      <a16:colId xmlns:a16="http://schemas.microsoft.com/office/drawing/2014/main" val="3504190906"/>
                    </a:ext>
                  </a:extLst>
                </a:gridCol>
                <a:gridCol w="588593">
                  <a:extLst>
                    <a:ext uri="{9D8B030D-6E8A-4147-A177-3AD203B41FA5}">
                      <a16:colId xmlns:a16="http://schemas.microsoft.com/office/drawing/2014/main" val="2914862874"/>
                    </a:ext>
                  </a:extLst>
                </a:gridCol>
                <a:gridCol w="588593">
                  <a:extLst>
                    <a:ext uri="{9D8B030D-6E8A-4147-A177-3AD203B41FA5}">
                      <a16:colId xmlns:a16="http://schemas.microsoft.com/office/drawing/2014/main" val="3848192506"/>
                    </a:ext>
                  </a:extLst>
                </a:gridCol>
                <a:gridCol w="588593">
                  <a:extLst>
                    <a:ext uri="{9D8B030D-6E8A-4147-A177-3AD203B41FA5}">
                      <a16:colId xmlns:a16="http://schemas.microsoft.com/office/drawing/2014/main" val="3780439200"/>
                    </a:ext>
                  </a:extLst>
                </a:gridCol>
              </a:tblGrid>
              <a:tr h="36984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err="1" smtClean="0">
                          <a:latin typeface="Century Gothic" panose="020B0502020202020204" pitchFamily="34" charset="0"/>
                        </a:rPr>
                        <a:t>HTh</a:t>
                      </a: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err="1" smtClean="0">
                          <a:latin typeface="Century Gothic" panose="020B0502020202020204" pitchFamily="34" charset="0"/>
                        </a:rPr>
                        <a:t>TTh</a:t>
                      </a: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err="1" smtClean="0">
                          <a:latin typeface="Century Gothic" panose="020B0502020202020204" pitchFamily="34" charset="0"/>
                        </a:rPr>
                        <a:t>Th</a:t>
                      </a: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entury Gothic" panose="020B0502020202020204" pitchFamily="34" charset="0"/>
                        </a:rPr>
                        <a:t>H</a:t>
                      </a: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entury Gothic" panose="020B0502020202020204" pitchFamily="34" charset="0"/>
                        </a:rPr>
                        <a:t>T</a:t>
                      </a: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entury Gothic" panose="020B0502020202020204" pitchFamily="34" charset="0"/>
                        </a:rPr>
                        <a:t>O</a:t>
                      </a: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223339"/>
                  </a:ext>
                </a:extLst>
              </a:tr>
              <a:tr h="36984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045740"/>
                  </a:ext>
                </a:extLst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757240" y="337443"/>
            <a:ext cx="517207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Write these numbers in words</a:t>
            </a:r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1100" dirty="0">
              <a:latin typeface="Century Gothic" panose="020B0502020202020204" pitchFamily="34" charset="0"/>
            </a:endParaRPr>
          </a:p>
          <a:p>
            <a:pPr algn="ctr"/>
            <a:r>
              <a:rPr lang="en-GB" sz="2200" dirty="0" smtClean="0">
                <a:latin typeface="Century Gothic" panose="020B0502020202020204" pitchFamily="34" charset="0"/>
              </a:rPr>
              <a:t>908     15,702     314,509</a:t>
            </a:r>
            <a:endParaRPr lang="en-GB" sz="2200" dirty="0">
              <a:latin typeface="Century Gothic" panose="020B0502020202020204" pitchFamily="34" charset="0"/>
            </a:endParaRPr>
          </a:p>
        </p:txBody>
      </p:sp>
      <p:sp>
        <p:nvSpPr>
          <p:cNvPr id="47" name="AutoShape 15"/>
          <p:cNvSpPr>
            <a:spLocks noChangeArrowheads="1"/>
          </p:cNvSpPr>
          <p:nvPr/>
        </p:nvSpPr>
        <p:spPr bwMode="auto">
          <a:xfrm>
            <a:off x="8572157" y="3003204"/>
            <a:ext cx="1071378" cy="512864"/>
          </a:xfrm>
          <a:prstGeom prst="roundRect">
            <a:avLst>
              <a:gd name="adj" fmla="val 16667"/>
            </a:avLst>
          </a:prstGeom>
          <a:solidFill>
            <a:srgbClr val="DFEBF7"/>
          </a:solidFill>
          <a:ln w="31750" algn="ctr">
            <a:solidFill>
              <a:srgbClr val="5B9BD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8603907" y="3034954"/>
            <a:ext cx="1039628" cy="433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1,495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AutoShape 15"/>
          <p:cNvSpPr>
            <a:spLocks noChangeArrowheads="1"/>
          </p:cNvSpPr>
          <p:nvPr/>
        </p:nvSpPr>
        <p:spPr bwMode="auto">
          <a:xfrm>
            <a:off x="9800883" y="3004757"/>
            <a:ext cx="1071378" cy="512864"/>
          </a:xfrm>
          <a:prstGeom prst="roundRect">
            <a:avLst>
              <a:gd name="adj" fmla="val 16667"/>
            </a:avLst>
          </a:prstGeom>
          <a:solidFill>
            <a:srgbClr val="DFEBF7"/>
          </a:solidFill>
          <a:ln w="31750" algn="ctr">
            <a:solidFill>
              <a:srgbClr val="5B9BD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Text Box 16"/>
          <p:cNvSpPr txBox="1">
            <a:spLocks noChangeArrowheads="1"/>
          </p:cNvSpPr>
          <p:nvPr/>
        </p:nvSpPr>
        <p:spPr bwMode="auto">
          <a:xfrm>
            <a:off x="9832633" y="3036507"/>
            <a:ext cx="1039628" cy="433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1,655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AutoShape 15"/>
          <p:cNvSpPr>
            <a:spLocks noChangeArrowheads="1"/>
          </p:cNvSpPr>
          <p:nvPr/>
        </p:nvSpPr>
        <p:spPr bwMode="auto">
          <a:xfrm>
            <a:off x="8572157" y="3648741"/>
            <a:ext cx="1071378" cy="512864"/>
          </a:xfrm>
          <a:prstGeom prst="roundRect">
            <a:avLst>
              <a:gd name="adj" fmla="val 16667"/>
            </a:avLst>
          </a:prstGeom>
          <a:solidFill>
            <a:srgbClr val="DFEBF7"/>
          </a:solidFill>
          <a:ln w="31750" algn="ctr">
            <a:solidFill>
              <a:srgbClr val="5B9BD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8603907" y="3680491"/>
            <a:ext cx="1039628" cy="433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1,501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AutoShape 15"/>
          <p:cNvSpPr>
            <a:spLocks noChangeArrowheads="1"/>
          </p:cNvSpPr>
          <p:nvPr/>
        </p:nvSpPr>
        <p:spPr bwMode="auto">
          <a:xfrm>
            <a:off x="9800883" y="3615247"/>
            <a:ext cx="1071378" cy="512864"/>
          </a:xfrm>
          <a:prstGeom prst="roundRect">
            <a:avLst>
              <a:gd name="adj" fmla="val 16667"/>
            </a:avLst>
          </a:prstGeom>
          <a:solidFill>
            <a:srgbClr val="DFEBF7"/>
          </a:solidFill>
          <a:ln w="31750" algn="ctr">
            <a:solidFill>
              <a:srgbClr val="5B9BD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9832633" y="3646997"/>
            <a:ext cx="1039628" cy="433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950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9220121" y="1000026"/>
            <a:ext cx="540000" cy="540000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b="1" dirty="0" smtClean="0">
                <a:latin typeface="Century Gothic" panose="020B0502020202020204" pitchFamily="34" charset="0"/>
              </a:rPr>
              <a:t>1000</a:t>
            </a:r>
            <a:endParaRPr lang="en-GB" sz="1300" b="1" dirty="0">
              <a:latin typeface="Century Gothic" panose="020B0502020202020204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8889144" y="1339399"/>
            <a:ext cx="540000" cy="540000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300" b="1" dirty="0" smtClean="0">
                <a:latin typeface="Century Gothic" panose="020B0502020202020204" pitchFamily="34" charset="0"/>
              </a:rPr>
              <a:t>1000</a:t>
            </a:r>
            <a:endParaRPr lang="en-GB" sz="1300" b="1" dirty="0">
              <a:latin typeface="Century Gothic" panose="020B0502020202020204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9652032" y="1309503"/>
            <a:ext cx="540000" cy="540000"/>
          </a:xfrm>
          <a:prstGeom prst="ellipse">
            <a:avLst/>
          </a:prstGeom>
          <a:solidFill>
            <a:srgbClr val="6F50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 smtClean="0">
                <a:latin typeface="Century Gothic" panose="020B0502020202020204" pitchFamily="34" charset="0"/>
              </a:rPr>
              <a:t>100</a:t>
            </a:r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9930352" y="954317"/>
            <a:ext cx="540000" cy="540000"/>
          </a:xfrm>
          <a:prstGeom prst="ellipse">
            <a:avLst/>
          </a:prstGeom>
          <a:solidFill>
            <a:srgbClr val="6F50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 smtClean="0">
                <a:latin typeface="Century Gothic" panose="020B0502020202020204" pitchFamily="34" charset="0"/>
              </a:rPr>
              <a:t>100</a:t>
            </a:r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0394254" y="1274589"/>
            <a:ext cx="540000" cy="540000"/>
          </a:xfrm>
          <a:prstGeom prst="ellipse">
            <a:avLst/>
          </a:prstGeom>
          <a:solidFill>
            <a:srgbClr val="ECDC1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 smtClean="0">
                <a:latin typeface="Century Gothic" panose="020B0502020202020204" pitchFamily="34" charset="0"/>
              </a:rPr>
              <a:t>10</a:t>
            </a:r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10658286" y="919403"/>
            <a:ext cx="540000" cy="540000"/>
          </a:xfrm>
          <a:prstGeom prst="ellipse">
            <a:avLst/>
          </a:prstGeom>
          <a:solidFill>
            <a:srgbClr val="ECDC1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 smtClean="0">
                <a:latin typeface="Century Gothic" panose="020B0502020202020204" pitchFamily="34" charset="0"/>
              </a:rPr>
              <a:t>10</a:t>
            </a:r>
            <a:endParaRPr lang="en-GB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466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875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Thursday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1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  <a:endParaRPr lang="en-GB" sz="28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2296" y="403139"/>
            <a:ext cx="51720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908 </a:t>
            </a:r>
            <a:r>
              <a:rPr lang="en-GB" b="1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 nine hundred and eight</a:t>
            </a:r>
          </a:p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     15,702 </a:t>
            </a:r>
            <a:r>
              <a:rPr lang="en-GB" b="1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 fifteen thousand, seven hundred and two</a:t>
            </a:r>
          </a:p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     314,509 </a:t>
            </a:r>
            <a:r>
              <a:rPr lang="en-GB" b="1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 three hundred and fourteen thousand, five hundred and nine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4505" y="2731004"/>
            <a:ext cx="52276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XXXV + LXIV = XCIX</a:t>
            </a:r>
          </a:p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MCCC – CCCXL = CMLX </a:t>
            </a:r>
          </a:p>
        </p:txBody>
      </p:sp>
      <p:sp>
        <p:nvSpPr>
          <p:cNvPr id="6" name="Rectangle 5"/>
          <p:cNvSpPr/>
          <p:nvPr/>
        </p:nvSpPr>
        <p:spPr>
          <a:xfrm>
            <a:off x="7637803" y="769067"/>
            <a:ext cx="30973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200" b="1" dirty="0" smtClean="0">
                <a:latin typeface="Century Gothic" panose="020B0502020202020204" pitchFamily="34" charset="0"/>
              </a:rPr>
              <a:t>MDIV = 1,504 </a:t>
            </a:r>
            <a:r>
              <a:rPr lang="en-GB" sz="2200" b="1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 1,500</a:t>
            </a:r>
          </a:p>
          <a:p>
            <a:pPr algn="ctr"/>
            <a:r>
              <a:rPr lang="en-GB" sz="2200" b="1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2,210  2,200</a:t>
            </a:r>
            <a:endParaRPr lang="en-GB" sz="2200" b="1" dirty="0" smtClean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95123" y="2868873"/>
            <a:ext cx="517207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 smtClean="0">
                <a:latin typeface="Century Gothic" panose="020B0502020202020204" pitchFamily="34" charset="0"/>
              </a:rPr>
              <a:t>– No, Jane is incorrect.</a:t>
            </a:r>
            <a:endParaRPr lang="en-GB" sz="2200" dirty="0">
              <a:latin typeface="Century Gothic" panose="020B0502020202020204" pitchFamily="34" charset="0"/>
            </a:endParaRPr>
          </a:p>
          <a:p>
            <a:endParaRPr lang="en-GB" sz="1100" b="1" dirty="0"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 smtClean="0">
                <a:latin typeface="Century Gothic" panose="020B0502020202020204" pitchFamily="34" charset="0"/>
              </a:rPr>
              <a:t>– There are two numbers which round to 1,000.</a:t>
            </a:r>
          </a:p>
          <a:p>
            <a:endParaRPr lang="en-GB" sz="1100" b="1" dirty="0" smtClean="0">
              <a:latin typeface="Century Gothic" panose="020B0502020202020204" pitchFamily="34" charset="0"/>
            </a:endParaRPr>
          </a:p>
          <a:p>
            <a:r>
              <a:rPr lang="en-GB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B</a:t>
            </a:r>
            <a:r>
              <a:rPr lang="en-GB" sz="2200" b="1" dirty="0" smtClean="0">
                <a:latin typeface="Century Gothic" panose="020B0502020202020204" pitchFamily="34" charset="0"/>
              </a:rPr>
              <a:t> </a:t>
            </a:r>
            <a:r>
              <a:rPr lang="en-GB" sz="2200" dirty="0" smtClean="0">
                <a:latin typeface="Century Gothic" panose="020B0502020202020204" pitchFamily="34" charset="0"/>
              </a:rPr>
              <a:t>– 1,495 and 950 would both round to 1,000 when rounded to the nearest 1,000. </a:t>
            </a:r>
            <a:endParaRPr lang="en-GB" sz="2200" dirty="0"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098114"/>
              </p:ext>
            </p:extLst>
          </p:nvPr>
        </p:nvGraphicFramePr>
        <p:xfrm>
          <a:off x="1070522" y="4511469"/>
          <a:ext cx="4297890" cy="11007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315">
                  <a:extLst>
                    <a:ext uri="{9D8B030D-6E8A-4147-A177-3AD203B41FA5}">
                      <a16:colId xmlns:a16="http://schemas.microsoft.com/office/drawing/2014/main" val="173205404"/>
                    </a:ext>
                  </a:extLst>
                </a:gridCol>
                <a:gridCol w="716315">
                  <a:extLst>
                    <a:ext uri="{9D8B030D-6E8A-4147-A177-3AD203B41FA5}">
                      <a16:colId xmlns:a16="http://schemas.microsoft.com/office/drawing/2014/main" val="334070992"/>
                    </a:ext>
                  </a:extLst>
                </a:gridCol>
                <a:gridCol w="716315">
                  <a:extLst>
                    <a:ext uri="{9D8B030D-6E8A-4147-A177-3AD203B41FA5}">
                      <a16:colId xmlns:a16="http://schemas.microsoft.com/office/drawing/2014/main" val="3504190906"/>
                    </a:ext>
                  </a:extLst>
                </a:gridCol>
                <a:gridCol w="716315">
                  <a:extLst>
                    <a:ext uri="{9D8B030D-6E8A-4147-A177-3AD203B41FA5}">
                      <a16:colId xmlns:a16="http://schemas.microsoft.com/office/drawing/2014/main" val="2914862874"/>
                    </a:ext>
                  </a:extLst>
                </a:gridCol>
                <a:gridCol w="716315">
                  <a:extLst>
                    <a:ext uri="{9D8B030D-6E8A-4147-A177-3AD203B41FA5}">
                      <a16:colId xmlns:a16="http://schemas.microsoft.com/office/drawing/2014/main" val="3848192506"/>
                    </a:ext>
                  </a:extLst>
                </a:gridCol>
                <a:gridCol w="716315">
                  <a:extLst>
                    <a:ext uri="{9D8B030D-6E8A-4147-A177-3AD203B41FA5}">
                      <a16:colId xmlns:a16="http://schemas.microsoft.com/office/drawing/2014/main" val="3780439200"/>
                    </a:ext>
                  </a:extLst>
                </a:gridCol>
              </a:tblGrid>
              <a:tr h="39304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err="1" smtClean="0">
                          <a:latin typeface="Century Gothic" panose="020B0502020202020204" pitchFamily="34" charset="0"/>
                        </a:rPr>
                        <a:t>HTh</a:t>
                      </a: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err="1" smtClean="0">
                          <a:latin typeface="Century Gothic" panose="020B0502020202020204" pitchFamily="34" charset="0"/>
                        </a:rPr>
                        <a:t>TTh</a:t>
                      </a: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err="1" smtClean="0">
                          <a:latin typeface="Century Gothic" panose="020B0502020202020204" pitchFamily="34" charset="0"/>
                        </a:rPr>
                        <a:t>Th</a:t>
                      </a: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entury Gothic" panose="020B0502020202020204" pitchFamily="34" charset="0"/>
                        </a:rPr>
                        <a:t>H</a:t>
                      </a: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entury Gothic" panose="020B0502020202020204" pitchFamily="34" charset="0"/>
                        </a:rPr>
                        <a:t>T</a:t>
                      </a: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entury Gothic" panose="020B0502020202020204" pitchFamily="34" charset="0"/>
                        </a:rPr>
                        <a:t>O</a:t>
                      </a: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223339"/>
                  </a:ext>
                </a:extLst>
              </a:tr>
              <a:tr h="70768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045740"/>
                  </a:ext>
                </a:extLst>
              </a:tr>
            </a:tbl>
          </a:graphicData>
        </a:graphic>
      </p:graphicFrame>
      <p:sp>
        <p:nvSpPr>
          <p:cNvPr id="23" name="Oval 22"/>
          <p:cNvSpPr/>
          <p:nvPr/>
        </p:nvSpPr>
        <p:spPr>
          <a:xfrm>
            <a:off x="1151293" y="4946725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475183" y="4939968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223306" y="5157380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1547196" y="5207541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332456" y="5350869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1844008" y="4953285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167898" y="4977701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1916021" y="5195113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250333" y="5177211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025171" y="5388602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276238" y="5397434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552250" y="4953285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805426" y="5087015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624263" y="5195113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020921" y="5177211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2733413" y="5388602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984480" y="5397434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2981473" y="4973810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4290325" y="4939968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4038448" y="5157380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4362338" y="5207541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4147598" y="5350869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794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931</Words>
  <Application>Microsoft Office PowerPoint</Application>
  <PresentationFormat>Widescreen</PresentationFormat>
  <Paragraphs>373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DEEPENING UNDERSTANDING LTD</dc:creator>
  <cp:lastModifiedBy>Remote 6</cp:lastModifiedBy>
  <cp:revision>168</cp:revision>
  <dcterms:created xsi:type="dcterms:W3CDTF">2018-03-29T14:43:08Z</dcterms:created>
  <dcterms:modified xsi:type="dcterms:W3CDTF">2020-09-18T09:33:37Z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