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E2C"/>
    <a:srgbClr val="ECDC12"/>
    <a:srgbClr val="6F5093"/>
    <a:srgbClr val="004980"/>
    <a:srgbClr val="0063AE"/>
    <a:srgbClr val="FFC7C7"/>
    <a:srgbClr val="9DC3E6"/>
    <a:srgbClr val="C670A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3" b="7292"/>
          <a:stretch/>
        </p:blipFill>
        <p:spPr>
          <a:xfrm>
            <a:off x="0" y="614363"/>
            <a:ext cx="12192000" cy="58721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Maths Workout 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6 – Place Value Set 1 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110933" y="4807156"/>
            <a:ext cx="2084448" cy="1016654"/>
            <a:chOff x="8110933" y="4807156"/>
            <a:chExt cx="2084448" cy="1016654"/>
          </a:xfrm>
        </p:grpSpPr>
        <p:sp>
          <p:nvSpPr>
            <p:cNvPr id="50" name="Isosceles Triangle 49"/>
            <p:cNvSpPr/>
            <p:nvPr/>
          </p:nvSpPr>
          <p:spPr>
            <a:xfrm>
              <a:off x="8110933" y="4807476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9150352" y="4807156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Isosceles Triangle 68"/>
            <p:cNvSpPr/>
            <p:nvPr/>
          </p:nvSpPr>
          <p:spPr>
            <a:xfrm rot="10800000">
              <a:off x="8628698" y="4807460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0087" y="480084"/>
            <a:ext cx="51720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Write the value of the 5 in each number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4,253     12,345     56,345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0087" y="2593303"/>
            <a:ext cx="51720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Partition the following numbers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456     76,543     3,403 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3778" y="4535389"/>
            <a:ext cx="511838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Add the missing numbers 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3,045, </a:t>
            </a:r>
            <a:r>
              <a:rPr lang="en-GB" sz="2200" u="sng" dirty="0">
                <a:latin typeface="Century Gothic" panose="020B0502020202020204" pitchFamily="34" charset="0"/>
              </a:rPr>
              <a:t>_____</a:t>
            </a:r>
            <a:r>
              <a:rPr lang="en-GB" sz="2200" dirty="0">
                <a:latin typeface="Century Gothic" panose="020B0502020202020204" pitchFamily="34" charset="0"/>
              </a:rPr>
              <a:t>, 2,845, 2,745, </a:t>
            </a:r>
            <a:r>
              <a:rPr lang="en-GB" sz="2200" u="sng" dirty="0">
                <a:latin typeface="Century Gothic" panose="020B0502020202020204" pitchFamily="34" charset="0"/>
              </a:rPr>
              <a:t>_____</a:t>
            </a:r>
            <a:r>
              <a:rPr lang="en-GB" sz="2200" dirty="0">
                <a:latin typeface="Century Gothic" panose="020B0502020202020204" pitchFamily="34" charset="0"/>
              </a:rPr>
              <a:t>,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61241" y="1449899"/>
            <a:ext cx="12031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379676" y="1454090"/>
            <a:ext cx="13536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10,000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175189" y="1449899"/>
            <a:ext cx="3893666" cy="4191"/>
          </a:xfrm>
          <a:prstGeom prst="straightConnector1">
            <a:avLst/>
          </a:prstGeom>
          <a:ln w="57150">
            <a:solidFill>
              <a:srgbClr val="9DC3E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185455" y="968128"/>
            <a:ext cx="0" cy="4430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614931" y="2306420"/>
            <a:ext cx="51183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Each diagram shows the correct number represent in numbers, words and Roman numerals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090800" y="961597"/>
            <a:ext cx="0" cy="4430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534213" y="968128"/>
            <a:ext cx="0" cy="4430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07956" y="555921"/>
            <a:ext cx="5118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Estimate the values of the arrows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694247" y="4977338"/>
            <a:ext cx="9970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911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095776" y="5216878"/>
            <a:ext cx="1080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entury Gothic" panose="020B0502020202020204" pitchFamily="34" charset="0"/>
              </a:rPr>
              <a:t>Nine hundred and eleven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227126" y="3752970"/>
            <a:ext cx="2096220" cy="1066072"/>
            <a:chOff x="9227126" y="3752970"/>
            <a:chExt cx="2096220" cy="1066072"/>
          </a:xfrm>
        </p:grpSpPr>
        <p:sp>
          <p:nvSpPr>
            <p:cNvPr id="45" name="Isosceles Triangle 44"/>
            <p:cNvSpPr/>
            <p:nvPr/>
          </p:nvSpPr>
          <p:spPr>
            <a:xfrm>
              <a:off x="9238898" y="3753290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10278317" y="3752970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Isosceles Triangle 48"/>
            <p:cNvSpPr/>
            <p:nvPr/>
          </p:nvSpPr>
          <p:spPr>
            <a:xfrm rot="10800000">
              <a:off x="9756663" y="3753274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293112" y="4348638"/>
              <a:ext cx="99709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CCXX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227126" y="4172711"/>
              <a:ext cx="10803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Two hundred and twenty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767310" y="3956848"/>
              <a:ext cx="99709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200" dirty="0">
                  <a:latin typeface="Century Gothic" panose="020B0502020202020204" pitchFamily="34" charset="0"/>
                </a:rPr>
                <a:t>220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947153" y="3753611"/>
            <a:ext cx="2113080" cy="1032376"/>
            <a:chOff x="6947153" y="3753611"/>
            <a:chExt cx="2113080" cy="1032376"/>
          </a:xfrm>
        </p:grpSpPr>
        <p:sp>
          <p:nvSpPr>
            <p:cNvPr id="48" name="Isosceles Triangle 47"/>
            <p:cNvSpPr/>
            <p:nvPr/>
          </p:nvSpPr>
          <p:spPr>
            <a:xfrm>
              <a:off x="6975785" y="3753931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Isosceles Triangle 51"/>
            <p:cNvSpPr/>
            <p:nvPr/>
          </p:nvSpPr>
          <p:spPr>
            <a:xfrm>
              <a:off x="8015204" y="3753611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Isosceles Triangle 52"/>
            <p:cNvSpPr/>
            <p:nvPr/>
          </p:nvSpPr>
          <p:spPr>
            <a:xfrm rot="10800000">
              <a:off x="7493550" y="3753915"/>
              <a:ext cx="1045029" cy="1016334"/>
            </a:xfrm>
            <a:prstGeom prst="triangle">
              <a:avLst/>
            </a:prstGeom>
            <a:solidFill>
              <a:srgbClr val="9DC3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514272" y="3878261"/>
              <a:ext cx="99709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200" dirty="0">
                  <a:latin typeface="Century Gothic" panose="020B0502020202020204" pitchFamily="34" charset="0"/>
                </a:rPr>
                <a:t>400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947153" y="4268517"/>
              <a:ext cx="10803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Four</a:t>
              </a:r>
              <a:br>
                <a:rPr lang="en-GB" sz="1200" dirty="0">
                  <a:latin typeface="Century Gothic" panose="020B0502020202020204" pitchFamily="34" charset="0"/>
                </a:rPr>
              </a:br>
              <a:r>
                <a:rPr lang="en-GB" sz="1200" dirty="0">
                  <a:latin typeface="Century Gothic" panose="020B0502020202020204" pitchFamily="34" charset="0"/>
                </a:rPr>
                <a:t>hundred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054598" y="4416655"/>
              <a:ext cx="99709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CCCC</a:t>
              </a:r>
            </a:p>
          </p:txBody>
        </p:sp>
      </p:grpSp>
      <p:sp>
        <p:nvSpPr>
          <p:cNvPr id="68" name="Rectangle 67"/>
          <p:cNvSpPr/>
          <p:nvPr/>
        </p:nvSpPr>
        <p:spPr>
          <a:xfrm>
            <a:off x="9176413" y="5484099"/>
            <a:ext cx="997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CMXI</a:t>
            </a:r>
          </a:p>
        </p:txBody>
      </p:sp>
    </p:spTree>
    <p:extLst>
      <p:ext uri="{BB962C8B-B14F-4D97-AF65-F5344CB8AC3E}">
        <p14:creationId xmlns:p14="http://schemas.microsoft.com/office/powerpoint/2010/main" val="409668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1709" y="2400610"/>
            <a:ext cx="57351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Answers could include …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456 = 400 + 50 + 6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    76,543 = 70,000 + 6,000 + 500 + 40 + 3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    3,403 = 3,000 + 400 + 3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75985" y="957264"/>
            <a:ext cx="4648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50	5	50,000 and 5		</a:t>
            </a:r>
          </a:p>
        </p:txBody>
      </p:sp>
      <p:sp>
        <p:nvSpPr>
          <p:cNvPr id="2" name="Rectangle 1"/>
          <p:cNvSpPr/>
          <p:nvPr/>
        </p:nvSpPr>
        <p:spPr>
          <a:xfrm>
            <a:off x="700087" y="4883480"/>
            <a:ext cx="51720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3,045, </a:t>
            </a:r>
            <a:r>
              <a:rPr lang="en-GB" sz="2200" b="1" u="sng" dirty="0">
                <a:latin typeface="Century Gothic" panose="020B0502020202020204" pitchFamily="34" charset="0"/>
              </a:rPr>
              <a:t>2,945</a:t>
            </a:r>
            <a:r>
              <a:rPr lang="en-GB" sz="2200" b="1" dirty="0">
                <a:latin typeface="Century Gothic" panose="020B0502020202020204" pitchFamily="34" charset="0"/>
              </a:rPr>
              <a:t>, 2,845, 2,745, </a:t>
            </a:r>
            <a:r>
              <a:rPr lang="en-GB" sz="2200" b="1" u="sng" dirty="0">
                <a:latin typeface="Century Gothic" panose="020B0502020202020204" pitchFamily="34" charset="0"/>
              </a:rPr>
              <a:t>2645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00426" y="915501"/>
            <a:ext cx="51720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Approximately 2,000, 5,000, 9,000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0426" y="3192144"/>
            <a:ext cx="506946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False.</a:t>
            </a:r>
            <a:endParaRPr lang="en-GB" sz="2200" b="1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The top left is incorrect.   </a:t>
            </a:r>
            <a:endParaRPr lang="en-GB" sz="2200" b="1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The Roman number should be CD not CCCC; you can not repeat a numeral more than 3 times.</a:t>
            </a:r>
          </a:p>
        </p:txBody>
      </p:sp>
    </p:spTree>
    <p:extLst>
      <p:ext uri="{BB962C8B-B14F-4D97-AF65-F5344CB8AC3E}">
        <p14:creationId xmlns:p14="http://schemas.microsoft.com/office/powerpoint/2010/main" val="111101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Add 100 to each number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5,060     3,409	     986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Jane says…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missing number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45,009 = 40,000 + </a:t>
            </a:r>
            <a:r>
              <a:rPr lang="en-GB" sz="22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	   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+ 9 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98,300 = </a:t>
            </a:r>
            <a:r>
              <a:rPr lang="en-GB" sz="22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	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+ 300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Round each number to the nearest 1000.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569     1,785     5,094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pic>
        <p:nvPicPr>
          <p:cNvPr id="1031" name="Picture 7" descr="27145461_468214916908565_128156848_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9" t="34216" r="10159" b="47014"/>
          <a:stretch>
            <a:fillRect/>
          </a:stretch>
        </p:blipFill>
        <p:spPr bwMode="auto">
          <a:xfrm>
            <a:off x="6482480" y="2896831"/>
            <a:ext cx="2014332" cy="207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361884" y="4024235"/>
            <a:ext cx="3207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“The largest number I can make is 96,042.”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28881" y="2979775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1128881" y="349016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53018" y="3154040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153018" y="3664427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794822" y="2979775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2794822" y="349016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896407" y="3131400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96407" y="3641787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521048" y="2958786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4521048" y="3469173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MCCCIV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4536" y="2979775"/>
            <a:ext cx="82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CC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1435" y="2353557"/>
            <a:ext cx="51807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Complete the function machines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0635" y="347976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-10</a:t>
            </a: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9075377" y="3143578"/>
            <a:ext cx="500062" cy="690562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9107127" y="3175328"/>
            <a:ext cx="4143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AutoShape 9"/>
          <p:cNvSpPr>
            <a:spLocks noChangeArrowheads="1"/>
          </p:cNvSpPr>
          <p:nvPr/>
        </p:nvSpPr>
        <p:spPr bwMode="auto">
          <a:xfrm>
            <a:off x="9689739" y="3143578"/>
            <a:ext cx="500063" cy="690562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9721489" y="3175328"/>
            <a:ext cx="41433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11"/>
          <p:cNvSpPr>
            <a:spLocks noChangeArrowheads="1"/>
          </p:cNvSpPr>
          <p:nvPr/>
        </p:nvSpPr>
        <p:spPr bwMode="auto">
          <a:xfrm>
            <a:off x="10304102" y="3153103"/>
            <a:ext cx="498475" cy="692150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10335852" y="3184853"/>
            <a:ext cx="4143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10931164" y="3153103"/>
            <a:ext cx="500063" cy="692150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10962914" y="3184853"/>
            <a:ext cx="41433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8473714" y="3141990"/>
            <a:ext cx="500063" cy="690563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8505464" y="3173740"/>
            <a:ext cx="41433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8074" y="2972863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+20</a:t>
            </a:r>
          </a:p>
        </p:txBody>
      </p:sp>
    </p:spTree>
    <p:extLst>
      <p:ext uri="{BB962C8B-B14F-4D97-AF65-F5344CB8AC3E}">
        <p14:creationId xmlns:p14="http://schemas.microsoft.com/office/powerpoint/2010/main" val="120089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45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5,160      3,509     1086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Jane is incorrect.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prstClr val="black"/>
                </a:solidFill>
                <a:latin typeface="Century Gothic" panose="020B0502020202020204" pitchFamily="34" charset="0"/>
              </a:rPr>
              <a:t>96,042 is not the largest number she can make. 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The largest number Jane could make is 96,420. </a:t>
            </a:r>
            <a:r>
              <a:rPr lang="en-GB" sz="2200" dirty="0">
                <a:solidFill>
                  <a:prstClr val="black"/>
                </a:solidFill>
                <a:latin typeface="Century Gothic" panose="020B0502020202020204" pitchFamily="34" charset="0"/>
              </a:rPr>
              <a:t>As 0 is the lowest digit value, it should be placed in the least significant place value column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45,009 = 40,000 +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5,000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+ 9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98,300 =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98,000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+ 300</a:t>
            </a: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80098" y="2729951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1180098" y="3240338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204235" y="2904216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04235" y="3414603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846039" y="2729951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846039" y="3240338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7624" y="2881576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947624" y="3391963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572265" y="270896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572265" y="3219349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MCCCIV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15753" y="2729951"/>
            <a:ext cx="82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CC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98394" y="2709149"/>
            <a:ext cx="934194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+20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41852" y="322993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-10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7058" y="2699787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CCXX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0098" y="3270746"/>
            <a:ext cx="934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MCCCXIV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31391" y="915501"/>
            <a:ext cx="3110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1,000     2,000     5,000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5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814391" y="598746"/>
            <a:ext cx="505777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Round each number to the nearest 10,000.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45,569     11,325     51,008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0087" y="2476437"/>
            <a:ext cx="505777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Draw a part-whole model for these numbers: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894     1,205     31,101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937581" y="5274861"/>
            <a:ext cx="825866" cy="430061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14391" y="4321962"/>
            <a:ext cx="505777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Order these numbers from largest to smallest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7581" y="5271686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4,542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877751" y="5275101"/>
            <a:ext cx="825866" cy="430061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877749" y="52831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5,452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817920" y="5274861"/>
            <a:ext cx="825866" cy="430061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817918" y="528290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4,424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758088" y="5274861"/>
            <a:ext cx="825866" cy="430061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58086" y="528290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5,245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698255" y="5274861"/>
            <a:ext cx="825866" cy="430061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698253" y="528290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2,524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6886773" y="411510"/>
            <a:ext cx="4517494" cy="1538599"/>
            <a:chOff x="6804885" y="411510"/>
            <a:chExt cx="4517494" cy="1538599"/>
          </a:xfrm>
        </p:grpSpPr>
        <p:sp>
          <p:nvSpPr>
            <p:cNvPr id="33" name="Oval 32"/>
            <p:cNvSpPr/>
            <p:nvPr/>
          </p:nvSpPr>
          <p:spPr>
            <a:xfrm>
              <a:off x="6804885" y="949006"/>
              <a:ext cx="582429" cy="582429"/>
            </a:xfrm>
            <a:prstGeom prst="ellipse">
              <a:avLst/>
            </a:prstGeom>
            <a:solidFill>
              <a:srgbClr val="0063A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1000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7076348" y="1343068"/>
              <a:ext cx="582429" cy="582429"/>
            </a:xfrm>
            <a:prstGeom prst="ellipse">
              <a:avLst/>
            </a:prstGeom>
            <a:solidFill>
              <a:srgbClr val="0063A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1000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340380" y="942912"/>
              <a:ext cx="582429" cy="582429"/>
            </a:xfrm>
            <a:prstGeom prst="ellipse">
              <a:avLst/>
            </a:prstGeom>
            <a:solidFill>
              <a:srgbClr val="0063A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1000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7942280" y="1343068"/>
              <a:ext cx="582429" cy="582429"/>
            </a:xfrm>
            <a:prstGeom prst="ellipse">
              <a:avLst/>
            </a:prstGeom>
            <a:solidFill>
              <a:srgbClr val="6F50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8220600" y="942912"/>
              <a:ext cx="582429" cy="582429"/>
            </a:xfrm>
            <a:prstGeom prst="ellipse">
              <a:avLst/>
            </a:prstGeom>
            <a:solidFill>
              <a:srgbClr val="6F50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8808185" y="1351365"/>
              <a:ext cx="582429" cy="582429"/>
            </a:xfrm>
            <a:prstGeom prst="ellipse">
              <a:avLst/>
            </a:prstGeom>
            <a:solidFill>
              <a:srgbClr val="ECDC1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9072217" y="951209"/>
              <a:ext cx="582429" cy="582429"/>
            </a:xfrm>
            <a:prstGeom prst="ellipse">
              <a:avLst/>
            </a:prstGeom>
            <a:solidFill>
              <a:srgbClr val="ECDC1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9339862" y="1350864"/>
              <a:ext cx="582429" cy="582429"/>
            </a:xfrm>
            <a:prstGeom prst="ellipse">
              <a:avLst/>
            </a:prstGeom>
            <a:solidFill>
              <a:srgbClr val="ECDC1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9603894" y="950708"/>
              <a:ext cx="582429" cy="582429"/>
            </a:xfrm>
            <a:prstGeom prst="ellipse">
              <a:avLst/>
            </a:prstGeom>
            <a:solidFill>
              <a:srgbClr val="ECDC1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9889645" y="1362549"/>
              <a:ext cx="582429" cy="582429"/>
            </a:xfrm>
            <a:prstGeom prst="ellipse">
              <a:avLst/>
            </a:prstGeom>
            <a:solidFill>
              <a:srgbClr val="ECDC1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10153677" y="962393"/>
              <a:ext cx="582429" cy="582429"/>
            </a:xfrm>
            <a:prstGeom prst="ellipse">
              <a:avLst/>
            </a:prstGeom>
            <a:solidFill>
              <a:srgbClr val="ECDC1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0739950" y="1367680"/>
              <a:ext cx="582429" cy="582429"/>
            </a:xfrm>
            <a:prstGeom prst="ellipse">
              <a:avLst/>
            </a:prstGeom>
            <a:solidFill>
              <a:srgbClr val="BD1E2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89174" y="411510"/>
              <a:ext cx="42146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>
                  <a:latin typeface="Century Gothic" panose="020B0502020202020204" pitchFamily="34" charset="0"/>
                </a:rPr>
                <a:t>What number is represented?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341842" y="3459393"/>
            <a:ext cx="320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“5,054 rounded to the nearest thousand is 6,054.”</a:t>
            </a:r>
          </a:p>
        </p:txBody>
      </p:sp>
      <p:pic>
        <p:nvPicPr>
          <p:cNvPr id="2050" name="Picture 2" descr="27145461_468214916908565_128156848_o"/>
          <p:cNvPicPr>
            <a:picLocks noChangeAspect="1" noChangeArrowheads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33754" r="69885" b="47487"/>
          <a:stretch>
            <a:fillRect/>
          </a:stretch>
        </p:blipFill>
        <p:spPr bwMode="auto">
          <a:xfrm>
            <a:off x="6773289" y="3152086"/>
            <a:ext cx="1362074" cy="159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59017" y="5033019"/>
            <a:ext cx="45592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he correct? 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35587" y="2538551"/>
            <a:ext cx="17459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Jerry says…</a:t>
            </a:r>
          </a:p>
        </p:txBody>
      </p: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1151867" y="2797607"/>
            <a:ext cx="238065" cy="655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369190" y="2876171"/>
            <a:ext cx="364946" cy="553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407483" y="2846888"/>
            <a:ext cx="720229" cy="469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806219" y="2777057"/>
            <a:ext cx="238065" cy="655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023542" y="2855621"/>
            <a:ext cx="364946" cy="553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061835" y="2826338"/>
            <a:ext cx="720229" cy="469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84810" y="2773321"/>
            <a:ext cx="172201" cy="80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73664" y="2812881"/>
            <a:ext cx="780009" cy="522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802360" y="2668802"/>
            <a:ext cx="688614" cy="15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285012" y="2755096"/>
            <a:ext cx="494080" cy="7719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01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2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3006" y="939808"/>
            <a:ext cx="35862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50,000     10,000     50,000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53424" y="4850023"/>
            <a:ext cx="43797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5,452, 5,345, 4,542, 4,424, 2,524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737463" y="939808"/>
            <a:ext cx="8980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3,261</a:t>
            </a:r>
          </a:p>
        </p:txBody>
      </p:sp>
      <p:sp>
        <p:nvSpPr>
          <p:cNvPr id="3" name="Rectangle 2"/>
          <p:cNvSpPr/>
          <p:nvPr/>
        </p:nvSpPr>
        <p:spPr>
          <a:xfrm>
            <a:off x="6667672" y="3086711"/>
            <a:ext cx="49273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Jerry is incorrect.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</a:t>
            </a:r>
            <a:r>
              <a:rPr lang="en-GB" sz="2200" dirty="0">
                <a:solidFill>
                  <a:prstClr val="black"/>
                </a:solidFill>
                <a:latin typeface="Century Gothic" panose="020B0502020202020204" pitchFamily="34" charset="0"/>
              </a:rPr>
              <a:t>5,054 rounded to the nearest 1,000 is not 6,054 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</a:t>
            </a:r>
            <a:r>
              <a:rPr lang="en-GB" sz="2200" dirty="0">
                <a:solidFill>
                  <a:prstClr val="black"/>
                </a:solidFill>
                <a:latin typeface="Century Gothic" panose="020B0502020202020204" pitchFamily="34" charset="0"/>
              </a:rPr>
              <a:t>5,054 rounded to the nearest 1,000 is 5,000. </a:t>
            </a:r>
          </a:p>
          <a:p>
            <a:r>
              <a:rPr lang="en-GB" sz="2200" dirty="0">
                <a:solidFill>
                  <a:prstClr val="black"/>
                </a:solidFill>
                <a:latin typeface="Century Gothic" panose="020B0502020202020204" pitchFamily="34" charset="0"/>
              </a:rPr>
              <a:t>Jerry has added 1,000 instead.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124867" y="2532645"/>
            <a:ext cx="582429" cy="582429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894</a:t>
            </a:r>
          </a:p>
        </p:txBody>
      </p:sp>
      <p:sp>
        <p:nvSpPr>
          <p:cNvPr id="32" name="Oval 31"/>
          <p:cNvSpPr/>
          <p:nvPr/>
        </p:nvSpPr>
        <p:spPr>
          <a:xfrm>
            <a:off x="807503" y="3217967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800</a:t>
            </a:r>
          </a:p>
        </p:txBody>
      </p:sp>
      <p:sp>
        <p:nvSpPr>
          <p:cNvPr id="33" name="Oval 32"/>
          <p:cNvSpPr/>
          <p:nvPr/>
        </p:nvSpPr>
        <p:spPr>
          <a:xfrm>
            <a:off x="1499642" y="3217966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90</a:t>
            </a:r>
          </a:p>
        </p:txBody>
      </p:sp>
      <p:sp>
        <p:nvSpPr>
          <p:cNvPr id="34" name="Oval 33"/>
          <p:cNvSpPr/>
          <p:nvPr/>
        </p:nvSpPr>
        <p:spPr>
          <a:xfrm>
            <a:off x="1824997" y="2584091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5" name="Oval 34"/>
          <p:cNvSpPr/>
          <p:nvPr/>
        </p:nvSpPr>
        <p:spPr>
          <a:xfrm>
            <a:off x="2760650" y="2532645"/>
            <a:ext cx="582429" cy="582429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1,205</a:t>
            </a:r>
          </a:p>
        </p:txBody>
      </p:sp>
      <p:sp>
        <p:nvSpPr>
          <p:cNvPr id="36" name="Oval 35"/>
          <p:cNvSpPr/>
          <p:nvPr/>
        </p:nvSpPr>
        <p:spPr>
          <a:xfrm>
            <a:off x="2428998" y="3217967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37" name="Oval 36"/>
          <p:cNvSpPr/>
          <p:nvPr/>
        </p:nvSpPr>
        <p:spPr>
          <a:xfrm>
            <a:off x="3135425" y="3217966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200</a:t>
            </a:r>
          </a:p>
        </p:txBody>
      </p:sp>
      <p:sp>
        <p:nvSpPr>
          <p:cNvPr id="38" name="Oval 37"/>
          <p:cNvSpPr/>
          <p:nvPr/>
        </p:nvSpPr>
        <p:spPr>
          <a:xfrm>
            <a:off x="3460780" y="2584091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99629" y="2532645"/>
            <a:ext cx="582429" cy="582429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31,101</a:t>
            </a:r>
          </a:p>
        </p:txBody>
      </p:sp>
      <p:sp>
        <p:nvSpPr>
          <p:cNvPr id="40" name="Oval 39"/>
          <p:cNvSpPr/>
          <p:nvPr/>
        </p:nvSpPr>
        <p:spPr>
          <a:xfrm>
            <a:off x="3982233" y="3217967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30,000</a:t>
            </a:r>
          </a:p>
        </p:txBody>
      </p:sp>
      <p:sp>
        <p:nvSpPr>
          <p:cNvPr id="41" name="Oval 40"/>
          <p:cNvSpPr/>
          <p:nvPr/>
        </p:nvSpPr>
        <p:spPr>
          <a:xfrm>
            <a:off x="5229655" y="3017938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42" name="Oval 41"/>
          <p:cNvSpPr/>
          <p:nvPr/>
        </p:nvSpPr>
        <p:spPr>
          <a:xfrm>
            <a:off x="5199759" y="2355488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633929" y="3256333"/>
            <a:ext cx="582429" cy="58242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</p:spTree>
    <p:extLst>
      <p:ext uri="{BB962C8B-B14F-4D97-AF65-F5344CB8AC3E}">
        <p14:creationId xmlns:p14="http://schemas.microsoft.com/office/powerpoint/2010/main" val="51218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" name="Rectangle 2"/>
          <p:cNvSpPr/>
          <p:nvPr/>
        </p:nvSpPr>
        <p:spPr>
          <a:xfrm>
            <a:off x="700087" y="403182"/>
            <a:ext cx="517207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Complete the function machines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70518" y="970413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1070518" y="1480800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094655" y="1144678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094655" y="1655065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736459" y="970413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736459" y="1480800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838044" y="1122038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38044" y="1632425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462685" y="949424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4462685" y="1459811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06173" y="970413"/>
            <a:ext cx="87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2,553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36458" y="1470399"/>
            <a:ext cx="970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-1,000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36460" y="963501"/>
            <a:ext cx="97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+1,000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17642" y="1483660"/>
            <a:ext cx="82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1,908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00086" y="2374961"/>
            <a:ext cx="517207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Which number is represented?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1717" y="3426922"/>
            <a:ext cx="12031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4000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68983" y="3445280"/>
            <a:ext cx="12031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5000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Arrow Connector 5"/>
          <p:cNvCxnSpPr>
            <a:stCxn id="52" idx="0"/>
            <a:endCxn id="53" idx="0"/>
          </p:cNvCxnSpPr>
          <p:nvPr/>
        </p:nvCxnSpPr>
        <p:spPr>
          <a:xfrm>
            <a:off x="1223308" y="3426922"/>
            <a:ext cx="4047266" cy="18358"/>
          </a:xfrm>
          <a:prstGeom prst="straightConnector1">
            <a:avLst/>
          </a:prstGeom>
          <a:ln w="57150">
            <a:solidFill>
              <a:srgbClr val="9DC3E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245931" y="2935423"/>
            <a:ext cx="0" cy="4430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032029" y="5265595"/>
            <a:ext cx="582429" cy="582429"/>
          </a:xfrm>
          <a:prstGeom prst="ellipse">
            <a:avLst/>
          </a:prstGeom>
          <a:solidFill>
            <a:srgbClr val="0063A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</a:p>
        </p:txBody>
      </p:sp>
      <p:sp>
        <p:nvSpPr>
          <p:cNvPr id="59" name="Oval 58"/>
          <p:cNvSpPr/>
          <p:nvPr/>
        </p:nvSpPr>
        <p:spPr>
          <a:xfrm>
            <a:off x="1783454" y="5265596"/>
            <a:ext cx="582429" cy="582429"/>
          </a:xfrm>
          <a:prstGeom prst="ellipse">
            <a:avLst/>
          </a:prstGeom>
          <a:solidFill>
            <a:srgbClr val="6F50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60" name="Oval 59"/>
          <p:cNvSpPr/>
          <p:nvPr/>
        </p:nvSpPr>
        <p:spPr>
          <a:xfrm>
            <a:off x="2187810" y="5026112"/>
            <a:ext cx="582429" cy="582429"/>
          </a:xfrm>
          <a:prstGeom prst="ellipse">
            <a:avLst/>
          </a:prstGeom>
          <a:solidFill>
            <a:srgbClr val="6F50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61" name="Oval 60"/>
          <p:cNvSpPr/>
          <p:nvPr/>
        </p:nvSpPr>
        <p:spPr>
          <a:xfrm>
            <a:off x="2982275" y="5274196"/>
            <a:ext cx="582429" cy="582429"/>
          </a:xfrm>
          <a:prstGeom prst="ellipse">
            <a:avLst/>
          </a:prstGeom>
          <a:solidFill>
            <a:srgbClr val="ECDC1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62" name="Oval 61"/>
          <p:cNvSpPr/>
          <p:nvPr/>
        </p:nvSpPr>
        <p:spPr>
          <a:xfrm>
            <a:off x="3239541" y="4945205"/>
            <a:ext cx="582429" cy="582429"/>
          </a:xfrm>
          <a:prstGeom prst="ellipse">
            <a:avLst/>
          </a:prstGeom>
          <a:solidFill>
            <a:srgbClr val="ECDC1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63" name="Oval 62"/>
          <p:cNvSpPr/>
          <p:nvPr/>
        </p:nvSpPr>
        <p:spPr>
          <a:xfrm>
            <a:off x="3507764" y="5274196"/>
            <a:ext cx="582429" cy="582429"/>
          </a:xfrm>
          <a:prstGeom prst="ellipse">
            <a:avLst/>
          </a:prstGeom>
          <a:solidFill>
            <a:srgbClr val="ECDC1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67" name="Oval 66"/>
          <p:cNvSpPr/>
          <p:nvPr/>
        </p:nvSpPr>
        <p:spPr>
          <a:xfrm>
            <a:off x="4400995" y="5274655"/>
            <a:ext cx="582429" cy="582429"/>
          </a:xfrm>
          <a:prstGeom prst="ellipse">
            <a:avLst/>
          </a:prstGeom>
          <a:solidFill>
            <a:srgbClr val="BD1E2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80845" y="4190560"/>
            <a:ext cx="51720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Add four counters to the tens column. What is the new number?</a:t>
            </a:r>
          </a:p>
        </p:txBody>
      </p:sp>
      <p:sp>
        <p:nvSpPr>
          <p:cNvPr id="69" name="Oval 68"/>
          <p:cNvSpPr/>
          <p:nvPr/>
        </p:nvSpPr>
        <p:spPr>
          <a:xfrm>
            <a:off x="4646835" y="4926818"/>
            <a:ext cx="582429" cy="582429"/>
          </a:xfrm>
          <a:prstGeom prst="ellipse">
            <a:avLst/>
          </a:prstGeom>
          <a:solidFill>
            <a:srgbClr val="BD1E2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70" name="Oval 69"/>
          <p:cNvSpPr/>
          <p:nvPr/>
        </p:nvSpPr>
        <p:spPr>
          <a:xfrm>
            <a:off x="4893469" y="5265595"/>
            <a:ext cx="582429" cy="582429"/>
          </a:xfrm>
          <a:prstGeom prst="ellipse">
            <a:avLst/>
          </a:prstGeom>
          <a:solidFill>
            <a:srgbClr val="BD1E2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545294" y="680996"/>
            <a:ext cx="517207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Add the missing numbers 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-4, </a:t>
            </a:r>
            <a:r>
              <a:rPr lang="en-GB" sz="2200" u="sng" dirty="0">
                <a:latin typeface="Century Gothic" panose="020B0502020202020204" pitchFamily="34" charset="0"/>
              </a:rPr>
              <a:t>	</a:t>
            </a:r>
            <a:r>
              <a:rPr lang="en-GB" sz="2200" dirty="0">
                <a:latin typeface="Century Gothic" panose="020B0502020202020204" pitchFamily="34" charset="0"/>
              </a:rPr>
              <a:t>, 14, 24,</a:t>
            </a:r>
            <a:r>
              <a:rPr lang="en-GB" sz="2200" u="sng" dirty="0">
                <a:latin typeface="Century Gothic" panose="020B0502020202020204" pitchFamily="34" charset="0"/>
              </a:rPr>
              <a:t>	</a:t>
            </a:r>
            <a:r>
              <a:rPr lang="en-GB" sz="2200" dirty="0">
                <a:latin typeface="Century Gothic" panose="020B0502020202020204" pitchFamily="34" charset="0"/>
              </a:rPr>
              <a:t>, </a:t>
            </a:r>
            <a:r>
              <a:rPr lang="en-GB" sz="2200" u="sng" dirty="0">
                <a:latin typeface="Century Gothic" panose="020B0502020202020204" pitchFamily="34" charset="0"/>
              </a:rPr>
              <a:t>	</a:t>
            </a:r>
            <a:r>
              <a:rPr lang="en-GB" sz="2200" dirty="0">
                <a:latin typeface="Century Gothic" panose="020B0502020202020204" pitchFamily="34" charset="0"/>
              </a:rPr>
              <a:t>, 54</a:t>
            </a:r>
          </a:p>
        </p:txBody>
      </p:sp>
      <p:pic>
        <p:nvPicPr>
          <p:cNvPr id="1027" name="Picture 3" descr="Marl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2"/>
          <a:stretch>
            <a:fillRect/>
          </a:stretch>
        </p:blipFill>
        <p:spPr bwMode="auto">
          <a:xfrm>
            <a:off x="6650302" y="3451703"/>
            <a:ext cx="1417628" cy="17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6859017" y="5033019"/>
            <a:ext cx="45592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he correct? 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59017" y="2538551"/>
            <a:ext cx="46490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Jerry thinks he can order these numbers by only looking at the first two digits in the numbers.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8224791" y="3917933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6,324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9384259" y="3917933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6,842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0524486" y="3911041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7,345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8811510" y="4562765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5,321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9951737" y="4569736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3,423</a:t>
            </a:r>
          </a:p>
        </p:txBody>
      </p:sp>
    </p:spTree>
    <p:extLst>
      <p:ext uri="{BB962C8B-B14F-4D97-AF65-F5344CB8AC3E}">
        <p14:creationId xmlns:p14="http://schemas.microsoft.com/office/powerpoint/2010/main" val="424099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66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070518" y="775815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1070518" y="128620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94655" y="950080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94655" y="1460467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736459" y="775815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2736459" y="128620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838044" y="927440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8044" y="1437827"/>
            <a:ext cx="5393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462685" y="754826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3,553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462685" y="1265213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908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06173" y="775815"/>
            <a:ext cx="87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2,553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36458" y="1275801"/>
            <a:ext cx="970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-1,000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36460" y="768903"/>
            <a:ext cx="97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+1,000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17642" y="1289062"/>
            <a:ext cx="82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1,908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37124" y="2887156"/>
            <a:ext cx="8980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4,500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37124" y="4833644"/>
            <a:ext cx="8980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1,273</a:t>
            </a:r>
          </a:p>
        </p:txBody>
      </p:sp>
      <p:sp>
        <p:nvSpPr>
          <p:cNvPr id="2" name="Rectangle 1"/>
          <p:cNvSpPr/>
          <p:nvPr/>
        </p:nvSpPr>
        <p:spPr>
          <a:xfrm>
            <a:off x="7611353" y="927440"/>
            <a:ext cx="31502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-4, </a:t>
            </a:r>
            <a:r>
              <a:rPr lang="en-GB" sz="2200" b="1" u="sng" dirty="0">
                <a:latin typeface="Century Gothic" panose="020B0502020202020204" pitchFamily="34" charset="0"/>
              </a:rPr>
              <a:t>4</a:t>
            </a:r>
            <a:r>
              <a:rPr lang="en-GB" sz="2200" b="1" dirty="0">
                <a:latin typeface="Century Gothic" panose="020B0502020202020204" pitchFamily="34" charset="0"/>
              </a:rPr>
              <a:t>, 14, 24, </a:t>
            </a:r>
            <a:r>
              <a:rPr lang="en-GB" sz="2200" b="1" u="sng" dirty="0">
                <a:latin typeface="Century Gothic" panose="020B0502020202020204" pitchFamily="34" charset="0"/>
              </a:rPr>
              <a:t>34</a:t>
            </a:r>
            <a:r>
              <a:rPr lang="en-GB" sz="2200" b="1" dirty="0">
                <a:latin typeface="Century Gothic" panose="020B0502020202020204" pitchFamily="34" charset="0"/>
              </a:rPr>
              <a:t>, </a:t>
            </a:r>
            <a:r>
              <a:rPr lang="en-GB" sz="2200" b="1" u="sng" dirty="0">
                <a:latin typeface="Century Gothic" panose="020B0502020202020204" pitchFamily="34" charset="0"/>
              </a:rPr>
              <a:t>44</a:t>
            </a:r>
            <a:r>
              <a:rPr lang="en-GB" sz="2200" b="1" dirty="0">
                <a:latin typeface="Century Gothic" panose="020B0502020202020204" pitchFamily="34" charset="0"/>
              </a:rPr>
              <a:t>, 54</a:t>
            </a:r>
          </a:p>
        </p:txBody>
      </p:sp>
      <p:sp>
        <p:nvSpPr>
          <p:cNvPr id="3" name="Rectangle 2"/>
          <p:cNvSpPr/>
          <p:nvPr/>
        </p:nvSpPr>
        <p:spPr>
          <a:xfrm>
            <a:off x="6657578" y="2556153"/>
            <a:ext cx="49475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Jerry is 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He can order the numbers by looking at their first two digits.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There are only two numbers with the same number of thousands. Because these have a different number of hundreds, the numbers can be ordered using their first two digits. </a:t>
            </a:r>
          </a:p>
        </p:txBody>
      </p:sp>
    </p:spTree>
    <p:extLst>
      <p:ext uri="{BB962C8B-B14F-4D97-AF65-F5344CB8AC3E}">
        <p14:creationId xmlns:p14="http://schemas.microsoft.com/office/powerpoint/2010/main" val="109449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302136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Place &lt;, &gt; or = in the box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42722" y="1063986"/>
            <a:ext cx="641913" cy="629964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132227" y="927188"/>
            <a:ext cx="582429" cy="582429"/>
          </a:xfrm>
          <a:prstGeom prst="ellipse">
            <a:avLst/>
          </a:prstGeom>
          <a:solidFill>
            <a:srgbClr val="00498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</a:p>
        </p:txBody>
      </p:sp>
      <p:sp>
        <p:nvSpPr>
          <p:cNvPr id="27" name="Oval 26"/>
          <p:cNvSpPr/>
          <p:nvPr/>
        </p:nvSpPr>
        <p:spPr>
          <a:xfrm>
            <a:off x="1745320" y="1153788"/>
            <a:ext cx="582429" cy="582429"/>
          </a:xfrm>
          <a:prstGeom prst="ellipse">
            <a:avLst/>
          </a:prstGeom>
          <a:solidFill>
            <a:srgbClr val="ECDC1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8" name="Oval 27"/>
          <p:cNvSpPr/>
          <p:nvPr/>
        </p:nvSpPr>
        <p:spPr>
          <a:xfrm>
            <a:off x="2348912" y="901219"/>
            <a:ext cx="582429" cy="582429"/>
          </a:xfrm>
          <a:prstGeom prst="ellipse">
            <a:avLst/>
          </a:prstGeom>
          <a:solidFill>
            <a:srgbClr val="BD1E2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2559686" y="1269864"/>
            <a:ext cx="582429" cy="582429"/>
          </a:xfrm>
          <a:prstGeom prst="ellipse">
            <a:avLst/>
          </a:prstGeom>
          <a:solidFill>
            <a:srgbClr val="BD1E2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70317" y="1153788"/>
            <a:ext cx="89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Century Gothic" panose="020B0502020202020204" pitchFamily="34" charset="0"/>
              </a:rPr>
              <a:t>1,102</a:t>
            </a:r>
          </a:p>
        </p:txBody>
      </p:sp>
      <p:sp>
        <p:nvSpPr>
          <p:cNvPr id="3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0087" y="2451376"/>
            <a:ext cx="5172078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Solve the calculations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CCII + LIV =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CXXVIII – XXXI = 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087" y="4520732"/>
            <a:ext cx="51720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Find five numbers that round to 4,000 when rounding to the nearest 100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545295" y="427382"/>
            <a:ext cx="51720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Write these numbers in words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452     5,680     14,507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45296" y="2278100"/>
            <a:ext cx="517207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In September, the temperature was </a:t>
            </a:r>
            <a:br>
              <a:rPr lang="en-GB" sz="2200" dirty="0">
                <a:latin typeface="Century Gothic" panose="020B0502020202020204" pitchFamily="34" charset="0"/>
              </a:rPr>
            </a:br>
            <a:r>
              <a:rPr lang="en-GB" sz="2200" dirty="0">
                <a:latin typeface="Century Gothic" panose="020B0502020202020204" pitchFamily="34" charset="0"/>
              </a:rPr>
              <a:t>- 5°C. In March, it was 14°C colder.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Did Jane work out the temperature correctly?</a:t>
            </a:r>
          </a:p>
        </p:txBody>
      </p:sp>
      <p:pic>
        <p:nvPicPr>
          <p:cNvPr id="2050" name="Picture 2" descr="27145461_468214916908565_128156848_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9" t="34216" r="10159" b="47014"/>
          <a:stretch>
            <a:fillRect/>
          </a:stretch>
        </p:blipFill>
        <p:spPr bwMode="auto">
          <a:xfrm>
            <a:off x="6618274" y="3293586"/>
            <a:ext cx="1641002" cy="169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8130062" y="3923750"/>
            <a:ext cx="34629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“In March, it was 19°C.”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033693" y="-1341166"/>
            <a:ext cx="560388" cy="560387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val 3"/>
          <p:cNvSpPr>
            <a:spLocks noChangeArrowheads="1"/>
          </p:cNvSpPr>
          <p:nvPr/>
        </p:nvSpPr>
        <p:spPr bwMode="auto">
          <a:xfrm>
            <a:off x="2817918" y="-1361804"/>
            <a:ext cx="560388" cy="560388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3622781" y="-1369741"/>
            <a:ext cx="560387" cy="56038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4367318" y="-1369741"/>
            <a:ext cx="561975" cy="56038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6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87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700087" y="939821"/>
            <a:ext cx="51720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&lt;</a:t>
            </a:r>
          </a:p>
        </p:txBody>
      </p:sp>
      <p:sp>
        <p:nvSpPr>
          <p:cNvPr id="3" name="Rectangle 2"/>
          <p:cNvSpPr/>
          <p:nvPr/>
        </p:nvSpPr>
        <p:spPr>
          <a:xfrm>
            <a:off x="644505" y="2762674"/>
            <a:ext cx="5227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CCII + LIV = CCLVI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CXXVIII – XXXI = </a:t>
            </a:r>
            <a:r>
              <a:rPr lang="en-GB" sz="2200" b="1" dirty="0">
                <a:solidFill>
                  <a:srgbClr val="212121"/>
                </a:solidFill>
                <a:latin typeface="Century Gothic" panose="020B0502020202020204" pitchFamily="34" charset="0"/>
              </a:rPr>
              <a:t>XCVII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087" y="4799366"/>
            <a:ext cx="51720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Numbers between 3,550 and 4,049</a:t>
            </a:r>
          </a:p>
        </p:txBody>
      </p:sp>
      <p:sp>
        <p:nvSpPr>
          <p:cNvPr id="6" name="Rectangle 5"/>
          <p:cNvSpPr/>
          <p:nvPr/>
        </p:nvSpPr>
        <p:spPr>
          <a:xfrm>
            <a:off x="6583200" y="737091"/>
            <a:ext cx="5096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four hundred and fifty-two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     five thousand, six hundred and eighty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fourteen thousand, five hundred and seven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55556" y="2600515"/>
            <a:ext cx="494751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Jane is incorrect.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The temperature in March was not 19°C.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The temperature was -19°C. 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234164" y="5129703"/>
            <a:ext cx="3893666" cy="4191"/>
          </a:xfrm>
          <a:prstGeom prst="straightConnector1">
            <a:avLst/>
          </a:prstGeom>
          <a:ln w="57150">
            <a:solidFill>
              <a:srgbClr val="9DC3E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23970" y="4799922"/>
            <a:ext cx="528637" cy="669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0920323" y="4794905"/>
            <a:ext cx="528637" cy="669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995410" y="5224056"/>
            <a:ext cx="878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-5ºC</a:t>
            </a:r>
            <a:endParaRPr lang="en-GB" b="1" dirty="0"/>
          </a:p>
        </p:txBody>
      </p:sp>
      <p:sp>
        <p:nvSpPr>
          <p:cNvPr id="26" name="Rectangle 25"/>
          <p:cNvSpPr/>
          <p:nvPr/>
        </p:nvSpPr>
        <p:spPr>
          <a:xfrm>
            <a:off x="9129552" y="5221082"/>
            <a:ext cx="959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-15ºC</a:t>
            </a:r>
            <a:endParaRPr lang="en-GB" b="1" dirty="0"/>
          </a:p>
        </p:txBody>
      </p:sp>
      <p:sp>
        <p:nvSpPr>
          <p:cNvPr id="27" name="Rectangle 26"/>
          <p:cNvSpPr/>
          <p:nvPr/>
        </p:nvSpPr>
        <p:spPr>
          <a:xfrm>
            <a:off x="10381545" y="5221265"/>
            <a:ext cx="1001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-19ºC</a:t>
            </a:r>
            <a:endParaRPr lang="en-GB" b="1" dirty="0"/>
          </a:p>
        </p:txBody>
      </p:sp>
      <p:sp>
        <p:nvSpPr>
          <p:cNvPr id="29" name="Curved Down Arrow 28"/>
          <p:cNvSpPr/>
          <p:nvPr/>
        </p:nvSpPr>
        <p:spPr>
          <a:xfrm>
            <a:off x="9505469" y="4376437"/>
            <a:ext cx="1414854" cy="650914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7452607" y="4317129"/>
            <a:ext cx="2343150" cy="743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84463" y="4389011"/>
            <a:ext cx="10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-10ºC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8842" y="4440347"/>
            <a:ext cx="10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-4ºC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9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907</Words>
  <Application>Microsoft Macintosh PowerPoint</Application>
  <PresentationFormat>Widescreen</PresentationFormat>
  <Paragraphs>368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Microsoft Office User</cp:lastModifiedBy>
  <cp:revision>154</cp:revision>
  <dcterms:created xsi:type="dcterms:W3CDTF">2018-03-29T14:43:08Z</dcterms:created>
  <dcterms:modified xsi:type="dcterms:W3CDTF">2021-01-12T19:05:19Z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