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410" r:id="rId3"/>
    <p:sldId id="427" r:id="rId4"/>
    <p:sldId id="425" r:id="rId5"/>
    <p:sldId id="426" r:id="rId6"/>
    <p:sldId id="428" r:id="rId7"/>
    <p:sldId id="429" r:id="rId8"/>
    <p:sldId id="430" r:id="rId9"/>
    <p:sldId id="431" r:id="rId10"/>
    <p:sldId id="373" r:id="rId11"/>
    <p:sldId id="422" r:id="rId12"/>
    <p:sldId id="3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E5F"/>
    <a:srgbClr val="6390CA"/>
    <a:srgbClr val="F6B563"/>
    <a:srgbClr val="96C55F"/>
    <a:srgbClr val="BFD25F"/>
    <a:srgbClr val="30A55F"/>
    <a:srgbClr val="6491D3"/>
    <a:srgbClr val="C670AF"/>
    <a:srgbClr val="0070C0"/>
    <a:srgbClr val="62C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31" autoAdjust="0"/>
    <p:restoredTop sz="94660"/>
  </p:normalViewPr>
  <p:slideViewPr>
    <p:cSldViewPr snapToGrid="0">
      <p:cViewPr varScale="1">
        <p:scale>
          <a:sx n="94" d="100"/>
          <a:sy n="94" d="100"/>
        </p:scale>
        <p:origin x="6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C236-9748-42C3-868D-89F234E9F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EB37A-4536-41B8-8118-4B27B3CC5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40574-5A46-429A-9D87-0F84C5FF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8C34D-39D0-4625-BAA2-FB26C3C9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7034-A545-426D-9C46-F39A2183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8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948D-811A-4B8D-8D7B-B562A024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B0A57-D55D-4E5D-87C4-A88948A63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52B6A-4D8F-46C6-9AE3-8E1DCF8D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8245C-0AE0-4288-A92E-15185793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96DC3-3E37-484D-B1F9-E47791AA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4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FF974D-D2CC-4101-90DD-AFF67E3E4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9A1A0-39DC-4B01-BB5A-8708969E2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0014C-E888-4391-BD0E-804BE613A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EC1A2-C6A2-40F0-8DC9-D9B99732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0E400-2776-4619-A618-013BF841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40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9EBD6-5A36-4B18-BFF8-6CFB4F69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4CF1C-64F0-4278-AE2C-C8EAAA855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E623-682C-47AF-A07C-CAA1BFF9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14B3-DF13-467C-B7EF-78570B88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F5045-421C-4A85-9F64-D4F64AC5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34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FC41-8843-4FFF-A896-A5150B2CF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835EA-3002-4AF7-BDCF-0B8F563C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6311-C066-43EF-ABBB-CCBB0E25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A725E-2952-48A9-8E92-0B7DC7A6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AAD66-D3EF-462F-AB15-849D6F99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50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594F-627A-4DF7-B855-8CC82F51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461B-E92D-4501-A52C-509A8A052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45F31-52FC-4792-9EB5-D2F759E51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CE8CE-40B3-464E-B453-A2FAE7DC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3DEA6-68E7-417B-971D-04E969C0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19799-5B11-46B0-A940-0DCC1401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50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8FCA6-00C6-41E2-AF00-726DED7F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A5188-A5E7-4EA4-9546-FD6FFB9F7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29907-66EE-474F-864F-00973CC9F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B3DAF-6937-43DB-986D-859FB588A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C2ED2E-A442-454B-B572-584A9ECB2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282F7-36C4-4A2A-9719-CE79E128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F63480-2E45-4153-86B7-1DD8F278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B0707F-A685-4D24-9336-F713FA1E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69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293A7-F48A-4663-9B68-22643CC8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713012-3122-48AD-8909-4D792BA2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55003-95C9-41B3-9F89-1E672A69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5A9DF-62BA-4C37-B108-B93D6952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10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18507-3485-43B3-94BA-E02A2478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68016-CF04-4944-BA95-D1ED7FF6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618B4-8439-4CBA-99F5-1D4974BF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27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7C1D2-C64E-4758-A3B4-95A08F487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C9681-561B-486E-A7BF-C8E91D0C4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14526-F7A8-4298-9B83-0883B2D0B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E8947-FAF2-4535-B79D-E1165CA4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1BA13-D544-4A48-BE06-989C7B550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9728D-72A6-43E2-B27A-B331165C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3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0831-AE82-4F43-BB87-976A500E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34CC60-87DE-43E2-BEB0-BF592ED83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137C4-5FB4-4E6F-A283-BA1E507F4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AD8B8-ED64-48C3-A10E-506D57AC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820F9-184D-4DEA-9E1C-18A0FEF1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5F51A-9CAB-4C3C-A1CD-E07E62E6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68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61B46-5204-4CDD-A0C0-3B7F9EBE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63FC6-1DE6-4A76-8DD5-C433254A7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A3486-730D-4383-9754-A1F2DD490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5636D-264A-4F6D-8ECE-8EDFBE94DDD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8C15D-B9E3-44C2-99CA-29703B102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89060-30FC-4112-86C5-62322D71D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56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2A8559-181C-4E7E-BCC0-148EBFA93740}"/>
              </a:ext>
            </a:extLst>
          </p:cNvPr>
          <p:cNvSpPr/>
          <p:nvPr/>
        </p:nvSpPr>
        <p:spPr>
          <a:xfrm>
            <a:off x="-4130" y="77493"/>
            <a:ext cx="12192000" cy="14033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2456" y="1176320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54EBE31-22BE-420A-AEAD-3A55913DF39A}"/>
              </a:ext>
            </a:extLst>
          </p:cNvPr>
          <p:cNvSpPr txBox="1"/>
          <p:nvPr/>
        </p:nvSpPr>
        <p:spPr>
          <a:xfrm>
            <a:off x="-24446" y="160277"/>
            <a:ext cx="12191999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Progression in Mastery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Year 5 </a:t>
            </a:r>
            <a:r>
              <a:rPr lang="en-GB" sz="3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Gravity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5674924C-509F-4D9A-9938-06747EA21398}"/>
              </a:ext>
            </a:extLst>
          </p:cNvPr>
          <p:cNvSpPr/>
          <p:nvPr/>
        </p:nvSpPr>
        <p:spPr>
          <a:xfrm>
            <a:off x="2453524" y="2717847"/>
            <a:ext cx="4369809" cy="2551869"/>
          </a:xfrm>
          <a:prstGeom prst="wedgeEllipseCallout">
            <a:avLst>
              <a:gd name="adj1" fmla="val 52391"/>
              <a:gd name="adj2" fmla="val 36343"/>
            </a:avLst>
          </a:prstGeom>
          <a:noFill/>
          <a:ln w="69850">
            <a:solidFill>
              <a:srgbClr val="D15E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Let’s find out all about gravity!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t="62218" r="57510" b="20025"/>
          <a:stretch/>
        </p:blipFill>
        <p:spPr>
          <a:xfrm>
            <a:off x="7165075" y="2495795"/>
            <a:ext cx="2620369" cy="33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2A8559-181C-4E7E-BCC0-148EBFA93740}"/>
              </a:ext>
            </a:extLst>
          </p:cNvPr>
          <p:cNvSpPr/>
          <p:nvPr/>
        </p:nvSpPr>
        <p:spPr>
          <a:xfrm>
            <a:off x="-4130" y="77493"/>
            <a:ext cx="12192000" cy="14033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2456" y="1176320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54EBE31-22BE-420A-AEAD-3A55913DF39A}"/>
              </a:ext>
            </a:extLst>
          </p:cNvPr>
          <p:cNvSpPr txBox="1"/>
          <p:nvPr/>
        </p:nvSpPr>
        <p:spPr>
          <a:xfrm>
            <a:off x="-24446" y="160277"/>
            <a:ext cx="12191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Independent Task</a:t>
            </a:r>
            <a:endParaRPr lang="en-GB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600" b="1" dirty="0" smtClean="0">
                <a:latin typeface="Century Gothic" panose="020B0502020202020204" pitchFamily="34" charset="0"/>
              </a:rPr>
              <a:t>Become a Scientist</a:t>
            </a:r>
            <a:endParaRPr lang="en-GB" sz="54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11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83459" y="2324921"/>
            <a:ext cx="9425083" cy="3058657"/>
            <a:chOff x="1981517" y="2426521"/>
            <a:chExt cx="9425083" cy="305865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517" y="2426521"/>
              <a:ext cx="4320000" cy="305580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6600" y="2426521"/>
              <a:ext cx="4320000" cy="305865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777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Think like a Scientist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-6529" y="120217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 do you agree with?</a:t>
            </a: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1"/>
            <a:ext cx="4614152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Speech Bubble: Oval 10">
            <a:extLst>
              <a:ext uri="{FF2B5EF4-FFF2-40B4-BE49-F238E27FC236}">
                <a16:creationId xmlns:a16="http://schemas.microsoft.com/office/drawing/2014/main" id="{5674924C-509F-4D9A-9938-06747EA21398}"/>
              </a:ext>
            </a:extLst>
          </p:cNvPr>
          <p:cNvSpPr/>
          <p:nvPr/>
        </p:nvSpPr>
        <p:spPr>
          <a:xfrm>
            <a:off x="491027" y="1737864"/>
            <a:ext cx="3283103" cy="1917257"/>
          </a:xfrm>
          <a:prstGeom prst="wedgeEllipseCallout">
            <a:avLst>
              <a:gd name="adj1" fmla="val 52391"/>
              <a:gd name="adj2" fmla="val 36343"/>
            </a:avLst>
          </a:prstGeom>
          <a:noFill/>
          <a:ln w="69850">
            <a:solidFill>
              <a:srgbClr val="F6B5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Gravitational force is the same throughout the solar system.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Speech Bubble: Oval 10">
            <a:extLst>
              <a:ext uri="{FF2B5EF4-FFF2-40B4-BE49-F238E27FC236}">
                <a16:creationId xmlns:a16="http://schemas.microsoft.com/office/drawing/2014/main" id="{5674924C-509F-4D9A-9938-06747EA21398}"/>
              </a:ext>
            </a:extLst>
          </p:cNvPr>
          <p:cNvSpPr/>
          <p:nvPr/>
        </p:nvSpPr>
        <p:spPr>
          <a:xfrm>
            <a:off x="2518523" y="4014712"/>
            <a:ext cx="3283103" cy="1917257"/>
          </a:xfrm>
          <a:prstGeom prst="wedgeEllipseCallout">
            <a:avLst>
              <a:gd name="adj1" fmla="val -56438"/>
              <a:gd name="adj2" fmla="val 31645"/>
            </a:avLst>
          </a:prstGeom>
          <a:noFill/>
          <a:ln w="69850">
            <a:solidFill>
              <a:srgbClr val="E73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There is less</a:t>
            </a:r>
            <a:r>
              <a:rPr kumimoji="0" lang="en-GB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gravity on smaller planets.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Speech Bubble: Oval 10">
            <a:extLst>
              <a:ext uri="{FF2B5EF4-FFF2-40B4-BE49-F238E27FC236}">
                <a16:creationId xmlns:a16="http://schemas.microsoft.com/office/drawing/2014/main" id="{5674924C-509F-4D9A-9938-06747EA21398}"/>
              </a:ext>
            </a:extLst>
          </p:cNvPr>
          <p:cNvSpPr/>
          <p:nvPr/>
        </p:nvSpPr>
        <p:spPr>
          <a:xfrm>
            <a:off x="8348391" y="4014712"/>
            <a:ext cx="3283103" cy="1917257"/>
          </a:xfrm>
          <a:prstGeom prst="wedgeEllipseCallout">
            <a:avLst>
              <a:gd name="adj1" fmla="val -56438"/>
              <a:gd name="adj2" fmla="val 31645"/>
            </a:avLst>
          </a:prstGeom>
          <a:noFill/>
          <a:ln w="69850">
            <a:solidFill>
              <a:srgbClr val="95C4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Gravity only exists on Earth.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5137768" y="2773204"/>
            <a:ext cx="925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Jane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183026" y="5036536"/>
            <a:ext cx="1125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Marlon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5953542" y="4981420"/>
            <a:ext cx="1108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Jerry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3" t="39422" r="-812" b="42196"/>
          <a:stretch/>
        </p:blipFill>
        <p:spPr>
          <a:xfrm>
            <a:off x="3741114" y="1828428"/>
            <a:ext cx="1656885" cy="19957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" t="20040" r="56791" b="62203"/>
          <a:stretch/>
        </p:blipFill>
        <p:spPr>
          <a:xfrm>
            <a:off x="1007834" y="4282126"/>
            <a:ext cx="1353149" cy="17064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4" t="84548" r="-401" b="-86"/>
          <a:stretch/>
        </p:blipFill>
        <p:spPr>
          <a:xfrm>
            <a:off x="6716034" y="4344422"/>
            <a:ext cx="1494138" cy="164870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210172" y="1979574"/>
            <a:ext cx="3377568" cy="1693499"/>
            <a:chOff x="3371284" y="2739499"/>
            <a:chExt cx="4945095" cy="247945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30" t="15430" r="14092" b="14092"/>
            <a:stretch/>
          </p:blipFill>
          <p:spPr>
            <a:xfrm>
              <a:off x="3371284" y="2739499"/>
              <a:ext cx="1789237" cy="178923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8" t="24773" r="2352" b="20930"/>
            <a:stretch/>
          </p:blipFill>
          <p:spPr>
            <a:xfrm>
              <a:off x="5982593" y="3885358"/>
              <a:ext cx="2333786" cy="1333593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23" y="2877410"/>
            <a:ext cx="795663" cy="7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Exit task – </a:t>
            </a:r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Checking </a:t>
            </a:r>
            <a:r>
              <a:rPr lang="en-GB" sz="3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the tricky bits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1"/>
            <a:ext cx="4614152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Let’s try answering </a:t>
            </a:r>
            <a:r>
              <a:rPr lang="en-GB" sz="2800" dirty="0" err="1" smtClean="0">
                <a:latin typeface="Century Gothic" panose="020B0502020202020204" pitchFamily="34" charset="0"/>
              </a:rPr>
              <a:t>Ranjit’s</a:t>
            </a:r>
            <a:r>
              <a:rPr lang="en-GB" sz="2800" dirty="0" smtClean="0">
                <a:latin typeface="Century Gothic" panose="020B0502020202020204" pitchFamily="34" charset="0"/>
              </a:rPr>
              <a:t> question again…</a:t>
            </a:r>
          </a:p>
        </p:txBody>
      </p:sp>
      <p:sp>
        <p:nvSpPr>
          <p:cNvPr id="16" name="Speech Bubble: Oval 10">
            <a:extLst>
              <a:ext uri="{FF2B5EF4-FFF2-40B4-BE49-F238E27FC236}">
                <a16:creationId xmlns:a16="http://schemas.microsoft.com/office/drawing/2014/main" id="{5674924C-509F-4D9A-9938-06747EA21398}"/>
              </a:ext>
            </a:extLst>
          </p:cNvPr>
          <p:cNvSpPr/>
          <p:nvPr/>
        </p:nvSpPr>
        <p:spPr>
          <a:xfrm>
            <a:off x="2453524" y="2355236"/>
            <a:ext cx="4369809" cy="2551869"/>
          </a:xfrm>
          <a:prstGeom prst="wedgeEllipseCallout">
            <a:avLst>
              <a:gd name="adj1" fmla="val 52391"/>
              <a:gd name="adj2" fmla="val 36343"/>
            </a:avLst>
          </a:prstGeom>
          <a:noFill/>
          <a:ln w="69850">
            <a:solidFill>
              <a:srgbClr val="D15E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can you tell me about gravity?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t="62218" r="57510" b="20025"/>
          <a:stretch/>
        </p:blipFill>
        <p:spPr>
          <a:xfrm>
            <a:off x="7165075" y="2133184"/>
            <a:ext cx="2620369" cy="33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 the Science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often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think of forces as pushes or pulls.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many examples of pushing and pulling forces can you name?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7955" y="4328147"/>
            <a:ext cx="5183535" cy="11178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Walking with a pram is an example 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of a pushing force.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50510" y="4328147"/>
            <a:ext cx="5183535" cy="11178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Zipping up a jacket is an example of a pulling force.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03" y="1754372"/>
            <a:ext cx="2426438" cy="2535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329" y="2022708"/>
            <a:ext cx="1995895" cy="226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 the Science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Magnetic forces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can be observed using </a:t>
            </a:r>
            <a:r>
              <a:rPr lang="en-GB" sz="2800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_________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lvl="0" algn="ctr"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endParaRPr kumimoji="0" lang="en-GB" sz="2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lvl="0" algn="ctr"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endParaRPr kumimoji="0" lang="en-GB" sz="2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lvl="0" algn="ctr"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endParaRPr kumimoji="0" lang="en-GB" sz="2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lvl="0" algn="ctr"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endParaRPr kumimoji="0" lang="en-GB" sz="2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lvl="0" algn="ctr"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Name three materials which are magnetic and three which are not.</a:t>
            </a:r>
            <a:endParaRPr kumimoji="0" lang="en-GB" sz="2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2610" y="2431702"/>
            <a:ext cx="3299542" cy="23425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Magnets have two poles – the </a:t>
            </a:r>
            <a:r>
              <a:rPr lang="en-GB" sz="2800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______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and the </a:t>
            </a:r>
            <a:r>
              <a:rPr lang="en-GB" sz="2800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______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89848" y="2431702"/>
            <a:ext cx="3299542" cy="23425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Opposite poles </a:t>
            </a:r>
            <a:r>
              <a:rPr lang="en-GB" sz="2800" dirty="0">
                <a:solidFill>
                  <a:schemeClr val="accent4"/>
                </a:solidFill>
                <a:latin typeface="Century Gothic" panose="020B0502020202020204" pitchFamily="34" charset="0"/>
              </a:rPr>
              <a:t>______</a:t>
            </a: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each</a:t>
            </a:r>
            <a:r>
              <a:rPr kumimoji="0" lang="en-GB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other but the same poles </a:t>
            </a:r>
            <a:r>
              <a:rPr lang="en-GB" sz="2800" dirty="0">
                <a:solidFill>
                  <a:schemeClr val="accent4"/>
                </a:solidFill>
                <a:latin typeface="Century Gothic" panose="020B0502020202020204" pitchFamily="34" charset="0"/>
              </a:rPr>
              <a:t>______</a:t>
            </a:r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11480" y="2272209"/>
            <a:ext cx="2769041" cy="2695672"/>
            <a:chOff x="4658683" y="2357273"/>
            <a:chExt cx="2769041" cy="26956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3066">
              <a:off x="4658683" y="2357273"/>
              <a:ext cx="1262122" cy="154286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336" y="3042955"/>
              <a:ext cx="950388" cy="2009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88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Talk like a </a:t>
            </a:r>
            <a:r>
              <a:rPr lang="en-GB" sz="3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Scientist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Gravity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 example of a 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force.</a:t>
            </a:r>
          </a:p>
        </p:txBody>
      </p:sp>
      <p:sp>
        <p:nvSpPr>
          <p:cNvPr id="10" name="Speech Bubble: Oval 10">
            <a:extLst>
              <a:ext uri="{FF2B5EF4-FFF2-40B4-BE49-F238E27FC236}">
                <a16:creationId xmlns:a16="http://schemas.microsoft.com/office/drawing/2014/main" id="{5674924C-509F-4D9A-9938-06747EA21398}"/>
              </a:ext>
            </a:extLst>
          </p:cNvPr>
          <p:cNvSpPr/>
          <p:nvPr/>
        </p:nvSpPr>
        <p:spPr>
          <a:xfrm>
            <a:off x="2453524" y="2355236"/>
            <a:ext cx="4369809" cy="2551869"/>
          </a:xfrm>
          <a:prstGeom prst="wedgeEllipseCallout">
            <a:avLst>
              <a:gd name="adj1" fmla="val 52391"/>
              <a:gd name="adj2" fmla="val 36343"/>
            </a:avLst>
          </a:prstGeom>
          <a:noFill/>
          <a:ln w="69850">
            <a:solidFill>
              <a:srgbClr val="D15E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can you tell me about gravity?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t="62218" r="57510" b="20025"/>
          <a:stretch/>
        </p:blipFill>
        <p:spPr>
          <a:xfrm>
            <a:off x="7165075" y="2133184"/>
            <a:ext cx="2620369" cy="33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Know the Science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the late 1600s, Sir Isaac Newton,</a:t>
            </a:r>
            <a:r>
              <a:rPr kumimoji="0" lang="en-GB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 English mathematician </a:t>
            </a:r>
            <a:br>
              <a:rPr kumimoji="0" lang="en-GB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scientist, discovered the force of gravity.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8014" y="2468136"/>
            <a:ext cx="10255973" cy="3355689"/>
            <a:chOff x="1081787" y="2468136"/>
            <a:chExt cx="10255973" cy="335568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576" y="2468136"/>
              <a:ext cx="2622086" cy="3355689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1081787" y="2587172"/>
              <a:ext cx="5773554" cy="302964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28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It is believed </a:t>
              </a:r>
              <a:r>
                <a:rPr lang="en-GB" sz="2800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that he </a:t>
              </a:r>
              <a:r>
                <a:rPr lang="en-GB" sz="28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saw an apple fall </a:t>
              </a:r>
              <a:r>
                <a:rPr lang="en-GB" sz="2800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from a tree to the ground, </a:t>
              </a:r>
              <a:r>
                <a:rPr lang="en-GB" sz="28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and wondered why </a:t>
              </a:r>
              <a:r>
                <a:rPr lang="en-GB" sz="2800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objects </a:t>
              </a:r>
              <a:r>
                <a:rPr lang="en-GB" sz="28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always fall down to the Earth rather than turning sideways </a:t>
              </a:r>
              <a:r>
                <a:rPr lang="en-GB" sz="2800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or </a:t>
              </a:r>
              <a:r>
                <a:rPr lang="en-GB" sz="28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shooting upwards.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4033" y="4840069"/>
              <a:ext cx="703727" cy="776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52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Know the Science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He concluded that gravity is a force which pulls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objects down towards the centre of the Earth.</a:t>
            </a:r>
            <a:endParaRPr kumimoji="0" lang="en-GB" sz="28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183" y="3113897"/>
            <a:ext cx="1963892" cy="19638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32" y="2415413"/>
            <a:ext cx="385394" cy="6984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56804" y="3684689"/>
            <a:ext cx="340850" cy="8223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96031" y="3718677"/>
            <a:ext cx="349411" cy="7628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73767" y="5077789"/>
            <a:ext cx="333781" cy="769349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15" idx="0"/>
          </p:cNvCxnSpPr>
          <p:nvPr/>
        </p:nvCxnSpPr>
        <p:spPr>
          <a:xfrm>
            <a:off x="9534129" y="3113897"/>
            <a:ext cx="6528" cy="98194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</p:cNvCxnSpPr>
          <p:nvPr/>
        </p:nvCxnSpPr>
        <p:spPr>
          <a:xfrm flipV="1">
            <a:off x="9534129" y="4095843"/>
            <a:ext cx="6528" cy="98194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1"/>
          </p:cNvCxnSpPr>
          <p:nvPr/>
        </p:nvCxnSpPr>
        <p:spPr>
          <a:xfrm>
            <a:off x="8552183" y="4095843"/>
            <a:ext cx="98194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3"/>
          </p:cNvCxnSpPr>
          <p:nvPr/>
        </p:nvCxnSpPr>
        <p:spPr>
          <a:xfrm flipH="1">
            <a:off x="9559075" y="4095843"/>
            <a:ext cx="9570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peech Bubble: Oval 10">
            <a:extLst>
              <a:ext uri="{FF2B5EF4-FFF2-40B4-BE49-F238E27FC236}">
                <a16:creationId xmlns:a16="http://schemas.microsoft.com/office/drawing/2014/main" id="{5674924C-509F-4D9A-9938-06747EA21398}"/>
              </a:ext>
            </a:extLst>
          </p:cNvPr>
          <p:cNvSpPr/>
          <p:nvPr/>
        </p:nvSpPr>
        <p:spPr>
          <a:xfrm>
            <a:off x="926926" y="2724702"/>
            <a:ext cx="4163001" cy="2319881"/>
          </a:xfrm>
          <a:prstGeom prst="wedgeEllipseCallout">
            <a:avLst>
              <a:gd name="adj1" fmla="val 52391"/>
              <a:gd name="adj2" fmla="val 36343"/>
            </a:avLst>
          </a:prstGeom>
          <a:noFill/>
          <a:ln w="69850">
            <a:solidFill>
              <a:srgbClr val="D15E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would happen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if there was no gravity on Earth?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t="62218" r="57510" b="20025"/>
          <a:stretch/>
        </p:blipFill>
        <p:spPr>
          <a:xfrm>
            <a:off x="5242248" y="3056198"/>
            <a:ext cx="2165595" cy="273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Know the Science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When an unsupported object falls towards the Earth,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force of gravity acting </a:t>
            </a:r>
            <a:r>
              <a:rPr lang="en-GB" sz="2800" noProof="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betwee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n the Earth and the object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causes it to fall down to the ground.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33" y="2870639"/>
            <a:ext cx="2875334" cy="287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Talk like a Scientist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Do all objects fall at the same speed?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31994" y="1713825"/>
            <a:ext cx="10728012" cy="3673358"/>
            <a:chOff x="707911" y="1713825"/>
            <a:chExt cx="10728012" cy="36733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689" y="1713825"/>
              <a:ext cx="1522622" cy="367335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02" t="50201" r="-831"/>
            <a:stretch/>
          </p:blipFill>
          <p:spPr>
            <a:xfrm rot="20322745">
              <a:off x="3890650" y="2876999"/>
              <a:ext cx="291319" cy="152611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340" y="3795383"/>
              <a:ext cx="1005130" cy="95696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18305">
              <a:off x="9317977" y="1951792"/>
              <a:ext cx="560500" cy="14611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641" y="4117058"/>
              <a:ext cx="703727" cy="77674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239" y="3766276"/>
              <a:ext cx="1625684" cy="14542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11" y="2094394"/>
              <a:ext cx="1532708" cy="1330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30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 like a Scientist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Let’s investigate gravity further to deepen our understanding…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7272" y="2229627"/>
            <a:ext cx="11257456" cy="3532657"/>
            <a:chOff x="300677" y="2229627"/>
            <a:chExt cx="11257456" cy="353265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677" y="2229627"/>
              <a:ext cx="3600000" cy="254986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9405" y="2708280"/>
              <a:ext cx="3600000" cy="254691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58133" y="3214385"/>
              <a:ext cx="3600000" cy="25478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0745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3944</TotalTime>
  <Words>398</Words>
  <Application>Microsoft Office PowerPoint</Application>
  <PresentationFormat>Widescreen</PresentationFormat>
  <Paragraphs>175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</dc:creator>
  <cp:lastModifiedBy>Remote 5</cp:lastModifiedBy>
  <cp:revision>330</cp:revision>
  <dcterms:created xsi:type="dcterms:W3CDTF">2018-03-29T14:43:08Z</dcterms:created>
  <dcterms:modified xsi:type="dcterms:W3CDTF">2020-11-17T14:25:52Z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