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0" r:id="rId2"/>
    <p:sldId id="442" r:id="rId3"/>
    <p:sldId id="443" r:id="rId4"/>
    <p:sldId id="444" r:id="rId5"/>
    <p:sldId id="447" r:id="rId6"/>
    <p:sldId id="448" r:id="rId7"/>
    <p:sldId id="451" r:id="rId8"/>
    <p:sldId id="439" r:id="rId9"/>
    <p:sldId id="446" r:id="rId10"/>
    <p:sldId id="436" r:id="rId11"/>
    <p:sldId id="445" r:id="rId12"/>
    <p:sldId id="429" r:id="rId13"/>
    <p:sldId id="449" r:id="rId14"/>
    <p:sldId id="433" r:id="rId15"/>
    <p:sldId id="373" r:id="rId16"/>
    <p:sldId id="441" r:id="rId17"/>
    <p:sldId id="3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45F"/>
    <a:srgbClr val="ED784B"/>
    <a:srgbClr val="ECE870"/>
    <a:srgbClr val="E72E3B"/>
    <a:srgbClr val="F6B462"/>
    <a:srgbClr val="C670AB"/>
    <a:srgbClr val="F6F6F6"/>
    <a:srgbClr val="6BBE94"/>
    <a:srgbClr val="D15E5F"/>
    <a:srgbClr val="639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3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48D-811A-4B8D-8D7B-B562A024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B0A57-D55D-4E5D-87C4-A88948A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2B6A-4D8F-46C6-9AE3-8E1DCF8D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45C-0AE0-4288-A92E-1518579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6DC3-3E37-484D-B1F9-E47791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F974D-D2CC-4101-90DD-AFF67E3E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A1A0-39DC-4B01-BB5A-8708969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014C-E888-4391-BD0E-804BE61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C1A2-C6A2-40F0-8DC9-D9B997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E400-2776-4619-A618-013BF84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EBD6-5A36-4B18-BFF8-6CFB4F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CF1C-64F0-4278-AE2C-C8EAAA85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623-682C-47AF-A07C-CAA1BFF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14B3-DF13-467C-B7EF-78570B88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5045-421C-4A85-9F64-D4F64AC5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C41-8843-4FFF-A896-A5150B2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35EA-3002-4AF7-BDCF-0B8F563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311-C066-43EF-ABBB-CCBB0E25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725E-2952-48A9-8E92-0B7DC7A6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D66-D3EF-462F-AB15-849D6F9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594F-627A-4DF7-B855-8CC82F5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461B-E92D-4501-A52C-509A8A05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5F31-52FC-4792-9EB5-D2F759E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E8CE-40B3-464E-B453-A2FAE7D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DEA6-68E7-417B-971D-04E969C0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9799-5B11-46B0-A940-0DCC140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0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FCA6-00C6-41E2-AF00-726DED7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5188-A5E7-4EA4-9546-FD6FFB9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9907-66EE-474F-864F-00973CC9F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B3DAF-6937-43DB-986D-859FB588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ED2E-A442-454B-B572-584A9ECB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282F7-36C4-4A2A-9719-CE79E12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3480-2E45-4153-86B7-1DD8F27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0707F-A685-4D24-9336-F713FA1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93A7-F48A-4663-9B68-22643CC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13012-3122-48AD-8909-4D792BA2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5003-95C9-41B3-9F89-1E672A6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A9DF-62BA-4C37-B108-B93D695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18507-3485-43B3-94BA-E02A2478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8016-CF04-4944-BA95-D1ED7F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8B4-8439-4CBA-99F5-1D4974B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1D2-C64E-4758-A3B4-95A08F48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681-561B-486E-A7BF-C8E91D0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4526-F7A8-4298-9B83-0883B2D0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947-FAF2-4535-B79D-E1165CA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1BA13-D544-4A48-BE06-989C7B55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728D-72A6-43E2-B27A-B331165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831-AE82-4F43-BB87-976A500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4CC60-87DE-43E2-BEB0-BF592ED83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37C4-5FB4-4E6F-A283-BA1E507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D8B8-ED64-48C3-A10E-506D57AC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20F9-184D-4DEA-9E1C-18A0FEF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F51A-9CAB-4C3C-A1CD-E07E62E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61B46-5204-4CDD-A0C0-3B7F9EB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FC6-1DE6-4A76-8DD5-C433254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3486-730D-4383-9754-A1F2DD490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15D-B9E3-44C2-99CA-29703B10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9060-30FC-4112-86C5-62322D7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Progression in Mastery</a:t>
            </a: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Year 5 Air Resistance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717847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95C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Let’s find out all about air resistance!</a:t>
            </a:r>
          </a:p>
        </p:txBody>
      </p:sp>
      <p:pic>
        <p:nvPicPr>
          <p:cNvPr id="12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4" t="84548" r="-401" b="-86"/>
          <a:stretch/>
        </p:blipFill>
        <p:spPr>
          <a:xfrm>
            <a:off x="7055893" y="2756849"/>
            <a:ext cx="2770495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599440" y="1202177"/>
            <a:ext cx="109931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 an object moves through the air, the force that </a:t>
            </a: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acts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in the opposite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direction is called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air resistance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faster an object moves through the air, </a:t>
            </a: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less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friction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there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59" y="2212141"/>
            <a:ext cx="7588883" cy="28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934720" y="1202177"/>
            <a:ext cx="1032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Air resistance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can be seen everywhere. </a:t>
            </a: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For example, when driving a car, air resistance pushes in the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opposite direction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which helps slow the car down.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Where else can you see air resistance?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18" y="4028173"/>
            <a:ext cx="9253565" cy="21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Talk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Discuss Jerry’s question with your partner…</a:t>
            </a:r>
          </a:p>
        </p:txBody>
      </p:sp>
      <p:sp>
        <p:nvSpPr>
          <p:cNvPr id="13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477704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95C4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same and what is different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about </a:t>
            </a:r>
            <a: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gravity and air resistance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4" t="84548" r="-401" b="-86"/>
          <a:stretch/>
        </p:blipFill>
        <p:spPr>
          <a:xfrm>
            <a:off x="7055893" y="2756849"/>
            <a:ext cx="2770495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878840" y="1202177"/>
            <a:ext cx="10434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Both gravity and air resistance are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fixed forces of nature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– they both interact with anything moving through the air. </a:t>
            </a: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As seen with the feather, the more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surface area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 object has, the more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air resistance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there is to slow it down – that’s why parachutes are so large!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8520" y="2194667"/>
            <a:ext cx="7974961" cy="2368412"/>
            <a:chOff x="2098678" y="2194667"/>
            <a:chExt cx="7974961" cy="23684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78" y="2374298"/>
              <a:ext cx="2912623" cy="20091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218" y="2194667"/>
              <a:ext cx="2440421" cy="2368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9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Act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Let’s explore the relationship between surface area </a:t>
            </a:r>
            <a:b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and air resistance…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61" y="2388676"/>
            <a:ext cx="4842478" cy="34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1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Independent Task</a:t>
            </a:r>
            <a:endParaRPr lang="en-GB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 smtClean="0">
                <a:latin typeface="Century Gothic" panose="020B0502020202020204" pitchFamily="34" charset="0"/>
              </a:rPr>
              <a:t>Become a Scientist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1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3792" y="2221229"/>
            <a:ext cx="11024416" cy="3649276"/>
            <a:chOff x="736256" y="2221229"/>
            <a:chExt cx="11024416" cy="3649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256" y="2221229"/>
              <a:ext cx="3158902" cy="223140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6117" y="2929569"/>
              <a:ext cx="3165292" cy="2232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02367" y="3638505"/>
              <a:ext cx="3158305" cy="2232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777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-6529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do you agree with?</a:t>
            </a: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790384" y="1825012"/>
            <a:ext cx="2984639" cy="1742961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F6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The mass </a:t>
            </a: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of an object affects the amount of air resistance.</a:t>
            </a: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667755" y="4101860"/>
            <a:ext cx="2984639" cy="1742961"/>
          </a:xfrm>
          <a:prstGeom prst="wedgeEllipseCallout">
            <a:avLst>
              <a:gd name="adj1" fmla="val -56438"/>
              <a:gd name="adj2" fmla="val 31645"/>
            </a:avLst>
          </a:prstGeom>
          <a:noFill/>
          <a:ln w="69850">
            <a:solidFill>
              <a:srgbClr val="ECE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Air resistance is the same as gravity.</a:t>
            </a: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8497623" y="4101860"/>
            <a:ext cx="2984639" cy="1742961"/>
          </a:xfrm>
          <a:prstGeom prst="wedgeEllipseCallout">
            <a:avLst>
              <a:gd name="adj1" fmla="val -56438"/>
              <a:gd name="adj2" fmla="val 31645"/>
            </a:avLst>
          </a:prstGeom>
          <a:noFill/>
          <a:ln w="69850">
            <a:solidFill>
              <a:srgbClr val="E72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larger the surface area, the more air resistance.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3026" y="5036536"/>
            <a:ext cx="112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Alfie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3" t="-47" r="-560" b="82290"/>
          <a:stretch/>
        </p:blipFill>
        <p:spPr>
          <a:xfrm>
            <a:off x="895347" y="4100522"/>
            <a:ext cx="1557579" cy="196423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5400000">
            <a:off x="5137768" y="2773204"/>
            <a:ext cx="92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Jane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6075831" y="5036536"/>
            <a:ext cx="112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Marlon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3" t="39422" r="-812" b="42196"/>
          <a:stretch/>
        </p:blipFill>
        <p:spPr>
          <a:xfrm>
            <a:off x="3741114" y="1828428"/>
            <a:ext cx="1656885" cy="19957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20040" r="56791" b="62203"/>
          <a:stretch/>
        </p:blipFill>
        <p:spPr>
          <a:xfrm>
            <a:off x="6900639" y="4282126"/>
            <a:ext cx="1353149" cy="17064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42" y="1354246"/>
            <a:ext cx="2592620" cy="2516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53" y="2662450"/>
            <a:ext cx="1090479" cy="12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Exit task – </a:t>
            </a:r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Checking </a:t>
            </a:r>
            <a:r>
              <a:rPr lang="en-GB" sz="3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the tricky bits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Let’s try answering </a:t>
            </a:r>
            <a:r>
              <a:rPr lang="en-GB" sz="2800" dirty="0" smtClean="0">
                <a:latin typeface="Century Gothic" panose="020B0502020202020204" pitchFamily="34" charset="0"/>
              </a:rPr>
              <a:t>Jerry’s </a:t>
            </a:r>
            <a:r>
              <a:rPr lang="en-GB" sz="2800" dirty="0">
                <a:latin typeface="Century Gothic" panose="020B0502020202020204" pitchFamily="34" charset="0"/>
              </a:rPr>
              <a:t>question again…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477704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95C4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same and what is different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about </a:t>
            </a:r>
            <a: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gravity and air resistance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4" t="84548" r="-401" b="-86"/>
          <a:stretch/>
        </p:blipFill>
        <p:spPr>
          <a:xfrm>
            <a:off x="7055893" y="2756849"/>
            <a:ext cx="2770495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mass of an object is a measure of the </a:t>
            </a:r>
            <a:b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amount of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it contains.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8" y="2584564"/>
            <a:ext cx="3018964" cy="30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weight of an object is a measure of the </a:t>
            </a:r>
            <a:b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amount of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needed to support its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23960" y="2641926"/>
            <a:ext cx="8344081" cy="2938923"/>
            <a:chOff x="2392217" y="2641926"/>
            <a:chExt cx="8344081" cy="2938923"/>
          </a:xfrm>
        </p:grpSpPr>
        <p:grpSp>
          <p:nvGrpSpPr>
            <p:cNvPr id="18" name="Group 17"/>
            <p:cNvGrpSpPr/>
            <p:nvPr/>
          </p:nvGrpSpPr>
          <p:grpSpPr>
            <a:xfrm>
              <a:off x="2392217" y="2685863"/>
              <a:ext cx="2553675" cy="2894986"/>
              <a:chOff x="2392217" y="2685863"/>
              <a:chExt cx="2553675" cy="289498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2217" y="2685863"/>
                <a:ext cx="2553675" cy="2894986"/>
              </a:xfrm>
              <a:prstGeom prst="rect">
                <a:avLst/>
              </a:prstGeom>
            </p:spPr>
          </p:pic>
          <p:cxnSp>
            <p:nvCxnSpPr>
              <p:cNvPr id="5" name="Straight Arrow Connector 4"/>
              <p:cNvCxnSpPr/>
              <p:nvPr/>
            </p:nvCxnSpPr>
            <p:spPr>
              <a:xfrm flipV="1">
                <a:off x="3669053" y="3823855"/>
                <a:ext cx="1" cy="5264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980" y="2641926"/>
              <a:ext cx="1706309" cy="14914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378" y="3439824"/>
              <a:ext cx="2165920" cy="214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3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 can measure the force of gravity pulling on objects </a:t>
            </a:r>
          </a:p>
          <a:p>
            <a:pPr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using a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(also known as a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 measure forces in 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595">
            <a:off x="5842407" y="2245259"/>
            <a:ext cx="507187" cy="31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Know</a:t>
            </a:r>
            <a:r>
              <a:rPr lang="en-GB" sz="3600" b="1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Between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1589 and 1592,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Italian scientist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called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Galileo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Galilei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dropped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spheres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of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different masses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from the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Leaning Tower of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Pisa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to see which would hit the ground first.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9490" y="3160889"/>
            <a:ext cx="3889932" cy="22982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Which sphere do you think hit the ground first?</a:t>
            </a: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12" y="3230938"/>
            <a:ext cx="2660059" cy="2955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37" y="2601363"/>
            <a:ext cx="3909419" cy="3909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12" y="5159894"/>
            <a:ext cx="1792677" cy="10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Talk like a Scientist</a:t>
            </a:r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914400" y="1202177"/>
            <a:ext cx="1036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Despite the difference in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mass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, both fell at exactly the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same rate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and hit the ground at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almost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the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time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9490" y="3160889"/>
            <a:ext cx="3889932" cy="22982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Why do you think this happened?</a:t>
            </a: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12" y="5159894"/>
            <a:ext cx="1792677" cy="10527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12" y="3230938"/>
            <a:ext cx="2660059" cy="2955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37" y="2601363"/>
            <a:ext cx="3909419" cy="39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914400" y="1202177"/>
            <a:ext cx="1036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Galileo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Galilei’s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experiment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proved that regardless of the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mass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of an object, the force of gravity affects all objects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equally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9490" y="3160889"/>
            <a:ext cx="3889932" cy="22982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Would the results have differed if the objects were shaped differently from one another?</a:t>
            </a: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12" y="5159894"/>
            <a:ext cx="1792677" cy="10527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12" y="3230938"/>
            <a:ext cx="2660059" cy="2955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37" y="2601363"/>
            <a:ext cx="3909419" cy="39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365760" y="1202177"/>
            <a:ext cx="1146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 a feather and a bowling ball were dropped at the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same height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at the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same time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which one would land on the ground first?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Why do you think this happens?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56711" y="1813226"/>
            <a:ext cx="5305883" cy="3993549"/>
            <a:chOff x="3785959" y="1976014"/>
            <a:chExt cx="5305883" cy="39935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59" y="2841977"/>
              <a:ext cx="2261622" cy="22616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293" y="1976014"/>
              <a:ext cx="3993549" cy="3993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4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645160" y="1202177"/>
            <a:ext cx="109016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bowling ball would land first because of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air resistance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The feather has a wider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surface area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 comparison to its size.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This means that there will be more </a:t>
            </a:r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friction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acting against it, which will slow it down.</a:t>
            </a: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56711" y="1663412"/>
            <a:ext cx="5305883" cy="3993549"/>
            <a:chOff x="3785959" y="1976014"/>
            <a:chExt cx="5305883" cy="39935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59" y="2841977"/>
              <a:ext cx="2261622" cy="226162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293" y="1976014"/>
              <a:ext cx="3993549" cy="3993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8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623</Words>
  <Application>Microsoft Office PowerPoint</Application>
  <PresentationFormat>Widescreen</PresentationFormat>
  <Paragraphs>247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Remote 6</cp:lastModifiedBy>
  <cp:revision>367</cp:revision>
  <dcterms:created xsi:type="dcterms:W3CDTF">2018-03-29T14:43:08Z</dcterms:created>
  <dcterms:modified xsi:type="dcterms:W3CDTF">2020-12-07T11:57:47Z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