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68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napToGrid="0" showGuides="1">
      <p:cViewPr>
        <p:scale>
          <a:sx n="65" d="100"/>
          <a:sy n="65" d="100"/>
        </p:scale>
        <p:origin x="276" y="77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110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B82E669-EFE0-4FAE-9484-A2E7B14CA2A5}" type="datetimeFigureOut">
              <a:rPr lang="en-GB" smtClean="0"/>
              <a:t>30/07/2020</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2F93C76-AE7A-4891-ADDE-A30436961EBB}" type="slidenum">
              <a:rPr lang="en-GB" smtClean="0"/>
              <a:t>‹#›</a:t>
            </a:fld>
            <a:endParaRPr lang="en-GB"/>
          </a:p>
        </p:txBody>
      </p:sp>
    </p:spTree>
    <p:extLst>
      <p:ext uri="{BB962C8B-B14F-4D97-AF65-F5344CB8AC3E}">
        <p14:creationId xmlns:p14="http://schemas.microsoft.com/office/powerpoint/2010/main" val="2540243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B82E669-EFE0-4FAE-9484-A2E7B14CA2A5}" type="datetimeFigureOut">
              <a:rPr lang="en-GB" smtClean="0"/>
              <a:t>30/07/2020</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2F93C76-AE7A-4891-ADDE-A30436961EBB}" type="slidenum">
              <a:rPr lang="en-GB" smtClean="0"/>
              <a:t>‹#›</a:t>
            </a:fld>
            <a:endParaRPr lang="en-GB"/>
          </a:p>
        </p:txBody>
      </p:sp>
    </p:spTree>
    <p:extLst>
      <p:ext uri="{BB962C8B-B14F-4D97-AF65-F5344CB8AC3E}">
        <p14:creationId xmlns:p14="http://schemas.microsoft.com/office/powerpoint/2010/main" val="3810750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ounded Rectangle 3">
            <a:extLst>
              <a:ext uri="{FF2B5EF4-FFF2-40B4-BE49-F238E27FC236}">
                <a16:creationId xmlns:a16="http://schemas.microsoft.com/office/drawing/2014/main" id="{657C6F4E-8F02-48A4-A11C-0067126AA9AD}"/>
              </a:ext>
            </a:extLst>
          </p:cNvPr>
          <p:cNvSpPr/>
          <p:nvPr userDrawn="1"/>
        </p:nvSpPr>
        <p:spPr bwMode="auto">
          <a:xfrm>
            <a:off x="457198" y="438151"/>
            <a:ext cx="8220075" cy="5957887"/>
          </a:xfrm>
          <a:prstGeom prst="roundRect">
            <a:avLst>
              <a:gd name="adj" fmla="val 2649"/>
            </a:avLst>
          </a:prstGeom>
          <a:solidFill>
            <a:schemeClr val="bg1">
              <a:alpha val="95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0" name="Rectangle 9">
            <a:extLst>
              <a:ext uri="{FF2B5EF4-FFF2-40B4-BE49-F238E27FC236}">
                <a16:creationId xmlns:a16="http://schemas.microsoft.com/office/drawing/2014/main" id="{B95DC0DF-9CD3-4722-B68E-678F05DAC4F0}"/>
              </a:ext>
            </a:extLst>
          </p:cNvPr>
          <p:cNvSpPr/>
          <p:nvPr userDrawn="1"/>
        </p:nvSpPr>
        <p:spPr>
          <a:xfrm>
            <a:off x="457198" y="567215"/>
            <a:ext cx="8229604" cy="863288"/>
          </a:xfrm>
          <a:prstGeom prst="rect">
            <a:avLst/>
          </a:prstGeom>
          <a:solidFill>
            <a:srgbClr val="7868A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7662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B82E669-EFE0-4FAE-9484-A2E7B14CA2A5}" type="datetimeFigureOut">
              <a:rPr lang="en-GB" smtClean="0"/>
              <a:t>30/07/2020</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2F93C76-AE7A-4891-ADDE-A30436961EBB}" type="slidenum">
              <a:rPr lang="en-GB" smtClean="0"/>
              <a:t>‹#›</a:t>
            </a:fld>
            <a:endParaRPr lang="en-GB"/>
          </a:p>
        </p:txBody>
      </p:sp>
    </p:spTree>
    <p:extLst>
      <p:ext uri="{BB962C8B-B14F-4D97-AF65-F5344CB8AC3E}">
        <p14:creationId xmlns:p14="http://schemas.microsoft.com/office/powerpoint/2010/main" val="188920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B82E669-EFE0-4FAE-9484-A2E7B14CA2A5}" type="datetimeFigureOut">
              <a:rPr lang="en-GB" smtClean="0"/>
              <a:t>30/07/2020</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2F93C76-AE7A-4891-ADDE-A30436961EBB}" type="slidenum">
              <a:rPr lang="en-GB" smtClean="0"/>
              <a:t>‹#›</a:t>
            </a:fld>
            <a:endParaRPr lang="en-GB"/>
          </a:p>
        </p:txBody>
      </p:sp>
    </p:spTree>
    <p:extLst>
      <p:ext uri="{BB962C8B-B14F-4D97-AF65-F5344CB8AC3E}">
        <p14:creationId xmlns:p14="http://schemas.microsoft.com/office/powerpoint/2010/main" val="2551961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2B82E669-EFE0-4FAE-9484-A2E7B14CA2A5}" type="datetimeFigureOut">
              <a:rPr lang="en-GB" smtClean="0"/>
              <a:t>30/07/2020</a:t>
            </a:fld>
            <a:endParaRPr lang="en-GB"/>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C2F93C76-AE7A-4891-ADDE-A30436961EBB}" type="slidenum">
              <a:rPr lang="en-GB" smtClean="0"/>
              <a:t>‹#›</a:t>
            </a:fld>
            <a:endParaRPr lang="en-GB"/>
          </a:p>
        </p:txBody>
      </p:sp>
    </p:spTree>
    <p:extLst>
      <p:ext uri="{BB962C8B-B14F-4D97-AF65-F5344CB8AC3E}">
        <p14:creationId xmlns:p14="http://schemas.microsoft.com/office/powerpoint/2010/main" val="2079556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2B82E669-EFE0-4FAE-9484-A2E7B14CA2A5}" type="datetimeFigureOut">
              <a:rPr lang="en-GB" smtClean="0"/>
              <a:t>30/07/2020</a:t>
            </a:fld>
            <a:endParaRPr lang="en-GB"/>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C2F93C76-AE7A-4891-ADDE-A30436961EBB}" type="slidenum">
              <a:rPr lang="en-GB" smtClean="0"/>
              <a:t>‹#›</a:t>
            </a:fld>
            <a:endParaRPr lang="en-GB"/>
          </a:p>
        </p:txBody>
      </p:sp>
    </p:spTree>
    <p:extLst>
      <p:ext uri="{BB962C8B-B14F-4D97-AF65-F5344CB8AC3E}">
        <p14:creationId xmlns:p14="http://schemas.microsoft.com/office/powerpoint/2010/main" val="3072557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B82E669-EFE0-4FAE-9484-A2E7B14CA2A5}" type="datetimeFigureOut">
              <a:rPr lang="en-GB" smtClean="0"/>
              <a:t>30/07/2020</a:t>
            </a:fld>
            <a:endParaRPr lang="en-GB"/>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C2F93C76-AE7A-4891-ADDE-A30436961EBB}" type="slidenum">
              <a:rPr lang="en-GB" smtClean="0"/>
              <a:t>‹#›</a:t>
            </a:fld>
            <a:endParaRPr lang="en-GB"/>
          </a:p>
        </p:txBody>
      </p:sp>
    </p:spTree>
    <p:extLst>
      <p:ext uri="{BB962C8B-B14F-4D97-AF65-F5344CB8AC3E}">
        <p14:creationId xmlns:p14="http://schemas.microsoft.com/office/powerpoint/2010/main" val="842953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B82E669-EFE0-4FAE-9484-A2E7B14CA2A5}" type="datetimeFigureOut">
              <a:rPr lang="en-GB" smtClean="0"/>
              <a:t>30/07/2020</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2F93C76-AE7A-4891-ADDE-A30436961EBB}" type="slidenum">
              <a:rPr lang="en-GB" smtClean="0"/>
              <a:t>‹#›</a:t>
            </a:fld>
            <a:endParaRPr lang="en-GB"/>
          </a:p>
        </p:txBody>
      </p:sp>
    </p:spTree>
    <p:extLst>
      <p:ext uri="{BB962C8B-B14F-4D97-AF65-F5344CB8AC3E}">
        <p14:creationId xmlns:p14="http://schemas.microsoft.com/office/powerpoint/2010/main" val="596708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B82E669-EFE0-4FAE-9484-A2E7B14CA2A5}" type="datetimeFigureOut">
              <a:rPr lang="en-GB" smtClean="0"/>
              <a:t>30/07/2020</a:t>
            </a:fld>
            <a:endParaRPr lang="en-GB"/>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2F93C76-AE7A-4891-ADDE-A30436961EBB}" type="slidenum">
              <a:rPr lang="en-GB" smtClean="0"/>
              <a:t>‹#›</a:t>
            </a:fld>
            <a:endParaRPr lang="en-GB"/>
          </a:p>
        </p:txBody>
      </p:sp>
    </p:spTree>
    <p:extLst>
      <p:ext uri="{BB962C8B-B14F-4D97-AF65-F5344CB8AC3E}">
        <p14:creationId xmlns:p14="http://schemas.microsoft.com/office/powerpoint/2010/main" val="3117988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977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177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24756-CAF2-4AC7-B0F4-2A3D83565520}"/>
              </a:ext>
            </a:extLst>
          </p:cNvPr>
          <p:cNvSpPr txBox="1"/>
          <p:nvPr/>
        </p:nvSpPr>
        <p:spPr>
          <a:xfrm>
            <a:off x="1594312" y="660435"/>
            <a:ext cx="6379255" cy="646331"/>
          </a:xfrm>
          <a:prstGeom prst="rect">
            <a:avLst/>
          </a:prstGeom>
          <a:noFill/>
        </p:spPr>
        <p:txBody>
          <a:bodyPr wrap="square" rtlCol="0">
            <a:spAutoFit/>
          </a:bodyPr>
          <a:lstStyle/>
          <a:p>
            <a:pPr>
              <a:spcAft>
                <a:spcPts val="600"/>
              </a:spcAft>
            </a:pPr>
            <a:r>
              <a:rPr lang="en-GB" sz="3600" b="1" dirty="0">
                <a:latin typeface="Twinkl" pitchFamily="2" charset="0"/>
              </a:rPr>
              <a:t>Who were The Suffragettes?</a:t>
            </a:r>
          </a:p>
        </p:txBody>
      </p:sp>
      <p:grpSp>
        <p:nvGrpSpPr>
          <p:cNvPr id="6" name="Group 5">
            <a:extLst>
              <a:ext uri="{FF2B5EF4-FFF2-40B4-BE49-F238E27FC236}">
                <a16:creationId xmlns:a16="http://schemas.microsoft.com/office/drawing/2014/main" id="{DB70976F-F41A-4CE8-A3D6-164668134504}"/>
              </a:ext>
            </a:extLst>
          </p:cNvPr>
          <p:cNvGrpSpPr/>
          <p:nvPr/>
        </p:nvGrpSpPr>
        <p:grpSpPr>
          <a:xfrm>
            <a:off x="1342440" y="1694111"/>
            <a:ext cx="6459120" cy="4543388"/>
            <a:chOff x="1342440" y="1694111"/>
            <a:chExt cx="6459120" cy="4543388"/>
          </a:xfrm>
        </p:grpSpPr>
        <p:pic>
          <p:nvPicPr>
            <p:cNvPr id="4" name="Picture 3">
              <a:extLst>
                <a:ext uri="{FF2B5EF4-FFF2-40B4-BE49-F238E27FC236}">
                  <a16:creationId xmlns:a16="http://schemas.microsoft.com/office/drawing/2014/main" id="{76272B52-90E4-48AE-AAEA-011E7F05D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2440" y="1694111"/>
              <a:ext cx="6459120" cy="40483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61151AD9-C91C-447B-89EC-5B1F7E7B7519}"/>
                </a:ext>
              </a:extLst>
            </p:cNvPr>
            <p:cNvSpPr txBox="1"/>
            <p:nvPr/>
          </p:nvSpPr>
          <p:spPr>
            <a:xfrm>
              <a:off x="2139695" y="6022055"/>
              <a:ext cx="5013525" cy="215444"/>
            </a:xfrm>
            <a:prstGeom prst="rect">
              <a:avLst/>
            </a:prstGeom>
            <a:noFill/>
          </p:spPr>
          <p:txBody>
            <a:bodyPr wrap="square">
              <a:spAutoFit/>
            </a:bodyPr>
            <a:lstStyle/>
            <a:p>
              <a:pPr algn="ctr" defTabSz="914400" eaLnBrk="1" hangingPunct="1">
                <a:spcBef>
                  <a:spcPct val="0"/>
                </a:spcBef>
                <a:buFontTx/>
                <a:buNone/>
                <a:defRPr/>
              </a:pPr>
              <a:r>
                <a:rPr lang="en-GB" altLang="en-US" sz="800" dirty="0">
                  <a:solidFill>
                    <a:schemeClr val="tx1">
                      <a:lumMod val="50000"/>
                      <a:lumOff val="50000"/>
                    </a:schemeClr>
                  </a:solidFill>
                  <a:latin typeface="Twinkl" pitchFamily="2" charset="0"/>
                  <a:cs typeface="Arial" panose="020B0604020202020204" pitchFamily="34" charset="0"/>
                </a:rPr>
                <a:t>Photo courtesy of Leonard Bentley (@flickr.com) - granted under creative commons licence - attribution</a:t>
              </a:r>
            </a:p>
          </p:txBody>
        </p:sp>
      </p:grpSp>
    </p:spTree>
    <p:extLst>
      <p:ext uri="{BB962C8B-B14F-4D97-AF65-F5344CB8AC3E}">
        <p14:creationId xmlns:p14="http://schemas.microsoft.com/office/powerpoint/2010/main" val="284476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24756-CAF2-4AC7-B0F4-2A3D83565520}"/>
              </a:ext>
            </a:extLst>
          </p:cNvPr>
          <p:cNvSpPr txBox="1"/>
          <p:nvPr/>
        </p:nvSpPr>
        <p:spPr>
          <a:xfrm>
            <a:off x="2435560" y="644760"/>
            <a:ext cx="4425052" cy="646331"/>
          </a:xfrm>
          <a:prstGeom prst="rect">
            <a:avLst/>
          </a:prstGeom>
          <a:noFill/>
        </p:spPr>
        <p:txBody>
          <a:bodyPr wrap="square" rtlCol="0">
            <a:spAutoFit/>
          </a:bodyPr>
          <a:lstStyle/>
          <a:p>
            <a:pPr>
              <a:spcAft>
                <a:spcPts val="600"/>
              </a:spcAft>
            </a:pPr>
            <a:r>
              <a:rPr lang="en-GB" sz="3600" b="1" dirty="0">
                <a:latin typeface="Twinkl" pitchFamily="2" charset="0"/>
              </a:rPr>
              <a:t>Emily Davison’s Life</a:t>
            </a:r>
          </a:p>
        </p:txBody>
      </p:sp>
      <p:grpSp>
        <p:nvGrpSpPr>
          <p:cNvPr id="10" name="Group 9">
            <a:extLst>
              <a:ext uri="{FF2B5EF4-FFF2-40B4-BE49-F238E27FC236}">
                <a16:creationId xmlns:a16="http://schemas.microsoft.com/office/drawing/2014/main" id="{8D4EB24D-6C06-4144-A409-8579F5A35BB9}"/>
              </a:ext>
            </a:extLst>
          </p:cNvPr>
          <p:cNvGrpSpPr/>
          <p:nvPr/>
        </p:nvGrpSpPr>
        <p:grpSpPr>
          <a:xfrm>
            <a:off x="4279735" y="2062432"/>
            <a:ext cx="4572000" cy="4360162"/>
            <a:chOff x="4279735" y="2062432"/>
            <a:chExt cx="4572000" cy="4360162"/>
          </a:xfrm>
        </p:grpSpPr>
        <p:sp>
          <p:nvSpPr>
            <p:cNvPr id="3" name="TextBox 2">
              <a:extLst>
                <a:ext uri="{FF2B5EF4-FFF2-40B4-BE49-F238E27FC236}">
                  <a16:creationId xmlns:a16="http://schemas.microsoft.com/office/drawing/2014/main" id="{ADF77A5C-3DE6-46B9-8892-F2B2D82C0DED}"/>
                </a:ext>
              </a:extLst>
            </p:cNvPr>
            <p:cNvSpPr txBox="1"/>
            <p:nvPr/>
          </p:nvSpPr>
          <p:spPr>
            <a:xfrm>
              <a:off x="4279735" y="6222539"/>
              <a:ext cx="4572000" cy="200055"/>
            </a:xfrm>
            <a:prstGeom prst="rect">
              <a:avLst/>
            </a:prstGeom>
            <a:noFill/>
          </p:spPr>
          <p:txBody>
            <a:bodyPr wrap="square">
              <a:spAutoFit/>
            </a:bodyPr>
            <a:lstStyle/>
            <a:p>
              <a:pPr algn="ctr" defTabSz="914400" eaLnBrk="1" hangingPunct="1">
                <a:spcBef>
                  <a:spcPct val="0"/>
                </a:spcBef>
                <a:buFontTx/>
                <a:buNone/>
                <a:defRPr/>
              </a:pPr>
              <a:r>
                <a:rPr lang="en-GB" altLang="en-US" sz="700" dirty="0">
                  <a:solidFill>
                    <a:schemeClr val="tx1">
                      <a:lumMod val="50000"/>
                      <a:lumOff val="50000"/>
                    </a:schemeClr>
                  </a:solidFill>
                  <a:latin typeface="Twinkl" pitchFamily="2" charset="0"/>
                  <a:cs typeface="Arial" panose="020B0604020202020204" pitchFamily="34" charset="0"/>
                </a:rPr>
                <a:t>Photo courtesy of BBC Radio 4 (@flickr.com) - granted under creative commons licence - attribution</a:t>
              </a:r>
            </a:p>
          </p:txBody>
        </p:sp>
        <p:pic>
          <p:nvPicPr>
            <p:cNvPr id="5" name="Picture 20" descr="9022384752_3d98c2fca5">
              <a:extLst>
                <a:ext uri="{FF2B5EF4-FFF2-40B4-BE49-F238E27FC236}">
                  <a16:creationId xmlns:a16="http://schemas.microsoft.com/office/drawing/2014/main" id="{6C24393C-73F6-410A-B836-DFAB8C499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5102" y="2062432"/>
              <a:ext cx="2811020" cy="3590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2" name="TextBox 11">
            <a:extLst>
              <a:ext uri="{FF2B5EF4-FFF2-40B4-BE49-F238E27FC236}">
                <a16:creationId xmlns:a16="http://schemas.microsoft.com/office/drawing/2014/main" id="{827CE4B3-CB24-4F9F-A6E4-20AA3D905E12}"/>
              </a:ext>
            </a:extLst>
          </p:cNvPr>
          <p:cNvSpPr txBox="1"/>
          <p:nvPr/>
        </p:nvSpPr>
        <p:spPr>
          <a:xfrm>
            <a:off x="770708" y="1553552"/>
            <a:ext cx="4572001" cy="4662815"/>
          </a:xfrm>
          <a:prstGeom prst="rect">
            <a:avLst/>
          </a:prstGeom>
          <a:noFill/>
        </p:spPr>
        <p:txBody>
          <a:bodyPr wrap="square">
            <a:spAutoFit/>
          </a:bodyPr>
          <a:lstStyle/>
          <a:p>
            <a:pPr marL="285750" indent="-285750">
              <a:spcBef>
                <a:spcPct val="50000"/>
              </a:spcBef>
              <a:buFont typeface="Arial" panose="020B0604020202020204" pitchFamily="34" charset="0"/>
              <a:buChar char="•"/>
            </a:pPr>
            <a:r>
              <a:rPr lang="en-GB" altLang="en-US" sz="1800" dirty="0">
                <a:latin typeface="Twinkl" pitchFamily="2" charset="0"/>
                <a:ea typeface="Sassoon Infant Rg" pitchFamily="50" charset="0"/>
                <a:cs typeface="Sassoon Infant Rg" pitchFamily="50" charset="0"/>
              </a:rPr>
              <a:t>Emily Wilding Davison was born 11 October 1872 in Blackheath London. </a:t>
            </a:r>
          </a:p>
          <a:p>
            <a:pPr marL="285750" indent="-285750">
              <a:spcBef>
                <a:spcPct val="50000"/>
              </a:spcBef>
              <a:buFont typeface="Arial" panose="020B0604020202020204" pitchFamily="34" charset="0"/>
              <a:buChar char="•"/>
            </a:pPr>
            <a:r>
              <a:rPr lang="en-GB" altLang="en-US" sz="1800" dirty="0">
                <a:latin typeface="Twinkl" pitchFamily="2" charset="0"/>
                <a:ea typeface="Sassoon Infant Rg" pitchFamily="50" charset="0"/>
                <a:cs typeface="Sassoon Infant Rg" pitchFamily="50" charset="0"/>
              </a:rPr>
              <a:t>She is one of the most famous Suffragettes as she became a </a:t>
            </a:r>
            <a:r>
              <a:rPr lang="en-GB" altLang="en-US" sz="1800" i="1" dirty="0">
                <a:latin typeface="Twinkl" pitchFamily="2" charset="0"/>
                <a:ea typeface="Sassoon Infant Rg" pitchFamily="50" charset="0"/>
                <a:cs typeface="Sassoon Infant Rg" pitchFamily="50" charset="0"/>
              </a:rPr>
              <a:t>martyr</a:t>
            </a:r>
            <a:r>
              <a:rPr lang="en-GB" altLang="en-US" sz="1800" dirty="0">
                <a:latin typeface="Twinkl" pitchFamily="2" charset="0"/>
                <a:ea typeface="Sassoon Infant Rg" pitchFamily="50" charset="0"/>
                <a:cs typeface="Sassoon Infant Rg" pitchFamily="50" charset="0"/>
              </a:rPr>
              <a:t> for their beliefs. </a:t>
            </a:r>
          </a:p>
          <a:p>
            <a:pPr marL="285750" indent="-285750">
              <a:spcBef>
                <a:spcPct val="50000"/>
              </a:spcBef>
              <a:buFont typeface="Arial" panose="020B0604020202020204" pitchFamily="34" charset="0"/>
              <a:buChar char="•"/>
            </a:pPr>
            <a:r>
              <a:rPr lang="en-GB" altLang="en-US" sz="1800" dirty="0">
                <a:latin typeface="Twinkl" pitchFamily="2" charset="0"/>
                <a:ea typeface="Sassoon Infant Rg" pitchFamily="50" charset="0"/>
                <a:cs typeface="Sassoon Infant Rg" pitchFamily="50" charset="0"/>
              </a:rPr>
              <a:t>She was a well educated woman who became a teacher which allowed her to fund further study for herself at Oxford University. She did very well in her exams but at that time women were not allowed to study for a degree.</a:t>
            </a:r>
          </a:p>
          <a:p>
            <a:pPr marL="285750" indent="-285750">
              <a:spcBef>
                <a:spcPct val="50000"/>
              </a:spcBef>
              <a:buFont typeface="Arial" panose="020B0604020202020204" pitchFamily="34" charset="0"/>
              <a:buChar char="•"/>
            </a:pPr>
            <a:r>
              <a:rPr lang="en-GB" altLang="en-US" sz="1800" dirty="0">
                <a:latin typeface="Twinkl" pitchFamily="2" charset="0"/>
                <a:ea typeface="Sassoon Infant Rg" pitchFamily="50" charset="0"/>
                <a:cs typeface="Sassoon Infant Rg" pitchFamily="50" charset="0"/>
              </a:rPr>
              <a:t>In 1906, Davison joined the WSPU, otherwise known as the Suffragettes and became well-known for being a forceful and violent campaigner.</a:t>
            </a:r>
          </a:p>
        </p:txBody>
      </p:sp>
    </p:spTree>
    <p:extLst>
      <p:ext uri="{BB962C8B-B14F-4D97-AF65-F5344CB8AC3E}">
        <p14:creationId xmlns:p14="http://schemas.microsoft.com/office/powerpoint/2010/main" val="194198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24756-CAF2-4AC7-B0F4-2A3D83565520}"/>
              </a:ext>
            </a:extLst>
          </p:cNvPr>
          <p:cNvSpPr txBox="1"/>
          <p:nvPr/>
        </p:nvSpPr>
        <p:spPr>
          <a:xfrm>
            <a:off x="2435560" y="644760"/>
            <a:ext cx="4425052" cy="646331"/>
          </a:xfrm>
          <a:prstGeom prst="rect">
            <a:avLst/>
          </a:prstGeom>
          <a:noFill/>
        </p:spPr>
        <p:txBody>
          <a:bodyPr wrap="square" rtlCol="0">
            <a:spAutoFit/>
          </a:bodyPr>
          <a:lstStyle/>
          <a:p>
            <a:pPr>
              <a:spcAft>
                <a:spcPts val="600"/>
              </a:spcAft>
            </a:pPr>
            <a:r>
              <a:rPr lang="en-GB" sz="3600" b="1" dirty="0">
                <a:latin typeface="Twinkl" pitchFamily="2" charset="0"/>
              </a:rPr>
              <a:t>Emily Davison’s Life</a:t>
            </a:r>
          </a:p>
        </p:txBody>
      </p:sp>
      <p:sp>
        <p:nvSpPr>
          <p:cNvPr id="12" name="TextBox 11">
            <a:extLst>
              <a:ext uri="{FF2B5EF4-FFF2-40B4-BE49-F238E27FC236}">
                <a16:creationId xmlns:a16="http://schemas.microsoft.com/office/drawing/2014/main" id="{827CE4B3-CB24-4F9F-A6E4-20AA3D905E12}"/>
              </a:ext>
            </a:extLst>
          </p:cNvPr>
          <p:cNvSpPr txBox="1"/>
          <p:nvPr/>
        </p:nvSpPr>
        <p:spPr>
          <a:xfrm>
            <a:off x="723683" y="1705081"/>
            <a:ext cx="4344706" cy="4247317"/>
          </a:xfrm>
          <a:prstGeom prst="rect">
            <a:avLst/>
          </a:prstGeom>
          <a:noFill/>
        </p:spPr>
        <p:txBody>
          <a:bodyPr wrap="square">
            <a:spAutoFit/>
          </a:bodyPr>
          <a:lstStyle/>
          <a:p>
            <a:pPr marL="285750" indent="-285750">
              <a:spcBef>
                <a:spcPct val="50000"/>
              </a:spcBef>
              <a:buFont typeface="Arial" panose="020B0604020202020204" pitchFamily="34" charset="0"/>
              <a:buChar char="•"/>
              <a:defRPr/>
            </a:pPr>
            <a:r>
              <a:rPr lang="en-GB" altLang="en-US" dirty="0">
                <a:latin typeface="Twinkl" pitchFamily="2" charset="0"/>
                <a:ea typeface="Sassoon Infant Rg" panose="02000503030000020003" pitchFamily="50" charset="0"/>
                <a:cs typeface="Sassoon Infant Rg" panose="02000503030000020003" pitchFamily="50" charset="0"/>
              </a:rPr>
              <a:t>Emily Davison was sent to jail 9 times during her life.</a:t>
            </a:r>
          </a:p>
          <a:p>
            <a:pPr marL="285750" indent="-285750">
              <a:spcBef>
                <a:spcPct val="50000"/>
              </a:spcBef>
              <a:buFont typeface="Arial" panose="020B0604020202020204" pitchFamily="34" charset="0"/>
              <a:buChar char="•"/>
              <a:defRPr/>
            </a:pPr>
            <a:r>
              <a:rPr lang="en-GB" altLang="en-US" dirty="0">
                <a:latin typeface="Twinkl" pitchFamily="2" charset="0"/>
                <a:ea typeface="Sassoon Infant Rg" panose="02000503030000020003" pitchFamily="50" charset="0"/>
                <a:cs typeface="Sassoon Infant Rg" panose="02000503030000020003" pitchFamily="50" charset="0"/>
              </a:rPr>
              <a:t>She is best known for stepping out in front of King George V’s horse Anmer at the Epsom Derby on 4 June 1913.</a:t>
            </a:r>
          </a:p>
          <a:p>
            <a:pPr marL="285750" indent="-285750">
              <a:spcBef>
                <a:spcPct val="50000"/>
              </a:spcBef>
              <a:buFont typeface="Arial" panose="020B0604020202020204" pitchFamily="34" charset="0"/>
              <a:buChar char="•"/>
              <a:defRPr/>
            </a:pPr>
            <a:r>
              <a:rPr lang="en-GB" altLang="en-US" dirty="0">
                <a:latin typeface="Twinkl" pitchFamily="2" charset="0"/>
                <a:ea typeface="Sassoon Infant Rg" panose="02000503030000020003" pitchFamily="50" charset="0"/>
                <a:cs typeface="Sassoon Infant Rg" panose="02000503030000020003" pitchFamily="50" charset="0"/>
              </a:rPr>
              <a:t>It is thought that Emily Davison was trying to attach a ‘Votes for Women’ sash to the King’s horse and was trampled.</a:t>
            </a:r>
          </a:p>
          <a:p>
            <a:pPr marL="285750" indent="-285750">
              <a:spcBef>
                <a:spcPct val="50000"/>
              </a:spcBef>
              <a:buFont typeface="Arial" panose="020B0604020202020204" pitchFamily="34" charset="0"/>
              <a:buChar char="•"/>
              <a:defRPr/>
            </a:pPr>
            <a:r>
              <a:rPr lang="en-GB" altLang="en-US" dirty="0">
                <a:latin typeface="Twinkl" pitchFamily="2" charset="0"/>
                <a:ea typeface="Sassoon Infant Rg" panose="02000503030000020003" pitchFamily="50" charset="0"/>
                <a:cs typeface="Sassoon Infant Rg" panose="02000503030000020003" pitchFamily="50" charset="0"/>
              </a:rPr>
              <a:t>Emily Davison died in hospital a few days later on 8 June 1913 as a result of her injuries.</a:t>
            </a:r>
          </a:p>
          <a:p>
            <a:pPr marL="285750" indent="-285750">
              <a:spcBef>
                <a:spcPct val="50000"/>
              </a:spcBef>
              <a:buFont typeface="Arial" panose="020B0604020202020204" pitchFamily="34" charset="0"/>
              <a:buChar char="•"/>
            </a:pPr>
            <a:endParaRPr lang="en-GB" altLang="en-US" sz="1800" dirty="0">
              <a:latin typeface="Twinkl" pitchFamily="2" charset="0"/>
              <a:ea typeface="Sassoon Infant Rg" pitchFamily="50" charset="0"/>
              <a:cs typeface="Sassoon Infant Rg" pitchFamily="50" charset="0"/>
            </a:endParaRPr>
          </a:p>
        </p:txBody>
      </p:sp>
      <p:pic>
        <p:nvPicPr>
          <p:cNvPr id="6" name="Picture 5" descr="A person wearing a hat&#10;&#10;Description automatically generated">
            <a:extLst>
              <a:ext uri="{FF2B5EF4-FFF2-40B4-BE49-F238E27FC236}">
                <a16:creationId xmlns:a16="http://schemas.microsoft.com/office/drawing/2014/main" id="{020A1295-F0BE-4675-B090-FB01F7767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9755" y="2790227"/>
            <a:ext cx="4038663" cy="3634085"/>
          </a:xfrm>
          <a:prstGeom prst="rect">
            <a:avLst/>
          </a:prstGeom>
        </p:spPr>
      </p:pic>
    </p:spTree>
    <p:extLst>
      <p:ext uri="{BB962C8B-B14F-4D97-AF65-F5344CB8AC3E}">
        <p14:creationId xmlns:p14="http://schemas.microsoft.com/office/powerpoint/2010/main" val="234427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24756-CAF2-4AC7-B0F4-2A3D83565520}"/>
              </a:ext>
            </a:extLst>
          </p:cNvPr>
          <p:cNvSpPr txBox="1"/>
          <p:nvPr/>
        </p:nvSpPr>
        <p:spPr>
          <a:xfrm>
            <a:off x="3808580" y="662177"/>
            <a:ext cx="1526840" cy="646331"/>
          </a:xfrm>
          <a:prstGeom prst="rect">
            <a:avLst/>
          </a:prstGeom>
          <a:noFill/>
        </p:spPr>
        <p:txBody>
          <a:bodyPr wrap="square" rtlCol="0">
            <a:spAutoFit/>
          </a:bodyPr>
          <a:lstStyle/>
          <a:p>
            <a:pPr>
              <a:spcAft>
                <a:spcPts val="600"/>
              </a:spcAft>
            </a:pPr>
            <a:r>
              <a:rPr lang="en-GB" sz="3600" b="1" dirty="0">
                <a:latin typeface="Twinkl" pitchFamily="2" charset="0"/>
              </a:rPr>
              <a:t>Task 1</a:t>
            </a:r>
          </a:p>
        </p:txBody>
      </p:sp>
      <p:sp>
        <p:nvSpPr>
          <p:cNvPr id="7" name="TextBox 6">
            <a:extLst>
              <a:ext uri="{FF2B5EF4-FFF2-40B4-BE49-F238E27FC236}">
                <a16:creationId xmlns:a16="http://schemas.microsoft.com/office/drawing/2014/main" id="{CB21CD35-BFC0-415E-9A72-BF3C10EDB02C}"/>
              </a:ext>
            </a:extLst>
          </p:cNvPr>
          <p:cNvSpPr txBox="1"/>
          <p:nvPr/>
        </p:nvSpPr>
        <p:spPr>
          <a:xfrm>
            <a:off x="927463" y="1611813"/>
            <a:ext cx="7289073" cy="646331"/>
          </a:xfrm>
          <a:prstGeom prst="rect">
            <a:avLst/>
          </a:prstGeom>
          <a:noFill/>
        </p:spPr>
        <p:txBody>
          <a:bodyPr wrap="square">
            <a:spAutoFit/>
          </a:bodyPr>
          <a:lstStyle/>
          <a:p>
            <a:pPr>
              <a:spcBef>
                <a:spcPct val="0"/>
              </a:spcBef>
              <a:buFontTx/>
              <a:buNone/>
            </a:pPr>
            <a:r>
              <a:rPr lang="en-US" altLang="en-US" sz="1800" dirty="0">
                <a:latin typeface="Twinkl" pitchFamily="2" charset="0"/>
                <a:ea typeface="Sassoon Infant Rg" pitchFamily="50" charset="0"/>
                <a:cs typeface="Sassoon Infant Rg" pitchFamily="50" charset="0"/>
              </a:rPr>
              <a:t>Your task is to put together a fact file on either Emmeline Pankhurst </a:t>
            </a:r>
          </a:p>
          <a:p>
            <a:pPr>
              <a:spcBef>
                <a:spcPct val="0"/>
              </a:spcBef>
              <a:buFontTx/>
              <a:buNone/>
            </a:pPr>
            <a:r>
              <a:rPr lang="en-US" altLang="en-US" sz="1800" dirty="0">
                <a:latin typeface="Twinkl" pitchFamily="2" charset="0"/>
                <a:ea typeface="Sassoon Infant Rg" pitchFamily="50" charset="0"/>
                <a:cs typeface="Sassoon Infant Rg" pitchFamily="50" charset="0"/>
              </a:rPr>
              <a:t>or Emily Davison. Use the fact file frame on your worksheet.</a:t>
            </a:r>
          </a:p>
        </p:txBody>
      </p:sp>
      <p:sp>
        <p:nvSpPr>
          <p:cNvPr id="8" name="TextBox 7">
            <a:extLst>
              <a:ext uri="{FF2B5EF4-FFF2-40B4-BE49-F238E27FC236}">
                <a16:creationId xmlns:a16="http://schemas.microsoft.com/office/drawing/2014/main" id="{1C638AA8-9826-460F-BA89-E5BEC94D1722}"/>
              </a:ext>
            </a:extLst>
          </p:cNvPr>
          <p:cNvSpPr txBox="1"/>
          <p:nvPr/>
        </p:nvSpPr>
        <p:spPr>
          <a:xfrm>
            <a:off x="-425849" y="2252644"/>
            <a:ext cx="4572000" cy="464871"/>
          </a:xfrm>
          <a:prstGeom prst="rect">
            <a:avLst/>
          </a:prstGeom>
          <a:noFill/>
        </p:spPr>
        <p:txBody>
          <a:bodyPr wrap="square">
            <a:spAutoFit/>
          </a:bodyPr>
          <a:lstStyle/>
          <a:p>
            <a:pPr algn="ctr">
              <a:lnSpc>
                <a:spcPct val="150000"/>
              </a:lnSpc>
              <a:spcBef>
                <a:spcPct val="0"/>
              </a:spcBef>
              <a:buFontTx/>
              <a:buNone/>
            </a:pPr>
            <a:r>
              <a:rPr lang="en-US" altLang="en-US" sz="1800" dirty="0">
                <a:latin typeface="Twinkl" pitchFamily="2" charset="0"/>
                <a:ea typeface="Sassoon Infant Rg" pitchFamily="50" charset="0"/>
                <a:cs typeface="Sassoon Infant Rg" pitchFamily="50" charset="0"/>
              </a:rPr>
              <a:t>What to include: </a:t>
            </a:r>
          </a:p>
        </p:txBody>
      </p:sp>
      <p:grpSp>
        <p:nvGrpSpPr>
          <p:cNvPr id="61" name="Group 60">
            <a:extLst>
              <a:ext uri="{FF2B5EF4-FFF2-40B4-BE49-F238E27FC236}">
                <a16:creationId xmlns:a16="http://schemas.microsoft.com/office/drawing/2014/main" id="{4A3F779E-358F-453F-8C44-52068999DA07}"/>
              </a:ext>
            </a:extLst>
          </p:cNvPr>
          <p:cNvGrpSpPr/>
          <p:nvPr/>
        </p:nvGrpSpPr>
        <p:grpSpPr>
          <a:xfrm>
            <a:off x="793320" y="2553232"/>
            <a:ext cx="7795907" cy="3703377"/>
            <a:chOff x="793320" y="2647019"/>
            <a:chExt cx="7795907" cy="3703377"/>
          </a:xfrm>
        </p:grpSpPr>
        <p:grpSp>
          <p:nvGrpSpPr>
            <p:cNvPr id="60" name="Group 59">
              <a:extLst>
                <a:ext uri="{FF2B5EF4-FFF2-40B4-BE49-F238E27FC236}">
                  <a16:creationId xmlns:a16="http://schemas.microsoft.com/office/drawing/2014/main" id="{4309B432-362F-4F31-9F7A-2476B8829F60}"/>
                </a:ext>
              </a:extLst>
            </p:cNvPr>
            <p:cNvGrpSpPr/>
            <p:nvPr/>
          </p:nvGrpSpPr>
          <p:grpSpPr>
            <a:xfrm>
              <a:off x="793320" y="2647019"/>
              <a:ext cx="7795907" cy="3703377"/>
              <a:chOff x="927463" y="2607346"/>
              <a:chExt cx="7795907" cy="3703377"/>
            </a:xfrm>
          </p:grpSpPr>
          <p:sp>
            <p:nvSpPr>
              <p:cNvPr id="13" name="Oval 12">
                <a:extLst>
                  <a:ext uri="{FF2B5EF4-FFF2-40B4-BE49-F238E27FC236}">
                    <a16:creationId xmlns:a16="http://schemas.microsoft.com/office/drawing/2014/main" id="{1E83D97F-42BE-4C35-ACEA-2A6D01C75138}"/>
                  </a:ext>
                </a:extLst>
              </p:cNvPr>
              <p:cNvSpPr/>
              <p:nvPr/>
            </p:nvSpPr>
            <p:spPr>
              <a:xfrm>
                <a:off x="3089363" y="3695212"/>
                <a:ext cx="3043646" cy="1473490"/>
              </a:xfrm>
              <a:prstGeom prst="ellipse">
                <a:avLst/>
              </a:prstGeom>
              <a:solidFill>
                <a:srgbClr val="7868A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7868AC"/>
                  </a:solidFill>
                </a:endParaRPr>
              </a:p>
            </p:txBody>
          </p:sp>
          <p:cxnSp>
            <p:nvCxnSpPr>
              <p:cNvPr id="17" name="Straight Arrow Connector 16">
                <a:extLst>
                  <a:ext uri="{FF2B5EF4-FFF2-40B4-BE49-F238E27FC236}">
                    <a16:creationId xmlns:a16="http://schemas.microsoft.com/office/drawing/2014/main" id="{C16EC0AB-D2E4-4F6B-8F85-63B1B750DEE5}"/>
                  </a:ext>
                </a:extLst>
              </p:cNvPr>
              <p:cNvCxnSpPr>
                <a:cxnSpLocks/>
                <a:stCxn id="13" idx="0"/>
              </p:cNvCxnSpPr>
              <p:nvPr/>
            </p:nvCxnSpPr>
            <p:spPr>
              <a:xfrm flipV="1">
                <a:off x="4611186" y="3014907"/>
                <a:ext cx="0" cy="6803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TextBox 26">
                <a:extLst>
                  <a:ext uri="{FF2B5EF4-FFF2-40B4-BE49-F238E27FC236}">
                    <a16:creationId xmlns:a16="http://schemas.microsoft.com/office/drawing/2014/main" id="{BFCB41F2-1009-4E45-8F5B-1C51BE19822D}"/>
                  </a:ext>
                </a:extLst>
              </p:cNvPr>
              <p:cNvSpPr txBox="1"/>
              <p:nvPr/>
            </p:nvSpPr>
            <p:spPr>
              <a:xfrm>
                <a:off x="3847766" y="2607346"/>
                <a:ext cx="2183785" cy="369332"/>
              </a:xfrm>
              <a:prstGeom prst="rect">
                <a:avLst/>
              </a:prstGeom>
              <a:noFill/>
            </p:spPr>
            <p:txBody>
              <a:bodyPr wrap="square" rtlCol="0">
                <a:spAutoFit/>
              </a:bodyPr>
              <a:lstStyle/>
              <a:p>
                <a:r>
                  <a:rPr lang="en-GB" b="1" dirty="0">
                    <a:latin typeface="Twinkl" pitchFamily="2" charset="0"/>
                  </a:rPr>
                  <a:t>Sub-headings</a:t>
                </a:r>
              </a:p>
            </p:txBody>
          </p:sp>
          <p:cxnSp>
            <p:nvCxnSpPr>
              <p:cNvPr id="29" name="Straight Arrow Connector 28">
                <a:extLst>
                  <a:ext uri="{FF2B5EF4-FFF2-40B4-BE49-F238E27FC236}">
                    <a16:creationId xmlns:a16="http://schemas.microsoft.com/office/drawing/2014/main" id="{C786371E-D41E-4AAA-AE2F-249E943CEE16}"/>
                  </a:ext>
                </a:extLst>
              </p:cNvPr>
              <p:cNvCxnSpPr>
                <a:cxnSpLocks/>
                <a:stCxn id="13" idx="7"/>
              </p:cNvCxnSpPr>
              <p:nvPr/>
            </p:nvCxnSpPr>
            <p:spPr>
              <a:xfrm flipV="1">
                <a:off x="5687277" y="3471008"/>
                <a:ext cx="904238" cy="4399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AC33266F-3DCA-4C3B-BB87-4871C6CE86A2}"/>
                  </a:ext>
                </a:extLst>
              </p:cNvPr>
              <p:cNvSpPr txBox="1"/>
              <p:nvPr/>
            </p:nvSpPr>
            <p:spPr>
              <a:xfrm>
                <a:off x="6393281" y="2976678"/>
                <a:ext cx="2183785" cy="369332"/>
              </a:xfrm>
              <a:prstGeom prst="rect">
                <a:avLst/>
              </a:prstGeom>
              <a:noFill/>
            </p:spPr>
            <p:txBody>
              <a:bodyPr wrap="square" rtlCol="0">
                <a:spAutoFit/>
              </a:bodyPr>
              <a:lstStyle/>
              <a:p>
                <a:r>
                  <a:rPr lang="en-GB" b="1" dirty="0">
                    <a:latin typeface="Twinkl" pitchFamily="2" charset="0"/>
                  </a:rPr>
                  <a:t>Bullet points</a:t>
                </a:r>
              </a:p>
            </p:txBody>
          </p:sp>
          <p:cxnSp>
            <p:nvCxnSpPr>
              <p:cNvPr id="33" name="Straight Arrow Connector 32">
                <a:extLst>
                  <a:ext uri="{FF2B5EF4-FFF2-40B4-BE49-F238E27FC236}">
                    <a16:creationId xmlns:a16="http://schemas.microsoft.com/office/drawing/2014/main" id="{8F4749CE-7A4C-4EDE-9178-A573F246318E}"/>
                  </a:ext>
                </a:extLst>
              </p:cNvPr>
              <p:cNvCxnSpPr>
                <a:cxnSpLocks/>
                <a:stCxn id="13" idx="5"/>
              </p:cNvCxnSpPr>
              <p:nvPr/>
            </p:nvCxnSpPr>
            <p:spPr>
              <a:xfrm>
                <a:off x="5687277" y="4952914"/>
                <a:ext cx="1285674" cy="46550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5" name="TextBox 34">
                <a:extLst>
                  <a:ext uri="{FF2B5EF4-FFF2-40B4-BE49-F238E27FC236}">
                    <a16:creationId xmlns:a16="http://schemas.microsoft.com/office/drawing/2014/main" id="{4C8AF641-E519-4D30-AD0F-F0C507EF58F3}"/>
                  </a:ext>
                </a:extLst>
              </p:cNvPr>
              <p:cNvSpPr txBox="1"/>
              <p:nvPr/>
            </p:nvSpPr>
            <p:spPr>
              <a:xfrm>
                <a:off x="6539585" y="5570873"/>
                <a:ext cx="2183785" cy="369332"/>
              </a:xfrm>
              <a:prstGeom prst="rect">
                <a:avLst/>
              </a:prstGeom>
              <a:noFill/>
            </p:spPr>
            <p:txBody>
              <a:bodyPr wrap="square" rtlCol="0">
                <a:spAutoFit/>
              </a:bodyPr>
              <a:lstStyle/>
              <a:p>
                <a:r>
                  <a:rPr lang="en-GB" b="1" dirty="0">
                    <a:latin typeface="Twinkl" pitchFamily="2" charset="0"/>
                  </a:rPr>
                  <a:t>The Suffragettes</a:t>
                </a:r>
              </a:p>
            </p:txBody>
          </p:sp>
          <p:cxnSp>
            <p:nvCxnSpPr>
              <p:cNvPr id="37" name="Straight Arrow Connector 36">
                <a:extLst>
                  <a:ext uri="{FF2B5EF4-FFF2-40B4-BE49-F238E27FC236}">
                    <a16:creationId xmlns:a16="http://schemas.microsoft.com/office/drawing/2014/main" id="{9C52E2A4-2C92-47B7-A598-6CFED419A278}"/>
                  </a:ext>
                </a:extLst>
              </p:cNvPr>
              <p:cNvCxnSpPr>
                <a:cxnSpLocks/>
                <a:stCxn id="13" idx="4"/>
              </p:cNvCxnSpPr>
              <p:nvPr/>
            </p:nvCxnSpPr>
            <p:spPr>
              <a:xfrm>
                <a:off x="4611186" y="5168702"/>
                <a:ext cx="0" cy="6677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9" name="TextBox 38">
                <a:extLst>
                  <a:ext uri="{FF2B5EF4-FFF2-40B4-BE49-F238E27FC236}">
                    <a16:creationId xmlns:a16="http://schemas.microsoft.com/office/drawing/2014/main" id="{3C769641-B882-4181-A998-1B71E32D4FFF}"/>
                  </a:ext>
                </a:extLst>
              </p:cNvPr>
              <p:cNvSpPr txBox="1"/>
              <p:nvPr/>
            </p:nvSpPr>
            <p:spPr>
              <a:xfrm>
                <a:off x="3310724" y="5941391"/>
                <a:ext cx="2600923" cy="369332"/>
              </a:xfrm>
              <a:prstGeom prst="rect">
                <a:avLst/>
              </a:prstGeom>
              <a:noFill/>
            </p:spPr>
            <p:txBody>
              <a:bodyPr wrap="square" rtlCol="0">
                <a:spAutoFit/>
              </a:bodyPr>
              <a:lstStyle/>
              <a:p>
                <a:r>
                  <a:rPr lang="en-GB" b="1" dirty="0">
                    <a:latin typeface="Twinkl" pitchFamily="2" charset="0"/>
                  </a:rPr>
                  <a:t>What she is famous for</a:t>
                </a:r>
              </a:p>
            </p:txBody>
          </p:sp>
          <p:cxnSp>
            <p:nvCxnSpPr>
              <p:cNvPr id="45" name="Straight Arrow Connector 44">
                <a:extLst>
                  <a:ext uri="{FF2B5EF4-FFF2-40B4-BE49-F238E27FC236}">
                    <a16:creationId xmlns:a16="http://schemas.microsoft.com/office/drawing/2014/main" id="{0B94411C-ADA2-42B8-8991-0F5C6D46E49F}"/>
                  </a:ext>
                </a:extLst>
              </p:cNvPr>
              <p:cNvCxnSpPr>
                <a:cxnSpLocks/>
                <a:stCxn id="13" idx="3"/>
              </p:cNvCxnSpPr>
              <p:nvPr/>
            </p:nvCxnSpPr>
            <p:spPr>
              <a:xfrm flipH="1">
                <a:off x="2316551" y="4952914"/>
                <a:ext cx="1218544" cy="5580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7" name="TextBox 46">
                <a:extLst>
                  <a:ext uri="{FF2B5EF4-FFF2-40B4-BE49-F238E27FC236}">
                    <a16:creationId xmlns:a16="http://schemas.microsoft.com/office/drawing/2014/main" id="{35D9DCC4-EE4B-4C14-9D81-7315BEAEAAE9}"/>
                  </a:ext>
                </a:extLst>
              </p:cNvPr>
              <p:cNvSpPr txBox="1"/>
              <p:nvPr/>
            </p:nvSpPr>
            <p:spPr>
              <a:xfrm>
                <a:off x="927463" y="5510941"/>
                <a:ext cx="2466262" cy="369332"/>
              </a:xfrm>
              <a:prstGeom prst="rect">
                <a:avLst/>
              </a:prstGeom>
              <a:noFill/>
            </p:spPr>
            <p:txBody>
              <a:bodyPr wrap="square" rtlCol="0">
                <a:spAutoFit/>
              </a:bodyPr>
              <a:lstStyle/>
              <a:p>
                <a:r>
                  <a:rPr lang="en-GB" b="1" dirty="0">
                    <a:latin typeface="Twinkl" pitchFamily="2" charset="0"/>
                  </a:rPr>
                  <a:t>Facts about her life</a:t>
                </a:r>
              </a:p>
            </p:txBody>
          </p:sp>
          <p:cxnSp>
            <p:nvCxnSpPr>
              <p:cNvPr id="49" name="Straight Arrow Connector 48">
                <a:extLst>
                  <a:ext uri="{FF2B5EF4-FFF2-40B4-BE49-F238E27FC236}">
                    <a16:creationId xmlns:a16="http://schemas.microsoft.com/office/drawing/2014/main" id="{6ECD875A-6D8C-47DA-B638-FFB5FC7A0646}"/>
                  </a:ext>
                </a:extLst>
              </p:cNvPr>
              <p:cNvCxnSpPr>
                <a:cxnSpLocks/>
                <a:stCxn id="13" idx="1"/>
              </p:cNvCxnSpPr>
              <p:nvPr/>
            </p:nvCxnSpPr>
            <p:spPr>
              <a:xfrm flipH="1" flipV="1">
                <a:off x="2630857" y="3408099"/>
                <a:ext cx="904238" cy="50290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1" name="TextBox 50">
                <a:extLst>
                  <a:ext uri="{FF2B5EF4-FFF2-40B4-BE49-F238E27FC236}">
                    <a16:creationId xmlns:a16="http://schemas.microsoft.com/office/drawing/2014/main" id="{4963C2C7-EE5B-4AB3-9E58-F0C6E24EA04A}"/>
                  </a:ext>
                </a:extLst>
              </p:cNvPr>
              <p:cNvSpPr txBox="1"/>
              <p:nvPr/>
            </p:nvSpPr>
            <p:spPr>
              <a:xfrm>
                <a:off x="1283966" y="2977649"/>
                <a:ext cx="2183785" cy="369332"/>
              </a:xfrm>
              <a:prstGeom prst="rect">
                <a:avLst/>
              </a:prstGeom>
              <a:noFill/>
            </p:spPr>
            <p:txBody>
              <a:bodyPr wrap="square" rtlCol="0">
                <a:spAutoFit/>
              </a:bodyPr>
              <a:lstStyle/>
              <a:p>
                <a:r>
                  <a:rPr lang="en-GB" b="1" dirty="0">
                    <a:latin typeface="Twinkl" pitchFamily="2" charset="0"/>
                  </a:rPr>
                  <a:t>Labelled Pictures</a:t>
                </a:r>
              </a:p>
            </p:txBody>
          </p:sp>
        </p:grpSp>
        <p:sp>
          <p:nvSpPr>
            <p:cNvPr id="15" name="TextBox 14">
              <a:extLst>
                <a:ext uri="{FF2B5EF4-FFF2-40B4-BE49-F238E27FC236}">
                  <a16:creationId xmlns:a16="http://schemas.microsoft.com/office/drawing/2014/main" id="{E782B411-2AAF-4975-B25F-EFC5A9162ECE}"/>
                </a:ext>
              </a:extLst>
            </p:cNvPr>
            <p:cNvSpPr txBox="1"/>
            <p:nvPr/>
          </p:nvSpPr>
          <p:spPr>
            <a:xfrm>
              <a:off x="3495909" y="4110331"/>
              <a:ext cx="2183789" cy="646331"/>
            </a:xfrm>
            <a:prstGeom prst="rect">
              <a:avLst/>
            </a:prstGeom>
            <a:noFill/>
          </p:spPr>
          <p:txBody>
            <a:bodyPr wrap="square" rtlCol="0">
              <a:spAutoFit/>
            </a:bodyPr>
            <a:lstStyle/>
            <a:p>
              <a:pPr>
                <a:spcAft>
                  <a:spcPts val="600"/>
                </a:spcAft>
              </a:pPr>
              <a:r>
                <a:rPr lang="en-GB" sz="3600" b="1" dirty="0">
                  <a:latin typeface="Twinkl" pitchFamily="2" charset="0"/>
                </a:rPr>
                <a:t>Fact File</a:t>
              </a:r>
            </a:p>
          </p:txBody>
        </p:sp>
      </p:grpSp>
    </p:spTree>
    <p:extLst>
      <p:ext uri="{BB962C8B-B14F-4D97-AF65-F5344CB8AC3E}">
        <p14:creationId xmlns:p14="http://schemas.microsoft.com/office/powerpoint/2010/main" val="26544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24756-CAF2-4AC7-B0F4-2A3D83565520}"/>
              </a:ext>
            </a:extLst>
          </p:cNvPr>
          <p:cNvSpPr txBox="1"/>
          <p:nvPr/>
        </p:nvSpPr>
        <p:spPr>
          <a:xfrm>
            <a:off x="3808580" y="662177"/>
            <a:ext cx="1526840" cy="646331"/>
          </a:xfrm>
          <a:prstGeom prst="rect">
            <a:avLst/>
          </a:prstGeom>
          <a:noFill/>
        </p:spPr>
        <p:txBody>
          <a:bodyPr wrap="square" rtlCol="0">
            <a:spAutoFit/>
          </a:bodyPr>
          <a:lstStyle/>
          <a:p>
            <a:pPr>
              <a:spcAft>
                <a:spcPts val="600"/>
              </a:spcAft>
            </a:pPr>
            <a:r>
              <a:rPr lang="en-GB" sz="3600" b="1" dirty="0">
                <a:latin typeface="Twinkl" pitchFamily="2" charset="0"/>
              </a:rPr>
              <a:t>Task 1</a:t>
            </a:r>
          </a:p>
        </p:txBody>
      </p:sp>
      <p:pic>
        <p:nvPicPr>
          <p:cNvPr id="3" name="Picture 1">
            <a:extLst>
              <a:ext uri="{FF2B5EF4-FFF2-40B4-BE49-F238E27FC236}">
                <a16:creationId xmlns:a16="http://schemas.microsoft.com/office/drawing/2014/main" id="{44327CAC-9CB2-40DA-9DDD-D0757F364E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62176"/>
            <a:ext cx="9144000" cy="619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B2C3C22-1566-4F92-BD06-71793DC980D5}"/>
              </a:ext>
            </a:extLst>
          </p:cNvPr>
          <p:cNvSpPr/>
          <p:nvPr/>
        </p:nvSpPr>
        <p:spPr>
          <a:xfrm>
            <a:off x="-10633" y="1"/>
            <a:ext cx="9144000" cy="2158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28575">
                <a:solidFill>
                  <a:srgbClr val="7868AC"/>
                </a:solidFill>
              </a:ln>
            </a:endParaRPr>
          </a:p>
        </p:txBody>
      </p:sp>
      <p:sp>
        <p:nvSpPr>
          <p:cNvPr id="5" name="TextBox 4">
            <a:extLst>
              <a:ext uri="{FF2B5EF4-FFF2-40B4-BE49-F238E27FC236}">
                <a16:creationId xmlns:a16="http://schemas.microsoft.com/office/drawing/2014/main" id="{82E15567-0372-45C9-88E1-94194BC98D32}"/>
              </a:ext>
            </a:extLst>
          </p:cNvPr>
          <p:cNvSpPr txBox="1"/>
          <p:nvPr/>
        </p:nvSpPr>
        <p:spPr>
          <a:xfrm>
            <a:off x="3808580" y="375156"/>
            <a:ext cx="1791234" cy="646331"/>
          </a:xfrm>
          <a:prstGeom prst="rect">
            <a:avLst/>
          </a:prstGeom>
          <a:noFill/>
        </p:spPr>
        <p:txBody>
          <a:bodyPr wrap="square" rtlCol="0">
            <a:spAutoFit/>
          </a:bodyPr>
          <a:lstStyle/>
          <a:p>
            <a:pPr>
              <a:spcAft>
                <a:spcPts val="600"/>
              </a:spcAft>
            </a:pPr>
            <a:r>
              <a:rPr lang="en-GB" sz="3600" b="1" dirty="0">
                <a:latin typeface="Twinkl" pitchFamily="2" charset="0"/>
              </a:rPr>
              <a:t>Task 2</a:t>
            </a:r>
          </a:p>
        </p:txBody>
      </p:sp>
      <p:sp>
        <p:nvSpPr>
          <p:cNvPr id="26" name="TextBox 25">
            <a:extLst>
              <a:ext uri="{FF2B5EF4-FFF2-40B4-BE49-F238E27FC236}">
                <a16:creationId xmlns:a16="http://schemas.microsoft.com/office/drawing/2014/main" id="{9738C08B-3E6A-443E-A572-EDFD5577169C}"/>
              </a:ext>
            </a:extLst>
          </p:cNvPr>
          <p:cNvSpPr txBox="1"/>
          <p:nvPr/>
        </p:nvSpPr>
        <p:spPr>
          <a:xfrm>
            <a:off x="808073" y="1007856"/>
            <a:ext cx="7219509" cy="877163"/>
          </a:xfrm>
          <a:prstGeom prst="rect">
            <a:avLst/>
          </a:prstGeom>
          <a:noFill/>
        </p:spPr>
        <p:txBody>
          <a:bodyPr wrap="square">
            <a:spAutoFit/>
          </a:bodyPr>
          <a:lstStyle/>
          <a:p>
            <a:pPr algn="ctr">
              <a:lnSpc>
                <a:spcPct val="150000"/>
              </a:lnSpc>
              <a:spcBef>
                <a:spcPct val="0"/>
              </a:spcBef>
              <a:buFontTx/>
              <a:buNone/>
            </a:pPr>
            <a:r>
              <a:rPr lang="en-US" altLang="en-US" sz="1800" dirty="0">
                <a:latin typeface="Twinkl" pitchFamily="2" charset="0"/>
                <a:ea typeface="Sassoon Infant Rg" pitchFamily="50" charset="0"/>
                <a:cs typeface="Sassoon Infant Rg" pitchFamily="50" charset="0"/>
              </a:rPr>
              <a:t>Design a poster that could be used by the Suffragettes on one of their </a:t>
            </a:r>
          </a:p>
          <a:p>
            <a:pPr algn="ctr">
              <a:lnSpc>
                <a:spcPct val="150000"/>
              </a:lnSpc>
              <a:spcBef>
                <a:spcPct val="0"/>
              </a:spcBef>
              <a:buFontTx/>
              <a:buNone/>
            </a:pPr>
            <a:r>
              <a:rPr lang="en-US" altLang="en-US" sz="1800" dirty="0">
                <a:latin typeface="Twinkl" pitchFamily="2" charset="0"/>
                <a:ea typeface="Sassoon Infant Rg" pitchFamily="50" charset="0"/>
                <a:cs typeface="Sassoon Infant Rg" pitchFamily="50" charset="0"/>
              </a:rPr>
              <a:t>protest marches. Use the design sheet to help.</a:t>
            </a:r>
          </a:p>
        </p:txBody>
      </p:sp>
      <p:sp>
        <p:nvSpPr>
          <p:cNvPr id="9" name="Rectangle 8">
            <a:extLst>
              <a:ext uri="{FF2B5EF4-FFF2-40B4-BE49-F238E27FC236}">
                <a16:creationId xmlns:a16="http://schemas.microsoft.com/office/drawing/2014/main" id="{F92F9B6A-26A4-40C3-BA99-593983519BF9}"/>
              </a:ext>
            </a:extLst>
          </p:cNvPr>
          <p:cNvSpPr/>
          <p:nvPr/>
        </p:nvSpPr>
        <p:spPr>
          <a:xfrm>
            <a:off x="0" y="301832"/>
            <a:ext cx="9144000" cy="719655"/>
          </a:xfrm>
          <a:prstGeom prst="rect">
            <a:avLst/>
          </a:prstGeom>
          <a:solidFill>
            <a:srgbClr val="7868A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883452E9-6300-41C9-83A9-100C709337B5}"/>
              </a:ext>
            </a:extLst>
          </p:cNvPr>
          <p:cNvSpPr txBox="1"/>
          <p:nvPr/>
        </p:nvSpPr>
        <p:spPr>
          <a:xfrm>
            <a:off x="-249869" y="1971938"/>
            <a:ext cx="4572000" cy="200055"/>
          </a:xfrm>
          <a:prstGeom prst="rect">
            <a:avLst/>
          </a:prstGeom>
          <a:noFill/>
        </p:spPr>
        <p:txBody>
          <a:bodyPr wrap="square">
            <a:spAutoFit/>
          </a:bodyPr>
          <a:lstStyle/>
          <a:p>
            <a:pPr algn="ctr" defTabSz="914400" eaLnBrk="1" hangingPunct="1">
              <a:spcBef>
                <a:spcPct val="0"/>
              </a:spcBef>
              <a:buFontTx/>
              <a:buNone/>
              <a:defRPr/>
            </a:pPr>
            <a:r>
              <a:rPr lang="en-GB" altLang="en-US" sz="700" dirty="0">
                <a:solidFill>
                  <a:schemeClr val="tx1">
                    <a:lumMod val="50000"/>
                    <a:lumOff val="50000"/>
                  </a:schemeClr>
                </a:solidFill>
                <a:latin typeface="Twinkl" pitchFamily="2" charset="0"/>
                <a:cs typeface="Arial" panose="020B0604020202020204" pitchFamily="34" charset="0"/>
              </a:rPr>
              <a:t>Photo courtesy of BBC Radio 4 (@flickr.com) - granted under creative commons licence - attribution</a:t>
            </a:r>
          </a:p>
        </p:txBody>
      </p:sp>
    </p:spTree>
    <p:extLst>
      <p:ext uri="{BB962C8B-B14F-4D97-AF65-F5344CB8AC3E}">
        <p14:creationId xmlns:p14="http://schemas.microsoft.com/office/powerpoint/2010/main" val="241695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1" end="1"/>
                                            </p:txEl>
                                          </p:spTgt>
                                        </p:tgtEl>
                                        <p:attrNameLst>
                                          <p:attrName>style.visibility</p:attrName>
                                        </p:attrNameLst>
                                      </p:cBhvr>
                                      <p:to>
                                        <p:strVal val="visible"/>
                                      </p:to>
                                    </p:set>
                                    <p:animEffect transition="in" filter="fade">
                                      <p:cBhvr>
                                        <p:cTn id="10"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24756-CAF2-4AC7-B0F4-2A3D83565520}"/>
              </a:ext>
            </a:extLst>
          </p:cNvPr>
          <p:cNvSpPr txBox="1"/>
          <p:nvPr/>
        </p:nvSpPr>
        <p:spPr>
          <a:xfrm>
            <a:off x="3733090" y="671253"/>
            <a:ext cx="1572312" cy="646331"/>
          </a:xfrm>
          <a:prstGeom prst="rect">
            <a:avLst/>
          </a:prstGeom>
          <a:noFill/>
        </p:spPr>
        <p:txBody>
          <a:bodyPr wrap="square" rtlCol="0">
            <a:spAutoFit/>
          </a:bodyPr>
          <a:lstStyle/>
          <a:p>
            <a:pPr>
              <a:spcAft>
                <a:spcPts val="600"/>
              </a:spcAft>
            </a:pPr>
            <a:r>
              <a:rPr lang="en-GB" sz="3600" b="1" dirty="0">
                <a:latin typeface="Twinkl" pitchFamily="2" charset="0"/>
              </a:rPr>
              <a:t>Task 3</a:t>
            </a:r>
          </a:p>
        </p:txBody>
      </p:sp>
      <p:pic>
        <p:nvPicPr>
          <p:cNvPr id="7" name="Picture 6">
            <a:extLst>
              <a:ext uri="{FF2B5EF4-FFF2-40B4-BE49-F238E27FC236}">
                <a16:creationId xmlns:a16="http://schemas.microsoft.com/office/drawing/2014/main" id="{EFAB8A5F-AB72-427D-ADEA-0241E60AF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354" y="2638527"/>
            <a:ext cx="3351832" cy="3768134"/>
          </a:xfrm>
          <a:prstGeom prst="rect">
            <a:avLst/>
          </a:prstGeom>
        </p:spPr>
      </p:pic>
      <p:pic>
        <p:nvPicPr>
          <p:cNvPr id="9" name="Picture 8" descr="A person wearing a costume&#10;&#10;Description automatically generated">
            <a:extLst>
              <a:ext uri="{FF2B5EF4-FFF2-40B4-BE49-F238E27FC236}">
                <a16:creationId xmlns:a16="http://schemas.microsoft.com/office/drawing/2014/main" id="{E36A0C25-D658-43E2-9F3A-2DAC1F8FB239}"/>
              </a:ext>
            </a:extLst>
          </p:cNvPr>
          <p:cNvPicPr>
            <a:picLocks noChangeAspect="1"/>
          </p:cNvPicPr>
          <p:nvPr/>
        </p:nvPicPr>
        <p:blipFill rotWithShape="1">
          <a:blip r:embed="rId3">
            <a:extLst>
              <a:ext uri="{28A0092B-C50C-407E-A947-70E740481C1C}">
                <a14:useLocalDpi xmlns:a14="http://schemas.microsoft.com/office/drawing/2010/main" val="0"/>
              </a:ext>
            </a:extLst>
          </a:blip>
          <a:srcRect b="40310"/>
          <a:stretch/>
        </p:blipFill>
        <p:spPr>
          <a:xfrm flipH="1">
            <a:off x="592230" y="2651495"/>
            <a:ext cx="2584723" cy="3755166"/>
          </a:xfrm>
          <a:prstGeom prst="rect">
            <a:avLst/>
          </a:prstGeom>
        </p:spPr>
      </p:pic>
      <p:pic>
        <p:nvPicPr>
          <p:cNvPr id="11" name="Picture 10" descr="A close up of a logo&#10;&#10;Description automatically generated">
            <a:extLst>
              <a:ext uri="{FF2B5EF4-FFF2-40B4-BE49-F238E27FC236}">
                <a16:creationId xmlns:a16="http://schemas.microsoft.com/office/drawing/2014/main" id="{D537F1A1-AE12-4D79-B96A-DD2FA083FABC}"/>
              </a:ext>
            </a:extLst>
          </p:cNvPr>
          <p:cNvPicPr>
            <a:picLocks noChangeAspect="1"/>
          </p:cNvPicPr>
          <p:nvPr/>
        </p:nvPicPr>
        <p:blipFill rotWithShape="1">
          <a:blip r:embed="rId4">
            <a:extLst>
              <a:ext uri="{28A0092B-C50C-407E-A947-70E740481C1C}">
                <a14:useLocalDpi xmlns:a14="http://schemas.microsoft.com/office/drawing/2010/main" val="0"/>
              </a:ext>
            </a:extLst>
          </a:blip>
          <a:srcRect b="17116"/>
          <a:stretch/>
        </p:blipFill>
        <p:spPr>
          <a:xfrm>
            <a:off x="2525187" y="5404338"/>
            <a:ext cx="1840710" cy="1002323"/>
          </a:xfrm>
          <a:prstGeom prst="rect">
            <a:avLst/>
          </a:prstGeom>
        </p:spPr>
      </p:pic>
      <p:sp>
        <p:nvSpPr>
          <p:cNvPr id="19" name="TextBox 18">
            <a:extLst>
              <a:ext uri="{FF2B5EF4-FFF2-40B4-BE49-F238E27FC236}">
                <a16:creationId xmlns:a16="http://schemas.microsoft.com/office/drawing/2014/main" id="{39562FEA-BC34-4CCE-B287-96FCC7673895}"/>
              </a:ext>
            </a:extLst>
          </p:cNvPr>
          <p:cNvSpPr txBox="1"/>
          <p:nvPr/>
        </p:nvSpPr>
        <p:spPr>
          <a:xfrm>
            <a:off x="1470448" y="3067432"/>
            <a:ext cx="5992088" cy="1159292"/>
          </a:xfrm>
          <a:prstGeom prst="rect">
            <a:avLst/>
          </a:prstGeom>
          <a:noFill/>
        </p:spPr>
        <p:txBody>
          <a:bodyPr wrap="square">
            <a:spAutoFit/>
          </a:bodyPr>
          <a:lstStyle/>
          <a:p>
            <a:pPr algn="ctr">
              <a:lnSpc>
                <a:spcPct val="150000"/>
              </a:lnSpc>
              <a:spcBef>
                <a:spcPct val="0"/>
              </a:spcBef>
              <a:buFontTx/>
              <a:buNone/>
            </a:pPr>
            <a:r>
              <a:rPr lang="en-US" altLang="en-US" sz="1600" dirty="0">
                <a:latin typeface="Twinkl" pitchFamily="2" charset="0"/>
                <a:ea typeface="Sassoon Infant Rg" pitchFamily="50" charset="0"/>
                <a:cs typeface="Sassoon Infant Rg" pitchFamily="50" charset="0"/>
              </a:rPr>
              <a:t>Sort the statements on the worksheet into 2 groups. </a:t>
            </a:r>
          </a:p>
          <a:p>
            <a:pPr algn="ctr">
              <a:lnSpc>
                <a:spcPct val="150000"/>
              </a:lnSpc>
              <a:spcBef>
                <a:spcPct val="0"/>
              </a:spcBef>
              <a:buFontTx/>
              <a:buNone/>
            </a:pPr>
            <a:r>
              <a:rPr lang="en-US" altLang="en-US" sz="1600" dirty="0">
                <a:latin typeface="Twinkl" pitchFamily="2" charset="0"/>
                <a:ea typeface="Sassoon Infant Rg" pitchFamily="50" charset="0"/>
                <a:cs typeface="Sassoon Infant Rg" pitchFamily="50" charset="0"/>
              </a:rPr>
              <a:t>Things that were said during the time of the Suffragettes</a:t>
            </a:r>
          </a:p>
          <a:p>
            <a:pPr algn="ctr">
              <a:lnSpc>
                <a:spcPct val="150000"/>
              </a:lnSpc>
              <a:spcBef>
                <a:spcPct val="0"/>
              </a:spcBef>
              <a:buFontTx/>
              <a:buNone/>
            </a:pPr>
            <a:r>
              <a:rPr lang="en-US" altLang="en-US" sz="1600" dirty="0">
                <a:latin typeface="Twinkl" pitchFamily="2" charset="0"/>
                <a:ea typeface="Sassoon Infant Rg" pitchFamily="50" charset="0"/>
                <a:cs typeface="Sassoon Infant Rg" pitchFamily="50" charset="0"/>
              </a:rPr>
              <a:t>and things that would be said today.</a:t>
            </a:r>
          </a:p>
        </p:txBody>
      </p:sp>
      <p:sp>
        <p:nvSpPr>
          <p:cNvPr id="20" name="TextBox 19">
            <a:extLst>
              <a:ext uri="{FF2B5EF4-FFF2-40B4-BE49-F238E27FC236}">
                <a16:creationId xmlns:a16="http://schemas.microsoft.com/office/drawing/2014/main" id="{5F0DBCD1-0D6D-406C-8771-50C994B7932A}"/>
              </a:ext>
            </a:extLst>
          </p:cNvPr>
          <p:cNvSpPr txBox="1"/>
          <p:nvPr/>
        </p:nvSpPr>
        <p:spPr>
          <a:xfrm>
            <a:off x="2286000" y="1612968"/>
            <a:ext cx="4572000" cy="830997"/>
          </a:xfrm>
          <a:prstGeom prst="rect">
            <a:avLst/>
          </a:prstGeom>
          <a:noFill/>
        </p:spPr>
        <p:txBody>
          <a:bodyPr wrap="square">
            <a:spAutoFit/>
          </a:bodyPr>
          <a:lstStyle/>
          <a:p>
            <a:pPr algn="ctr">
              <a:lnSpc>
                <a:spcPct val="150000"/>
              </a:lnSpc>
              <a:spcBef>
                <a:spcPct val="0"/>
              </a:spcBef>
              <a:buFontTx/>
              <a:buNone/>
            </a:pPr>
            <a:r>
              <a:rPr lang="en-US" altLang="en-US" sz="3600" b="1" dirty="0">
                <a:latin typeface="Twinkl" pitchFamily="2" charset="0"/>
                <a:ea typeface="Sassoon Infant Rg" pitchFamily="50" charset="0"/>
                <a:cs typeface="Sassoon Infant Rg" pitchFamily="50" charset="0"/>
              </a:rPr>
              <a:t>Rights for Women</a:t>
            </a:r>
          </a:p>
        </p:txBody>
      </p:sp>
    </p:spTree>
    <p:extLst>
      <p:ext uri="{BB962C8B-B14F-4D97-AF65-F5344CB8AC3E}">
        <p14:creationId xmlns:p14="http://schemas.microsoft.com/office/powerpoint/2010/main" val="292210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fade">
                                      <p:cBhvr>
                                        <p:cTn id="26" dur="500"/>
                                        <p:tgtEl>
                                          <p:spTgt spid="19">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Effect transition="in" filter="fade">
                                      <p:cBhvr>
                                        <p:cTn id="29"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24756-CAF2-4AC7-B0F4-2A3D83565520}"/>
              </a:ext>
            </a:extLst>
          </p:cNvPr>
          <p:cNvSpPr txBox="1"/>
          <p:nvPr/>
        </p:nvSpPr>
        <p:spPr>
          <a:xfrm>
            <a:off x="3619145" y="671253"/>
            <a:ext cx="1905710" cy="646331"/>
          </a:xfrm>
          <a:prstGeom prst="rect">
            <a:avLst/>
          </a:prstGeom>
          <a:noFill/>
        </p:spPr>
        <p:txBody>
          <a:bodyPr wrap="square" rtlCol="0">
            <a:spAutoFit/>
          </a:bodyPr>
          <a:lstStyle/>
          <a:p>
            <a:pPr>
              <a:spcAft>
                <a:spcPts val="600"/>
              </a:spcAft>
            </a:pPr>
            <a:r>
              <a:rPr lang="en-GB" sz="3600" b="1" dirty="0">
                <a:latin typeface="Twinkl" pitchFamily="2" charset="0"/>
              </a:rPr>
              <a:t>Plenary</a:t>
            </a:r>
          </a:p>
        </p:txBody>
      </p:sp>
      <p:sp>
        <p:nvSpPr>
          <p:cNvPr id="10" name="TextBox 9">
            <a:extLst>
              <a:ext uri="{FF2B5EF4-FFF2-40B4-BE49-F238E27FC236}">
                <a16:creationId xmlns:a16="http://schemas.microsoft.com/office/drawing/2014/main" id="{69355519-EF17-43E2-9E8E-796AA95B071D}"/>
              </a:ext>
            </a:extLst>
          </p:cNvPr>
          <p:cNvSpPr txBox="1"/>
          <p:nvPr/>
        </p:nvSpPr>
        <p:spPr>
          <a:xfrm>
            <a:off x="804496" y="1927665"/>
            <a:ext cx="7535008" cy="369332"/>
          </a:xfrm>
          <a:prstGeom prst="rect">
            <a:avLst/>
          </a:prstGeom>
          <a:noFill/>
        </p:spPr>
        <p:txBody>
          <a:bodyPr wrap="square">
            <a:spAutoFit/>
          </a:bodyPr>
          <a:lstStyle/>
          <a:p>
            <a:pPr>
              <a:buFont typeface="Calibri" panose="020F0502020204030204" pitchFamily="34" charset="0"/>
              <a:buNone/>
            </a:pPr>
            <a:r>
              <a:rPr lang="en-US" altLang="en-US" sz="1800" dirty="0">
                <a:latin typeface="Twinkl" pitchFamily="2" charset="0"/>
                <a:ea typeface="Sassoon Infant Rg" pitchFamily="50" charset="0"/>
                <a:cs typeface="Sassoon Infant Rg" pitchFamily="50" charset="0"/>
              </a:rPr>
              <a:t>Read the following sentences and decide whether they are true or false. </a:t>
            </a:r>
          </a:p>
        </p:txBody>
      </p:sp>
      <p:sp>
        <p:nvSpPr>
          <p:cNvPr id="12" name="TextBox 11">
            <a:extLst>
              <a:ext uri="{FF2B5EF4-FFF2-40B4-BE49-F238E27FC236}">
                <a16:creationId xmlns:a16="http://schemas.microsoft.com/office/drawing/2014/main" id="{65B546F3-7AE2-4A77-8FB2-0FBF08662129}"/>
              </a:ext>
            </a:extLst>
          </p:cNvPr>
          <p:cNvSpPr txBox="1"/>
          <p:nvPr/>
        </p:nvSpPr>
        <p:spPr>
          <a:xfrm>
            <a:off x="804496" y="2752306"/>
            <a:ext cx="7413381" cy="2308324"/>
          </a:xfrm>
          <a:prstGeom prst="rect">
            <a:avLst/>
          </a:prstGeom>
          <a:noFill/>
        </p:spPr>
        <p:txBody>
          <a:bodyPr wrap="square">
            <a:spAutoFit/>
          </a:bodyPr>
          <a:lstStyle/>
          <a:p>
            <a:pPr>
              <a:buFont typeface="Calibri" panose="020F0502020204030204" pitchFamily="34" charset="0"/>
              <a:buChar char="•"/>
            </a:pPr>
            <a:r>
              <a:rPr lang="en-US" altLang="en-US" sz="1800" dirty="0">
                <a:latin typeface="Twinkl" pitchFamily="2" charset="0"/>
                <a:ea typeface="Sassoon Infant Rg" pitchFamily="50" charset="0"/>
                <a:cs typeface="Sassoon Infant Rg" pitchFamily="50" charset="0"/>
              </a:rPr>
              <a:t>Emily Davison formed the Women’s Social and Political Union (WSPU) later known as the Suffragettes.</a:t>
            </a:r>
          </a:p>
          <a:p>
            <a:pPr>
              <a:buFont typeface="Calibri" panose="020F0502020204030204" pitchFamily="34" charset="0"/>
              <a:buChar char="•"/>
            </a:pPr>
            <a:r>
              <a:rPr lang="en-GB" altLang="en-US" sz="1800" dirty="0">
                <a:latin typeface="Twinkl" pitchFamily="2" charset="0"/>
                <a:ea typeface="Sassoon Infant Rg" pitchFamily="50" charset="0"/>
                <a:cs typeface="Sassoon Infant Rg" pitchFamily="50" charset="0"/>
              </a:rPr>
              <a:t>The word ‘suffrage’ means having the right to vote</a:t>
            </a:r>
            <a:r>
              <a:rPr lang="en-US" altLang="en-US" sz="1800" dirty="0">
                <a:latin typeface="Twinkl" pitchFamily="2" charset="0"/>
                <a:ea typeface="Sassoon Infant Rg" pitchFamily="50" charset="0"/>
                <a:cs typeface="Sassoon Infant Rg" pitchFamily="50" charset="0"/>
              </a:rPr>
              <a:t>.</a:t>
            </a:r>
          </a:p>
          <a:p>
            <a:pPr>
              <a:buFont typeface="Calibri" panose="020F0502020204030204" pitchFamily="34" charset="0"/>
              <a:buChar char="•"/>
            </a:pPr>
            <a:r>
              <a:rPr lang="en-US" altLang="en-US" sz="1800" dirty="0">
                <a:latin typeface="Twinkl" pitchFamily="2" charset="0"/>
                <a:ea typeface="Sassoon Infant Rg" pitchFamily="50" charset="0"/>
                <a:cs typeface="Sassoon Infant Rg" pitchFamily="50" charset="0"/>
              </a:rPr>
              <a:t>In 1913 Emily Davison died for her cause, whilst demonstrating at the Epsom Derby.</a:t>
            </a:r>
          </a:p>
          <a:p>
            <a:pPr>
              <a:buFont typeface="Calibri" panose="020F0502020204030204" pitchFamily="34" charset="0"/>
              <a:buChar char="•"/>
            </a:pPr>
            <a:r>
              <a:rPr lang="en-US" altLang="en-US" sz="1800" dirty="0">
                <a:latin typeface="Twinkl" pitchFamily="2" charset="0"/>
                <a:ea typeface="Sassoon Infant Rg" pitchFamily="50" charset="0"/>
                <a:cs typeface="Sassoon Infant Rg" pitchFamily="50" charset="0"/>
              </a:rPr>
              <a:t>In 1928 the </a:t>
            </a:r>
            <a:r>
              <a:rPr lang="en-US" altLang="en-US" sz="1800" i="1" dirty="0">
                <a:latin typeface="Twinkl" pitchFamily="2" charset="0"/>
                <a:ea typeface="Sassoon Infant Rg" pitchFamily="50" charset="0"/>
                <a:cs typeface="Sassoon Infant Rg" pitchFamily="50" charset="0"/>
              </a:rPr>
              <a:t>Equal Franchise Act</a:t>
            </a:r>
            <a:r>
              <a:rPr lang="en-US" altLang="en-US" sz="1800" dirty="0">
                <a:latin typeface="Twinkl" pitchFamily="2" charset="0"/>
                <a:ea typeface="Sassoon Infant Rg" pitchFamily="50" charset="0"/>
                <a:cs typeface="Sassoon Infant Rg" pitchFamily="50" charset="0"/>
              </a:rPr>
              <a:t> was passed and it became law that all women could vote from 18 years old, giving them equal rights with men</a:t>
            </a:r>
            <a:r>
              <a:rPr lang="en-US" altLang="en-US" sz="1800" i="1" dirty="0">
                <a:latin typeface="Twinkl" pitchFamily="2" charset="0"/>
                <a:ea typeface="Sassoon Infant Rg" pitchFamily="50" charset="0"/>
                <a:cs typeface="Sassoon Infant Rg" pitchFamily="50" charset="0"/>
              </a:rPr>
              <a:t>.</a:t>
            </a:r>
          </a:p>
        </p:txBody>
      </p:sp>
    </p:spTree>
    <p:extLst>
      <p:ext uri="{BB962C8B-B14F-4D97-AF65-F5344CB8AC3E}">
        <p14:creationId xmlns:p14="http://schemas.microsoft.com/office/powerpoint/2010/main" val="136820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258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24756-CAF2-4AC7-B0F4-2A3D83565520}"/>
              </a:ext>
            </a:extLst>
          </p:cNvPr>
          <p:cNvSpPr txBox="1"/>
          <p:nvPr/>
        </p:nvSpPr>
        <p:spPr>
          <a:xfrm>
            <a:off x="2501978" y="675534"/>
            <a:ext cx="4454194" cy="646331"/>
          </a:xfrm>
          <a:prstGeom prst="rect">
            <a:avLst/>
          </a:prstGeom>
          <a:noFill/>
        </p:spPr>
        <p:txBody>
          <a:bodyPr wrap="square" rtlCol="0">
            <a:spAutoFit/>
          </a:bodyPr>
          <a:lstStyle/>
          <a:p>
            <a:r>
              <a:rPr lang="en-GB" sz="3600" b="1" dirty="0">
                <a:latin typeface="Twinkl" pitchFamily="2" charset="0"/>
              </a:rPr>
              <a:t>Learning Objectives</a:t>
            </a:r>
          </a:p>
        </p:txBody>
      </p:sp>
      <p:sp>
        <p:nvSpPr>
          <p:cNvPr id="3" name="TextBox 2">
            <a:extLst>
              <a:ext uri="{FF2B5EF4-FFF2-40B4-BE49-F238E27FC236}">
                <a16:creationId xmlns:a16="http://schemas.microsoft.com/office/drawing/2014/main" id="{8EC709EA-CDC9-4415-B990-3F22D208889A}"/>
              </a:ext>
            </a:extLst>
          </p:cNvPr>
          <p:cNvSpPr txBox="1"/>
          <p:nvPr/>
        </p:nvSpPr>
        <p:spPr>
          <a:xfrm>
            <a:off x="873071" y="1591688"/>
            <a:ext cx="5616345" cy="646331"/>
          </a:xfrm>
          <a:prstGeom prst="rect">
            <a:avLst/>
          </a:prstGeom>
          <a:noFill/>
        </p:spPr>
        <p:txBody>
          <a:bodyPr wrap="square" rtlCol="0">
            <a:spAutoFit/>
          </a:bodyPr>
          <a:lstStyle/>
          <a:p>
            <a:r>
              <a:rPr lang="en-GB" dirty="0">
                <a:latin typeface="Twinkl" pitchFamily="2" charset="0"/>
              </a:rPr>
              <a:t>To know about the Suffragettes Emmeline Pankhurst and Emily Davison.</a:t>
            </a:r>
          </a:p>
        </p:txBody>
      </p:sp>
      <p:sp>
        <p:nvSpPr>
          <p:cNvPr id="9" name="TextBox 8">
            <a:extLst>
              <a:ext uri="{FF2B5EF4-FFF2-40B4-BE49-F238E27FC236}">
                <a16:creationId xmlns:a16="http://schemas.microsoft.com/office/drawing/2014/main" id="{552320E2-7852-43AA-AD81-7B9EB74E01C6}"/>
              </a:ext>
            </a:extLst>
          </p:cNvPr>
          <p:cNvSpPr txBox="1"/>
          <p:nvPr/>
        </p:nvSpPr>
        <p:spPr>
          <a:xfrm>
            <a:off x="873071" y="2495014"/>
            <a:ext cx="5088610" cy="923330"/>
          </a:xfrm>
          <a:prstGeom prst="rect">
            <a:avLst/>
          </a:prstGeom>
          <a:noFill/>
        </p:spPr>
        <p:txBody>
          <a:bodyPr wrap="square">
            <a:spAutoFit/>
          </a:bodyPr>
          <a:lstStyle/>
          <a:p>
            <a:pPr marL="285750" indent="-285750">
              <a:buFont typeface="Arial" panose="020B0604020202020204" pitchFamily="34" charset="0"/>
              <a:buChar char="•"/>
            </a:pPr>
            <a:r>
              <a:rPr lang="en-GB" dirty="0">
                <a:latin typeface="Twinkl" pitchFamily="2" charset="0"/>
              </a:rPr>
              <a:t>To know who Emmeline Pankhurst was.</a:t>
            </a:r>
          </a:p>
          <a:p>
            <a:pPr marL="285750" indent="-285750">
              <a:buFont typeface="Arial" panose="020B0604020202020204" pitchFamily="34" charset="0"/>
              <a:buChar char="•"/>
            </a:pPr>
            <a:r>
              <a:rPr lang="en-GB" dirty="0">
                <a:latin typeface="Twinkl" pitchFamily="2" charset="0"/>
              </a:rPr>
              <a:t>To know who Emily Davison was.</a:t>
            </a:r>
          </a:p>
          <a:p>
            <a:pPr marL="285750" indent="-285750">
              <a:buFont typeface="Arial" panose="020B0604020202020204" pitchFamily="34" charset="0"/>
              <a:buChar char="•"/>
            </a:pPr>
            <a:r>
              <a:rPr lang="en-GB" dirty="0">
                <a:latin typeface="Twinkl" pitchFamily="2" charset="0"/>
              </a:rPr>
              <a:t>To know why they are important to Britain.</a:t>
            </a:r>
          </a:p>
        </p:txBody>
      </p:sp>
      <p:grpSp>
        <p:nvGrpSpPr>
          <p:cNvPr id="23" name="Group 22">
            <a:extLst>
              <a:ext uri="{FF2B5EF4-FFF2-40B4-BE49-F238E27FC236}">
                <a16:creationId xmlns:a16="http://schemas.microsoft.com/office/drawing/2014/main" id="{7247C96E-3771-4456-B040-F66E516B8377}"/>
              </a:ext>
            </a:extLst>
          </p:cNvPr>
          <p:cNvGrpSpPr/>
          <p:nvPr/>
        </p:nvGrpSpPr>
        <p:grpSpPr>
          <a:xfrm>
            <a:off x="2501978" y="3741820"/>
            <a:ext cx="4063757" cy="2454530"/>
            <a:chOff x="2501978" y="3741820"/>
            <a:chExt cx="4063757" cy="2454530"/>
          </a:xfrm>
        </p:grpSpPr>
        <p:pic>
          <p:nvPicPr>
            <p:cNvPr id="17" name="Picture 20" descr="9022384752_3d98c2fca5">
              <a:extLst>
                <a:ext uri="{FF2B5EF4-FFF2-40B4-BE49-F238E27FC236}">
                  <a16:creationId xmlns:a16="http://schemas.microsoft.com/office/drawing/2014/main" id="{553E9BA8-5670-4DB1-899B-40ABEA719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326" y="3741820"/>
              <a:ext cx="1921409" cy="245453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3">
              <a:extLst>
                <a:ext uri="{FF2B5EF4-FFF2-40B4-BE49-F238E27FC236}">
                  <a16:creationId xmlns:a16="http://schemas.microsoft.com/office/drawing/2014/main" id="{0B3D6A71-A3AB-4EE0-AC29-132396E3E8B4}"/>
                </a:ext>
              </a:extLst>
            </p:cNvPr>
            <p:cNvPicPr>
              <a:picLocks noChangeAspect="1"/>
            </p:cNvPicPr>
            <p:nvPr/>
          </p:nvPicPr>
          <p:blipFill rotWithShape="1">
            <a:blip r:embed="rId3">
              <a:extLst>
                <a:ext uri="{28A0092B-C50C-407E-A947-70E740481C1C}">
                  <a14:useLocalDpi xmlns:a14="http://schemas.microsoft.com/office/drawing/2010/main" val="0"/>
                </a:ext>
              </a:extLst>
            </a:blip>
            <a:srcRect t="2652"/>
            <a:stretch/>
          </p:blipFill>
          <p:spPr bwMode="auto">
            <a:xfrm>
              <a:off x="2501978" y="3741820"/>
              <a:ext cx="1905196" cy="244064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a16="http://schemas.microsoft.com/office/drawing/2014/main" id="{EDEBDA49-1029-4135-B230-B880AD997F61}"/>
              </a:ext>
            </a:extLst>
          </p:cNvPr>
          <p:cNvSpPr txBox="1"/>
          <p:nvPr/>
        </p:nvSpPr>
        <p:spPr>
          <a:xfrm>
            <a:off x="4279735" y="6222539"/>
            <a:ext cx="4572000" cy="200055"/>
          </a:xfrm>
          <a:prstGeom prst="rect">
            <a:avLst/>
          </a:prstGeom>
          <a:noFill/>
        </p:spPr>
        <p:txBody>
          <a:bodyPr wrap="square">
            <a:spAutoFit/>
          </a:bodyPr>
          <a:lstStyle/>
          <a:p>
            <a:pPr algn="ctr" defTabSz="914400" eaLnBrk="1" hangingPunct="1">
              <a:spcBef>
                <a:spcPct val="0"/>
              </a:spcBef>
              <a:buFontTx/>
              <a:buNone/>
              <a:defRPr/>
            </a:pPr>
            <a:r>
              <a:rPr lang="en-GB" altLang="en-US" sz="700" dirty="0">
                <a:solidFill>
                  <a:schemeClr val="tx1">
                    <a:lumMod val="50000"/>
                    <a:lumOff val="50000"/>
                  </a:schemeClr>
                </a:solidFill>
                <a:latin typeface="Twinkl" pitchFamily="2" charset="0"/>
                <a:cs typeface="Arial" panose="020B0604020202020204" pitchFamily="34" charset="0"/>
              </a:rPr>
              <a:t>Photo courtesy of BBC Radio 4 (@flickr.com) - granted under creative commons licence - attribution</a:t>
            </a:r>
          </a:p>
        </p:txBody>
      </p:sp>
    </p:spTree>
    <p:extLst>
      <p:ext uri="{BB962C8B-B14F-4D97-AF65-F5344CB8AC3E}">
        <p14:creationId xmlns:p14="http://schemas.microsoft.com/office/powerpoint/2010/main" val="319307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24756-CAF2-4AC7-B0F4-2A3D83565520}"/>
              </a:ext>
            </a:extLst>
          </p:cNvPr>
          <p:cNvSpPr txBox="1"/>
          <p:nvPr/>
        </p:nvSpPr>
        <p:spPr>
          <a:xfrm>
            <a:off x="1355103" y="683584"/>
            <a:ext cx="7225792" cy="646331"/>
          </a:xfrm>
          <a:prstGeom prst="rect">
            <a:avLst/>
          </a:prstGeom>
          <a:noFill/>
        </p:spPr>
        <p:txBody>
          <a:bodyPr wrap="square" rtlCol="0">
            <a:spAutoFit/>
          </a:bodyPr>
          <a:lstStyle/>
          <a:p>
            <a:r>
              <a:rPr lang="en-GB" sz="3600" b="1">
                <a:latin typeface="Twinkl" pitchFamily="2" charset="0"/>
              </a:rPr>
              <a:t>Who was Emmeline Pankhurst?</a:t>
            </a:r>
            <a:endParaRPr lang="en-GB" sz="3600" b="1" dirty="0">
              <a:latin typeface="Twinkl" pitchFamily="2" charset="0"/>
            </a:endParaRPr>
          </a:p>
        </p:txBody>
      </p:sp>
      <p:sp>
        <p:nvSpPr>
          <p:cNvPr id="3" name="TextBox 2">
            <a:extLst>
              <a:ext uri="{FF2B5EF4-FFF2-40B4-BE49-F238E27FC236}">
                <a16:creationId xmlns:a16="http://schemas.microsoft.com/office/drawing/2014/main" id="{8EC709EA-CDC9-4415-B990-3F22D208889A}"/>
              </a:ext>
            </a:extLst>
          </p:cNvPr>
          <p:cNvSpPr txBox="1"/>
          <p:nvPr/>
        </p:nvSpPr>
        <p:spPr>
          <a:xfrm>
            <a:off x="856242" y="1692906"/>
            <a:ext cx="7328480" cy="1754326"/>
          </a:xfrm>
          <a:prstGeom prst="rect">
            <a:avLst/>
          </a:prstGeom>
          <a:noFill/>
        </p:spPr>
        <p:txBody>
          <a:bodyPr wrap="square" rtlCol="0">
            <a:spAutoFit/>
          </a:bodyPr>
          <a:lstStyle/>
          <a:p>
            <a:pPr>
              <a:buFont typeface="Arial" panose="020B0604020202020204" pitchFamily="34" charset="0"/>
              <a:buNone/>
            </a:pPr>
            <a:r>
              <a:rPr lang="en-US" altLang="en-US" dirty="0">
                <a:latin typeface="Twinkl" pitchFamily="2" charset="0"/>
                <a:ea typeface="Sassoon Infant Rg" pitchFamily="50" charset="0"/>
                <a:cs typeface="Sassoon Infant Rg" pitchFamily="50" charset="0"/>
              </a:rPr>
              <a:t>Emmeline Pankhurst was a British woman who campaigned for women's rights.</a:t>
            </a:r>
          </a:p>
          <a:p>
            <a:pPr>
              <a:buFont typeface="Arial" panose="020B0604020202020204" pitchFamily="34" charset="0"/>
              <a:buNone/>
            </a:pPr>
            <a:endParaRPr lang="en-US" altLang="en-US" dirty="0">
              <a:latin typeface="Twinkl" pitchFamily="2" charset="0"/>
              <a:ea typeface="Sassoon Infant Rg" pitchFamily="50" charset="0"/>
              <a:cs typeface="Sassoon Infant Rg" pitchFamily="50" charset="0"/>
            </a:endParaRPr>
          </a:p>
          <a:p>
            <a:pPr>
              <a:buFont typeface="Arial" panose="020B0604020202020204" pitchFamily="34" charset="0"/>
              <a:buNone/>
            </a:pPr>
            <a:r>
              <a:rPr lang="en-US" altLang="en-US" dirty="0">
                <a:latin typeface="Twinkl" pitchFamily="2" charset="0"/>
                <a:ea typeface="Sassoon Infant Rg" pitchFamily="50" charset="0"/>
                <a:cs typeface="Sassoon Infant Rg" pitchFamily="50" charset="0"/>
              </a:rPr>
              <a:t>She is most famous for founding the Suffragette organization</a:t>
            </a:r>
          </a:p>
          <a:p>
            <a:pPr>
              <a:buFont typeface="Arial" panose="020B0604020202020204" pitchFamily="34" charset="0"/>
              <a:buNone/>
            </a:pPr>
            <a:r>
              <a:rPr lang="en-US" altLang="en-US" dirty="0">
                <a:latin typeface="Twinkl" pitchFamily="2" charset="0"/>
                <a:ea typeface="Sassoon Infant Rg" pitchFamily="50" charset="0"/>
                <a:cs typeface="Sassoon Infant Rg" pitchFamily="50" charset="0"/>
              </a:rPr>
              <a:t>which fought for women to have the right to vote.</a:t>
            </a:r>
          </a:p>
          <a:p>
            <a:endParaRPr lang="en-GB" dirty="0">
              <a:latin typeface="Twinkl" pitchFamily="2" charset="0"/>
            </a:endParaRPr>
          </a:p>
        </p:txBody>
      </p:sp>
      <p:grpSp>
        <p:nvGrpSpPr>
          <p:cNvPr id="8" name="Group 7">
            <a:extLst>
              <a:ext uri="{FF2B5EF4-FFF2-40B4-BE49-F238E27FC236}">
                <a16:creationId xmlns:a16="http://schemas.microsoft.com/office/drawing/2014/main" id="{9B5EFE6F-16DE-416B-8A80-15FFB830C676}"/>
              </a:ext>
            </a:extLst>
          </p:cNvPr>
          <p:cNvGrpSpPr/>
          <p:nvPr/>
        </p:nvGrpSpPr>
        <p:grpSpPr>
          <a:xfrm>
            <a:off x="2121913" y="3429000"/>
            <a:ext cx="4900174" cy="2756952"/>
            <a:chOff x="3994267" y="3611570"/>
            <a:chExt cx="4900174" cy="2756952"/>
          </a:xfrm>
        </p:grpSpPr>
        <p:pic>
          <p:nvPicPr>
            <p:cNvPr id="6" name="Picture 5">
              <a:extLst>
                <a:ext uri="{FF2B5EF4-FFF2-40B4-BE49-F238E27FC236}">
                  <a16:creationId xmlns:a16="http://schemas.microsoft.com/office/drawing/2014/main" id="{20EBF112-8ED8-414B-B5CB-DD854143A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611570"/>
              <a:ext cx="3744708" cy="2428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E594600D-0574-4D49-9FFA-195C22B9B599}"/>
                </a:ext>
              </a:extLst>
            </p:cNvPr>
            <p:cNvSpPr txBox="1"/>
            <p:nvPr/>
          </p:nvSpPr>
          <p:spPr>
            <a:xfrm>
              <a:off x="3994267" y="6168467"/>
              <a:ext cx="4900174" cy="200055"/>
            </a:xfrm>
            <a:prstGeom prst="rect">
              <a:avLst/>
            </a:prstGeom>
            <a:noFill/>
          </p:spPr>
          <p:txBody>
            <a:bodyPr wrap="square">
              <a:spAutoFit/>
            </a:bodyPr>
            <a:lstStyle/>
            <a:p>
              <a:pPr algn="ctr" defTabSz="914400" eaLnBrk="1" hangingPunct="1">
                <a:spcBef>
                  <a:spcPct val="0"/>
                </a:spcBef>
                <a:buFontTx/>
                <a:buNone/>
                <a:defRPr/>
              </a:pPr>
              <a:r>
                <a:rPr lang="en-GB" altLang="en-US" sz="700" dirty="0">
                  <a:solidFill>
                    <a:schemeClr val="tx1">
                      <a:lumMod val="50000"/>
                      <a:lumOff val="50000"/>
                    </a:schemeClr>
                  </a:solidFill>
                  <a:latin typeface="Twinkl" pitchFamily="2" charset="0"/>
                  <a:cs typeface="Arial" panose="020B0604020202020204" pitchFamily="34" charset="0"/>
                </a:rPr>
                <a:t>Photo courtesy of Leonard Bentley (@flickr.com) - granted under creative commons licence - attribution</a:t>
              </a:r>
            </a:p>
          </p:txBody>
        </p:sp>
      </p:grpSp>
    </p:spTree>
    <p:extLst>
      <p:ext uri="{BB962C8B-B14F-4D97-AF65-F5344CB8AC3E}">
        <p14:creationId xmlns:p14="http://schemas.microsoft.com/office/powerpoint/2010/main" val="320140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24756-CAF2-4AC7-B0F4-2A3D83565520}"/>
              </a:ext>
            </a:extLst>
          </p:cNvPr>
          <p:cNvSpPr txBox="1"/>
          <p:nvPr/>
        </p:nvSpPr>
        <p:spPr>
          <a:xfrm>
            <a:off x="1594313" y="660435"/>
            <a:ext cx="5713170" cy="646331"/>
          </a:xfrm>
          <a:prstGeom prst="rect">
            <a:avLst/>
          </a:prstGeom>
          <a:noFill/>
        </p:spPr>
        <p:txBody>
          <a:bodyPr wrap="square" rtlCol="0">
            <a:spAutoFit/>
          </a:bodyPr>
          <a:lstStyle/>
          <a:p>
            <a:pPr>
              <a:spcAft>
                <a:spcPts val="600"/>
              </a:spcAft>
            </a:pPr>
            <a:r>
              <a:rPr lang="en-GB" sz="3600" b="1" dirty="0">
                <a:latin typeface="Twinkl" pitchFamily="2" charset="0"/>
              </a:rPr>
              <a:t>Emmeline Pankhurst’s Life</a:t>
            </a:r>
          </a:p>
        </p:txBody>
      </p:sp>
      <p:sp>
        <p:nvSpPr>
          <p:cNvPr id="9" name="TextBox 8">
            <a:extLst>
              <a:ext uri="{FF2B5EF4-FFF2-40B4-BE49-F238E27FC236}">
                <a16:creationId xmlns:a16="http://schemas.microsoft.com/office/drawing/2014/main" id="{7B256296-47FA-4051-95D6-AE4C2722F3C2}"/>
              </a:ext>
            </a:extLst>
          </p:cNvPr>
          <p:cNvSpPr txBox="1"/>
          <p:nvPr/>
        </p:nvSpPr>
        <p:spPr>
          <a:xfrm>
            <a:off x="884714" y="2174414"/>
            <a:ext cx="4588038" cy="3016210"/>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altLang="en-US" dirty="0">
                <a:latin typeface="Twinkl" pitchFamily="2" charset="0"/>
                <a:ea typeface="Sassoon Infant Rg" pitchFamily="50" charset="0"/>
                <a:cs typeface="Sassoon Infant Rg" pitchFamily="50" charset="0"/>
              </a:rPr>
              <a:t>Emmeline </a:t>
            </a:r>
            <a:r>
              <a:rPr lang="en-US" altLang="en-US" dirty="0" err="1">
                <a:latin typeface="Twinkl" pitchFamily="2" charset="0"/>
                <a:ea typeface="Sassoon Infant Rg" pitchFamily="50" charset="0"/>
                <a:cs typeface="Sassoon Infant Rg" pitchFamily="50" charset="0"/>
              </a:rPr>
              <a:t>Goulden</a:t>
            </a:r>
            <a:r>
              <a:rPr lang="en-US" altLang="en-US" dirty="0">
                <a:latin typeface="Twinkl" pitchFamily="2" charset="0"/>
                <a:ea typeface="Sassoon Infant Rg" pitchFamily="50" charset="0"/>
                <a:cs typeface="Sassoon Infant Rg" pitchFamily="50" charset="0"/>
              </a:rPr>
              <a:t> was born on 15 July 1858 in Manchester.</a:t>
            </a:r>
          </a:p>
          <a:p>
            <a:pPr marL="285750" indent="-285750">
              <a:spcAft>
                <a:spcPts val="600"/>
              </a:spcAft>
              <a:buFont typeface="Arial" panose="020B0604020202020204" pitchFamily="34" charset="0"/>
              <a:buChar char="•"/>
            </a:pPr>
            <a:r>
              <a:rPr lang="en-US" altLang="en-US" dirty="0">
                <a:latin typeface="Twinkl" pitchFamily="2" charset="0"/>
                <a:ea typeface="Sassoon Infant Rg" pitchFamily="50" charset="0"/>
                <a:cs typeface="Sassoon Infant Rg" pitchFamily="50" charset="0"/>
              </a:rPr>
              <a:t>Her parents were involved in politics and she was first told about the suffrage movement when she was just 8 years old.</a:t>
            </a:r>
          </a:p>
          <a:p>
            <a:pPr marL="285750" indent="-285750">
              <a:spcAft>
                <a:spcPts val="600"/>
              </a:spcAft>
              <a:buFont typeface="Arial" panose="020B0604020202020204" pitchFamily="34" charset="0"/>
              <a:buChar char="•"/>
            </a:pPr>
            <a:r>
              <a:rPr lang="en-US" altLang="en-US" dirty="0">
                <a:latin typeface="Twinkl" pitchFamily="2" charset="0"/>
                <a:ea typeface="Sassoon Infant Rg" pitchFamily="50" charset="0"/>
                <a:cs typeface="Sassoon Infant Rg" pitchFamily="50" charset="0"/>
              </a:rPr>
              <a:t>In 1879, when she was 21, she married Richard Pankhurst. He was 24 years older than Emmeline and he was also involved in politics.</a:t>
            </a:r>
          </a:p>
        </p:txBody>
      </p:sp>
      <p:pic>
        <p:nvPicPr>
          <p:cNvPr id="7" name="Picture 6" descr="A picture containing text, book&#10;&#10;Description automatically generated">
            <a:extLst>
              <a:ext uri="{FF2B5EF4-FFF2-40B4-BE49-F238E27FC236}">
                <a16:creationId xmlns:a16="http://schemas.microsoft.com/office/drawing/2014/main" id="{4F460D84-4814-4913-8156-827D1AB8D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198" y="2925170"/>
            <a:ext cx="3590986" cy="3496101"/>
          </a:xfrm>
          <a:prstGeom prst="rect">
            <a:avLst/>
          </a:prstGeom>
        </p:spPr>
      </p:pic>
    </p:spTree>
    <p:extLst>
      <p:ext uri="{BB962C8B-B14F-4D97-AF65-F5344CB8AC3E}">
        <p14:creationId xmlns:p14="http://schemas.microsoft.com/office/powerpoint/2010/main" val="64579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24756-CAF2-4AC7-B0F4-2A3D83565520}"/>
              </a:ext>
            </a:extLst>
          </p:cNvPr>
          <p:cNvSpPr txBox="1"/>
          <p:nvPr/>
        </p:nvSpPr>
        <p:spPr>
          <a:xfrm>
            <a:off x="1594313" y="660435"/>
            <a:ext cx="5713170" cy="646331"/>
          </a:xfrm>
          <a:prstGeom prst="rect">
            <a:avLst/>
          </a:prstGeom>
          <a:noFill/>
        </p:spPr>
        <p:txBody>
          <a:bodyPr wrap="square" rtlCol="0">
            <a:spAutoFit/>
          </a:bodyPr>
          <a:lstStyle/>
          <a:p>
            <a:pPr>
              <a:spcAft>
                <a:spcPts val="600"/>
              </a:spcAft>
            </a:pPr>
            <a:r>
              <a:rPr lang="en-GB" sz="3600" b="1" dirty="0">
                <a:latin typeface="Twinkl" pitchFamily="2" charset="0"/>
              </a:rPr>
              <a:t>Emmeline Pankhurst’s Life</a:t>
            </a:r>
          </a:p>
        </p:txBody>
      </p:sp>
      <p:sp>
        <p:nvSpPr>
          <p:cNvPr id="9" name="TextBox 8">
            <a:extLst>
              <a:ext uri="{FF2B5EF4-FFF2-40B4-BE49-F238E27FC236}">
                <a16:creationId xmlns:a16="http://schemas.microsoft.com/office/drawing/2014/main" id="{7B256296-47FA-4051-95D6-AE4C2722F3C2}"/>
              </a:ext>
            </a:extLst>
          </p:cNvPr>
          <p:cNvSpPr txBox="1"/>
          <p:nvPr/>
        </p:nvSpPr>
        <p:spPr>
          <a:xfrm>
            <a:off x="884714" y="2174414"/>
            <a:ext cx="4588038" cy="3416320"/>
          </a:xfrm>
          <a:prstGeom prst="rect">
            <a:avLst/>
          </a:prstGeom>
          <a:noFill/>
        </p:spPr>
        <p:txBody>
          <a:bodyPr wrap="square">
            <a:spAutoFit/>
          </a:bodyPr>
          <a:lstStyle/>
          <a:p>
            <a:pPr marL="285750" indent="-285750">
              <a:buFont typeface="Arial" panose="020B0604020202020204" pitchFamily="34" charset="0"/>
              <a:buChar char="•"/>
              <a:defRPr/>
            </a:pPr>
            <a:r>
              <a:rPr lang="en-US" altLang="en-US" dirty="0">
                <a:latin typeface="Twinkl" pitchFamily="2" charset="0"/>
                <a:ea typeface="Sassoon Infant Rg" panose="02000503030000020003" pitchFamily="50" charset="0"/>
              </a:rPr>
              <a:t>Children: On 22 October 1880 her eldest daughter, Christabel was born.  In the years that followed Richard and Emmeline had 4 more children, 2 girls and 2 boys. Sadly the elder boy became ill and died.</a:t>
            </a:r>
          </a:p>
          <a:p>
            <a:pPr marL="285750" indent="-285750">
              <a:buFont typeface="Arial" panose="020B0604020202020204" pitchFamily="34" charset="0"/>
              <a:buChar char="•"/>
              <a:defRPr/>
            </a:pPr>
            <a:endParaRPr lang="en-US" altLang="en-US" dirty="0">
              <a:latin typeface="Twinkl" pitchFamily="2" charset="0"/>
              <a:ea typeface="Sassoon Infant Rg" panose="02000503030000020003" pitchFamily="50" charset="0"/>
            </a:endParaRPr>
          </a:p>
          <a:p>
            <a:pPr marL="285750" indent="-285750">
              <a:buFont typeface="Arial" panose="020B0604020202020204" pitchFamily="34" charset="0"/>
              <a:buChar char="•"/>
              <a:defRPr/>
            </a:pPr>
            <a:r>
              <a:rPr lang="en-US" altLang="en-US" dirty="0">
                <a:latin typeface="Twinkl" pitchFamily="2" charset="0"/>
                <a:ea typeface="Sassoon Infant Rg" panose="02000503030000020003" pitchFamily="50" charset="0"/>
              </a:rPr>
              <a:t>In 1898 Richard died and it was left to Emmeline to look after the family. However, she still remained heavily involved in politics and women’s rights.</a:t>
            </a:r>
          </a:p>
          <a:p>
            <a:pPr marL="285750" indent="-285750">
              <a:spcAft>
                <a:spcPts val="600"/>
              </a:spcAft>
              <a:buFont typeface="Arial" panose="020B0604020202020204" pitchFamily="34" charset="0"/>
              <a:buChar char="•"/>
            </a:pPr>
            <a:endParaRPr lang="en-US" altLang="en-US" dirty="0">
              <a:latin typeface="Twinkl" pitchFamily="2" charset="0"/>
              <a:ea typeface="Sassoon Infant Rg" pitchFamily="50" charset="0"/>
              <a:cs typeface="Sassoon Infant Rg" pitchFamily="50" charset="0"/>
            </a:endParaRPr>
          </a:p>
        </p:txBody>
      </p:sp>
      <p:pic>
        <p:nvPicPr>
          <p:cNvPr id="7" name="Picture 6" descr="A picture containing text, book&#10;&#10;Description automatically generated">
            <a:extLst>
              <a:ext uri="{FF2B5EF4-FFF2-40B4-BE49-F238E27FC236}">
                <a16:creationId xmlns:a16="http://schemas.microsoft.com/office/drawing/2014/main" id="{4F460D84-4814-4913-8156-827D1AB8D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198" y="2925170"/>
            <a:ext cx="3590986" cy="3496101"/>
          </a:xfrm>
          <a:prstGeom prst="rect">
            <a:avLst/>
          </a:prstGeom>
        </p:spPr>
      </p:pic>
    </p:spTree>
    <p:extLst>
      <p:ext uri="{BB962C8B-B14F-4D97-AF65-F5344CB8AC3E}">
        <p14:creationId xmlns:p14="http://schemas.microsoft.com/office/powerpoint/2010/main" val="95140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24756-CAF2-4AC7-B0F4-2A3D83565520}"/>
              </a:ext>
            </a:extLst>
          </p:cNvPr>
          <p:cNvSpPr txBox="1"/>
          <p:nvPr/>
        </p:nvSpPr>
        <p:spPr>
          <a:xfrm>
            <a:off x="1594313" y="660435"/>
            <a:ext cx="5713170" cy="646331"/>
          </a:xfrm>
          <a:prstGeom prst="rect">
            <a:avLst/>
          </a:prstGeom>
          <a:noFill/>
        </p:spPr>
        <p:txBody>
          <a:bodyPr wrap="square" rtlCol="0">
            <a:spAutoFit/>
          </a:bodyPr>
          <a:lstStyle/>
          <a:p>
            <a:pPr>
              <a:spcAft>
                <a:spcPts val="600"/>
              </a:spcAft>
            </a:pPr>
            <a:r>
              <a:rPr lang="en-GB" sz="3600" b="1" dirty="0">
                <a:latin typeface="Twinkl" pitchFamily="2" charset="0"/>
              </a:rPr>
              <a:t>Emmeline Pankhurst’s Life</a:t>
            </a:r>
          </a:p>
        </p:txBody>
      </p:sp>
      <p:sp>
        <p:nvSpPr>
          <p:cNvPr id="9" name="TextBox 8">
            <a:extLst>
              <a:ext uri="{FF2B5EF4-FFF2-40B4-BE49-F238E27FC236}">
                <a16:creationId xmlns:a16="http://schemas.microsoft.com/office/drawing/2014/main" id="{7B256296-47FA-4051-95D6-AE4C2722F3C2}"/>
              </a:ext>
            </a:extLst>
          </p:cNvPr>
          <p:cNvSpPr txBox="1"/>
          <p:nvPr/>
        </p:nvSpPr>
        <p:spPr>
          <a:xfrm>
            <a:off x="1001210" y="1896621"/>
            <a:ext cx="7141580" cy="509370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altLang="en-US" dirty="0">
                <a:latin typeface="Twinkl" pitchFamily="2" charset="0"/>
                <a:ea typeface="Sassoon Infant Rg" pitchFamily="50" charset="0"/>
                <a:cs typeface="Sassoon Infant Rg" pitchFamily="50" charset="0"/>
              </a:rPr>
              <a:t>In 1905 Emmeline Pankhurst founded the Women’s Social and Political Union (WSPU) they later became known as the Suffragettes.</a:t>
            </a:r>
          </a:p>
          <a:p>
            <a:pPr marL="285750" indent="-285750">
              <a:spcAft>
                <a:spcPts val="600"/>
              </a:spcAft>
              <a:buFont typeface="Arial" panose="020B0604020202020204" pitchFamily="34" charset="0"/>
              <a:buChar char="•"/>
            </a:pPr>
            <a:r>
              <a:rPr lang="en-US" altLang="en-US" dirty="0">
                <a:latin typeface="Twinkl" pitchFamily="2" charset="0"/>
                <a:ea typeface="Sassoon Infant Rg" pitchFamily="50" charset="0"/>
                <a:cs typeface="Sassoon Infant Rg" pitchFamily="50" charset="0"/>
              </a:rPr>
              <a:t>The WSPU was more forceful than the other women’s rights groups before it. Their motto was ‘</a:t>
            </a:r>
            <a:r>
              <a:rPr lang="en-US" altLang="en-US" b="1" dirty="0">
                <a:latin typeface="Twinkl" pitchFamily="2" charset="0"/>
                <a:ea typeface="Sassoon Infant Rg" pitchFamily="50" charset="0"/>
                <a:cs typeface="Sassoon Infant Rg" pitchFamily="50" charset="0"/>
              </a:rPr>
              <a:t>Deeds, not words</a:t>
            </a:r>
            <a:r>
              <a:rPr lang="en-US" altLang="en-US" dirty="0">
                <a:latin typeface="Twinkl" pitchFamily="2" charset="0"/>
                <a:ea typeface="Sassoon Infant Rg" pitchFamily="50" charset="0"/>
                <a:cs typeface="Sassoon Infant Rg" pitchFamily="50" charset="0"/>
              </a:rPr>
              <a:t>.’</a:t>
            </a:r>
          </a:p>
          <a:p>
            <a:pPr marL="285750" indent="-285750">
              <a:spcAft>
                <a:spcPts val="600"/>
              </a:spcAft>
              <a:buFont typeface="Arial" panose="020B0604020202020204" pitchFamily="34" charset="0"/>
              <a:buChar char="•"/>
            </a:pPr>
            <a:r>
              <a:rPr lang="en-US" altLang="en-US" dirty="0">
                <a:latin typeface="Twinkl" pitchFamily="2" charset="0"/>
                <a:ea typeface="Sassoon Infant Rg" pitchFamily="50" charset="0"/>
                <a:cs typeface="Sassoon Infant Rg" pitchFamily="50" charset="0"/>
              </a:rPr>
              <a:t>The WSPU made speeches, </a:t>
            </a:r>
            <a:r>
              <a:rPr lang="en-US" altLang="en-US" dirty="0" err="1">
                <a:latin typeface="Twinkl" pitchFamily="2" charset="0"/>
                <a:ea typeface="Sassoon Infant Rg" pitchFamily="50" charset="0"/>
                <a:cs typeface="Sassoon Infant Rg" pitchFamily="50" charset="0"/>
              </a:rPr>
              <a:t>organised</a:t>
            </a:r>
            <a:r>
              <a:rPr lang="en-US" altLang="en-US" dirty="0">
                <a:latin typeface="Twinkl" pitchFamily="2" charset="0"/>
                <a:ea typeface="Sassoon Infant Rg" pitchFamily="50" charset="0"/>
                <a:cs typeface="Sassoon Infant Rg" pitchFamily="50" charset="0"/>
              </a:rPr>
              <a:t> rallies and protests but soon they became violent. They threw rocks, smashed windows and set fire to postboxes.</a:t>
            </a:r>
          </a:p>
          <a:p>
            <a:pPr marL="285750" indent="-285750">
              <a:spcAft>
                <a:spcPts val="600"/>
              </a:spcAft>
              <a:buFont typeface="Arial" panose="020B0604020202020204" pitchFamily="34" charset="0"/>
              <a:buChar char="•"/>
            </a:pPr>
            <a:r>
              <a:rPr lang="en-US" altLang="en-US" dirty="0">
                <a:latin typeface="Twinkl" pitchFamily="2" charset="0"/>
                <a:ea typeface="Sassoon Infant Rg" pitchFamily="50" charset="0"/>
                <a:cs typeface="Sassoon Infant Rg" pitchFamily="50" charset="0"/>
              </a:rPr>
              <a:t>As a result of the violence Emmeline was arrested many times and was sent to prison. Like many other suffragettes in prison she protested by going on ‘hunger strike’ and was force fed through tubes, which was painful</a:t>
            </a:r>
            <a:r>
              <a:rPr lang="en-US" altLang="en-US" sz="2000" dirty="0">
                <a:latin typeface="Twinkl" pitchFamily="2" charset="0"/>
                <a:ea typeface="Sassoon Infant Rg" pitchFamily="50" charset="0"/>
                <a:cs typeface="Sassoon Infant Rg" pitchFamily="50" charset="0"/>
              </a:rPr>
              <a:t>. </a:t>
            </a:r>
          </a:p>
          <a:p>
            <a:pPr marL="285750" indent="-285750">
              <a:spcAft>
                <a:spcPts val="600"/>
              </a:spcAft>
              <a:buFont typeface="Arial" panose="020B0604020202020204" pitchFamily="34" charset="0"/>
              <a:buChar char="•"/>
            </a:pPr>
            <a:endParaRPr lang="en-US" altLang="en-US" dirty="0">
              <a:latin typeface="Twinkl" pitchFamily="2" charset="0"/>
              <a:ea typeface="Sassoon Infant Rg" pitchFamily="50" charset="0"/>
              <a:cs typeface="Sassoon Infant Rg" pitchFamily="50" charset="0"/>
            </a:endParaRPr>
          </a:p>
          <a:p>
            <a:pPr marL="285750" indent="-285750">
              <a:spcAft>
                <a:spcPts val="600"/>
              </a:spcAft>
              <a:buFont typeface="Arial" panose="020B0604020202020204" pitchFamily="34" charset="0"/>
              <a:buChar char="•"/>
            </a:pPr>
            <a:endParaRPr lang="en-US" altLang="en-US" dirty="0">
              <a:latin typeface="Twinkl" pitchFamily="2" charset="0"/>
              <a:ea typeface="Sassoon Infant Rg" pitchFamily="50" charset="0"/>
              <a:cs typeface="Sassoon Infant Rg" pitchFamily="50" charset="0"/>
            </a:endParaRPr>
          </a:p>
          <a:p>
            <a:pPr marL="285750" indent="-285750">
              <a:spcAft>
                <a:spcPts val="600"/>
              </a:spcAft>
              <a:buFont typeface="Arial" panose="020B0604020202020204" pitchFamily="34" charset="0"/>
              <a:buChar char="•"/>
            </a:pPr>
            <a:endParaRPr lang="en-US" altLang="en-US" dirty="0">
              <a:latin typeface="Twinkl" pitchFamily="2" charset="0"/>
              <a:ea typeface="Sassoon Infant Rg" pitchFamily="50" charset="0"/>
              <a:cs typeface="Sassoon Infant Rg" pitchFamily="50" charset="0"/>
            </a:endParaRPr>
          </a:p>
          <a:p>
            <a:pPr marL="285750" indent="-285750">
              <a:spcAft>
                <a:spcPts val="600"/>
              </a:spcAft>
              <a:buFont typeface="Arial" panose="020B0604020202020204" pitchFamily="34" charset="0"/>
              <a:buChar char="•"/>
            </a:pPr>
            <a:endParaRPr lang="en-US" altLang="en-US" dirty="0">
              <a:latin typeface="Twinkl" pitchFamily="2" charset="0"/>
              <a:ea typeface="Sassoon Infant Rg" pitchFamily="50" charset="0"/>
              <a:cs typeface="Sassoon Infant Rg" pitchFamily="50" charset="0"/>
            </a:endParaRPr>
          </a:p>
        </p:txBody>
      </p:sp>
    </p:spTree>
    <p:extLst>
      <p:ext uri="{BB962C8B-B14F-4D97-AF65-F5344CB8AC3E}">
        <p14:creationId xmlns:p14="http://schemas.microsoft.com/office/powerpoint/2010/main" val="122445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24756-CAF2-4AC7-B0F4-2A3D83565520}"/>
              </a:ext>
            </a:extLst>
          </p:cNvPr>
          <p:cNvSpPr txBox="1"/>
          <p:nvPr/>
        </p:nvSpPr>
        <p:spPr>
          <a:xfrm>
            <a:off x="1594313" y="660435"/>
            <a:ext cx="5713170" cy="646331"/>
          </a:xfrm>
          <a:prstGeom prst="rect">
            <a:avLst/>
          </a:prstGeom>
          <a:noFill/>
        </p:spPr>
        <p:txBody>
          <a:bodyPr wrap="square" rtlCol="0">
            <a:spAutoFit/>
          </a:bodyPr>
          <a:lstStyle/>
          <a:p>
            <a:pPr>
              <a:spcAft>
                <a:spcPts val="600"/>
              </a:spcAft>
            </a:pPr>
            <a:r>
              <a:rPr lang="en-GB" sz="3600" b="1" dirty="0">
                <a:latin typeface="Twinkl" pitchFamily="2" charset="0"/>
              </a:rPr>
              <a:t>Emmeline Pankhurst’s Life</a:t>
            </a:r>
          </a:p>
        </p:txBody>
      </p:sp>
      <p:pic>
        <p:nvPicPr>
          <p:cNvPr id="4" name="Picture 3" descr="A picture containing building, outdoor, street, person&#10;&#10;Description automatically generated">
            <a:extLst>
              <a:ext uri="{FF2B5EF4-FFF2-40B4-BE49-F238E27FC236}">
                <a16:creationId xmlns:a16="http://schemas.microsoft.com/office/drawing/2014/main" id="{070DA0AA-F354-4434-B88B-10CC00971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182" y="1717158"/>
            <a:ext cx="6210980" cy="4391880"/>
          </a:xfrm>
          <a:prstGeom prst="rect">
            <a:avLst/>
          </a:prstGeom>
          <a:ln w="28575">
            <a:solidFill>
              <a:schemeClr val="tx1"/>
            </a:solidFill>
          </a:ln>
        </p:spPr>
      </p:pic>
    </p:spTree>
    <p:extLst>
      <p:ext uri="{BB962C8B-B14F-4D97-AF65-F5344CB8AC3E}">
        <p14:creationId xmlns:p14="http://schemas.microsoft.com/office/powerpoint/2010/main" val="338635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24756-CAF2-4AC7-B0F4-2A3D83565520}"/>
              </a:ext>
            </a:extLst>
          </p:cNvPr>
          <p:cNvSpPr txBox="1"/>
          <p:nvPr/>
        </p:nvSpPr>
        <p:spPr>
          <a:xfrm>
            <a:off x="1594313" y="660435"/>
            <a:ext cx="5713170" cy="646331"/>
          </a:xfrm>
          <a:prstGeom prst="rect">
            <a:avLst/>
          </a:prstGeom>
          <a:noFill/>
        </p:spPr>
        <p:txBody>
          <a:bodyPr wrap="square" rtlCol="0">
            <a:spAutoFit/>
          </a:bodyPr>
          <a:lstStyle/>
          <a:p>
            <a:pPr>
              <a:spcAft>
                <a:spcPts val="600"/>
              </a:spcAft>
            </a:pPr>
            <a:r>
              <a:rPr lang="en-GB" sz="3600" b="1" dirty="0">
                <a:latin typeface="Twinkl" pitchFamily="2" charset="0"/>
              </a:rPr>
              <a:t>Emmeline Pankhurst’s Life</a:t>
            </a:r>
          </a:p>
        </p:txBody>
      </p:sp>
      <p:sp>
        <p:nvSpPr>
          <p:cNvPr id="5" name="TextBox 4">
            <a:extLst>
              <a:ext uri="{FF2B5EF4-FFF2-40B4-BE49-F238E27FC236}">
                <a16:creationId xmlns:a16="http://schemas.microsoft.com/office/drawing/2014/main" id="{396FB160-9111-4B33-9DD4-28956B455A0E}"/>
              </a:ext>
            </a:extLst>
          </p:cNvPr>
          <p:cNvSpPr txBox="1"/>
          <p:nvPr/>
        </p:nvSpPr>
        <p:spPr>
          <a:xfrm>
            <a:off x="609600" y="1602924"/>
            <a:ext cx="7884695" cy="3277820"/>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altLang="en-US" dirty="0">
                <a:latin typeface="Twinkl" pitchFamily="2" charset="0"/>
                <a:ea typeface="Sassoon Infant Rg" panose="02000503030000020003" pitchFamily="50" charset="0"/>
                <a:cs typeface="Sassoon Infant Rg" panose="02000503030000020003" pitchFamily="50" charset="0"/>
              </a:rPr>
              <a:t>In 1914 World War I began. The Suffragettes had to stop their campaign to help with the war effort. Emmeline helped women go to work to do the jobs normally done by the men, while they were away fighting in the army.</a:t>
            </a:r>
          </a:p>
          <a:p>
            <a:pPr marL="285750" indent="-285750">
              <a:spcAft>
                <a:spcPts val="600"/>
              </a:spcAft>
              <a:buFont typeface="Arial" panose="020B0604020202020204" pitchFamily="34" charset="0"/>
              <a:buChar char="•"/>
            </a:pPr>
            <a:r>
              <a:rPr lang="en-US" altLang="en-US" sz="1800" dirty="0">
                <a:latin typeface="Twinkl" pitchFamily="2" charset="0"/>
                <a:ea typeface="Sassoon Infant Rg" panose="02000503030000020003" pitchFamily="50" charset="0"/>
                <a:cs typeface="Sassoon Infant Rg" panose="02000503030000020003" pitchFamily="50" charset="0"/>
              </a:rPr>
              <a:t>In 1918, when the war was over, the Prime Minister David Lloyd George passed a law which allowed married women over the age of 30 to vote.</a:t>
            </a:r>
          </a:p>
          <a:p>
            <a:pPr marL="285750" indent="-285750">
              <a:spcAft>
                <a:spcPts val="600"/>
              </a:spcAft>
              <a:buFont typeface="Arial" panose="020B0604020202020204" pitchFamily="34" charset="0"/>
              <a:buChar char="•"/>
            </a:pPr>
            <a:endParaRPr lang="en-US" altLang="en-US" sz="1800" dirty="0">
              <a:latin typeface="Twinkl" pitchFamily="2" charset="0"/>
              <a:ea typeface="Sassoon Infant Rg" panose="02000503030000020003" pitchFamily="50" charset="0"/>
              <a:cs typeface="Sassoon Infant Rg" panose="02000503030000020003" pitchFamily="50" charset="0"/>
            </a:endParaRPr>
          </a:p>
          <a:p>
            <a:pPr marL="285750" indent="-285750">
              <a:spcAft>
                <a:spcPts val="600"/>
              </a:spcAft>
              <a:buFont typeface="Arial" panose="020B0604020202020204" pitchFamily="34" charset="0"/>
              <a:buChar char="•"/>
            </a:pPr>
            <a:endParaRPr lang="en-US" altLang="en-US" sz="1800" dirty="0">
              <a:latin typeface="Twinkl" pitchFamily="2" charset="0"/>
              <a:ea typeface="Sassoon Infant Rg" panose="02000503030000020003" pitchFamily="50" charset="0"/>
              <a:cs typeface="Sassoon Infant Rg" panose="02000503030000020003" pitchFamily="50" charset="0"/>
            </a:endParaRPr>
          </a:p>
          <a:p>
            <a:pPr marL="285750" indent="-285750">
              <a:spcAft>
                <a:spcPts val="600"/>
              </a:spcAft>
              <a:buFont typeface="Arial" panose="020B0604020202020204" pitchFamily="34" charset="0"/>
              <a:buChar char="•"/>
            </a:pPr>
            <a:endParaRPr lang="en-US" altLang="en-US" dirty="0">
              <a:latin typeface="Twinkl" pitchFamily="2" charset="0"/>
              <a:ea typeface="Sassoon Infant Rg" panose="02000503030000020003" pitchFamily="50" charset="0"/>
              <a:cs typeface="Sassoon Infant Rg" panose="02000503030000020003" pitchFamily="50" charset="0"/>
            </a:endParaRPr>
          </a:p>
          <a:p>
            <a:pPr marL="285750" indent="-285750">
              <a:spcAft>
                <a:spcPts val="600"/>
              </a:spcAft>
              <a:buFont typeface="Arial" panose="020B0604020202020204" pitchFamily="34" charset="0"/>
              <a:buChar char="•"/>
            </a:pPr>
            <a:endParaRPr lang="en-US" altLang="en-US" sz="2000" dirty="0">
              <a:latin typeface="Twinkl" pitchFamily="2" charset="0"/>
              <a:ea typeface="Sassoon Infant Rg" pitchFamily="50" charset="0"/>
              <a:cs typeface="Sassoon Infant Rg" pitchFamily="50" charset="0"/>
            </a:endParaRPr>
          </a:p>
        </p:txBody>
      </p:sp>
      <p:sp>
        <p:nvSpPr>
          <p:cNvPr id="9" name="TextBox 8">
            <a:extLst>
              <a:ext uri="{FF2B5EF4-FFF2-40B4-BE49-F238E27FC236}">
                <a16:creationId xmlns:a16="http://schemas.microsoft.com/office/drawing/2014/main" id="{4A2A1545-9443-4DAB-81D7-9039805986AA}"/>
              </a:ext>
            </a:extLst>
          </p:cNvPr>
          <p:cNvSpPr txBox="1"/>
          <p:nvPr/>
        </p:nvSpPr>
        <p:spPr>
          <a:xfrm>
            <a:off x="609600" y="3504565"/>
            <a:ext cx="4572000" cy="2108269"/>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altLang="en-US" sz="1800" dirty="0">
                <a:latin typeface="Twinkl" pitchFamily="2" charset="0"/>
                <a:ea typeface="Sassoon Infant Rg" panose="02000503030000020003" pitchFamily="50" charset="0"/>
                <a:cs typeface="Sassoon Infant Rg" panose="02000503030000020003" pitchFamily="50" charset="0"/>
              </a:rPr>
              <a:t>In 1928 the </a:t>
            </a:r>
            <a:r>
              <a:rPr lang="en-US" altLang="en-US" sz="1800" i="1" dirty="0">
                <a:latin typeface="Twinkl" pitchFamily="2" charset="0"/>
                <a:ea typeface="Sassoon Infant Rg" panose="02000503030000020003" pitchFamily="50" charset="0"/>
                <a:cs typeface="Sassoon Infant Rg" panose="02000503030000020003" pitchFamily="50" charset="0"/>
              </a:rPr>
              <a:t>Equal Franchise Act</a:t>
            </a:r>
            <a:r>
              <a:rPr lang="en-US" altLang="en-US" sz="1800" dirty="0">
                <a:latin typeface="Twinkl" pitchFamily="2" charset="0"/>
                <a:ea typeface="Sassoon Infant Rg" panose="02000503030000020003" pitchFamily="50" charset="0"/>
                <a:cs typeface="Sassoon Infant Rg" panose="02000503030000020003" pitchFamily="50" charset="0"/>
              </a:rPr>
              <a:t> was passed and became law on 2 July that all women could vote from 21 years old, giving them equal rights with men.</a:t>
            </a:r>
          </a:p>
          <a:p>
            <a:pPr marL="285750" indent="-285750">
              <a:spcAft>
                <a:spcPts val="600"/>
              </a:spcAft>
              <a:buFont typeface="Arial" panose="020B0604020202020204" pitchFamily="34" charset="0"/>
              <a:buChar char="•"/>
            </a:pPr>
            <a:r>
              <a:rPr lang="en-US" altLang="en-US" sz="1800" dirty="0">
                <a:latin typeface="Twinkl" pitchFamily="2" charset="0"/>
                <a:ea typeface="Sassoon Infant Rg" panose="02000503030000020003" pitchFamily="50" charset="0"/>
                <a:cs typeface="Sassoon Infant Rg" panose="02000503030000020003" pitchFamily="50" charset="0"/>
              </a:rPr>
              <a:t>Just a few days later, on 14 July 1928 Emmeline Pankhurst died, aged 69 at a nursing home in Hampstead.</a:t>
            </a:r>
          </a:p>
        </p:txBody>
      </p:sp>
      <p:grpSp>
        <p:nvGrpSpPr>
          <p:cNvPr id="12" name="Group 11">
            <a:extLst>
              <a:ext uri="{FF2B5EF4-FFF2-40B4-BE49-F238E27FC236}">
                <a16:creationId xmlns:a16="http://schemas.microsoft.com/office/drawing/2014/main" id="{FA0B8F48-482C-4760-89A6-294EB7400D4C}"/>
              </a:ext>
            </a:extLst>
          </p:cNvPr>
          <p:cNvGrpSpPr/>
          <p:nvPr/>
        </p:nvGrpSpPr>
        <p:grpSpPr>
          <a:xfrm>
            <a:off x="3871732" y="3666142"/>
            <a:ext cx="4572000" cy="2536619"/>
            <a:chOff x="3871732" y="3666142"/>
            <a:chExt cx="4572000" cy="2536619"/>
          </a:xfrm>
        </p:grpSpPr>
        <p:pic>
          <p:nvPicPr>
            <p:cNvPr id="7" name="Picture 6">
              <a:extLst>
                <a:ext uri="{FF2B5EF4-FFF2-40B4-BE49-F238E27FC236}">
                  <a16:creationId xmlns:a16="http://schemas.microsoft.com/office/drawing/2014/main" id="{AD3A9715-4FA2-43C2-9A3B-F91EFA50C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1808" y="3666142"/>
              <a:ext cx="3021599" cy="2006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26DD5A46-7DAB-42A4-A676-051B4BFE61B8}"/>
                </a:ext>
              </a:extLst>
            </p:cNvPr>
            <p:cNvSpPr txBox="1"/>
            <p:nvPr/>
          </p:nvSpPr>
          <p:spPr>
            <a:xfrm>
              <a:off x="3871732" y="6002706"/>
              <a:ext cx="4572000" cy="200055"/>
            </a:xfrm>
            <a:prstGeom prst="rect">
              <a:avLst/>
            </a:prstGeom>
            <a:noFill/>
          </p:spPr>
          <p:txBody>
            <a:bodyPr wrap="square">
              <a:spAutoFit/>
            </a:bodyPr>
            <a:lstStyle/>
            <a:p>
              <a:pPr algn="ctr" defTabSz="914400" eaLnBrk="1" hangingPunct="1">
                <a:spcBef>
                  <a:spcPct val="0"/>
                </a:spcBef>
                <a:buFontTx/>
                <a:buNone/>
                <a:defRPr/>
              </a:pPr>
              <a:r>
                <a:rPr lang="en-GB" altLang="en-US" sz="700" dirty="0">
                  <a:solidFill>
                    <a:schemeClr val="tx1">
                      <a:lumMod val="50000"/>
                      <a:lumOff val="50000"/>
                    </a:schemeClr>
                  </a:solidFill>
                  <a:latin typeface="Twinkl" pitchFamily="2" charset="0"/>
                  <a:cs typeface="Arial" panose="020B0604020202020204" pitchFamily="34" charset="0"/>
                </a:rPr>
                <a:t>Photo courtesy of </a:t>
              </a:r>
              <a:r>
                <a:rPr lang="en-GB" altLang="en-US" sz="700" dirty="0" err="1">
                  <a:solidFill>
                    <a:schemeClr val="tx1">
                      <a:lumMod val="50000"/>
                      <a:lumOff val="50000"/>
                    </a:schemeClr>
                  </a:solidFill>
                  <a:latin typeface="Twinkl" pitchFamily="2" charset="0"/>
                  <a:cs typeface="Arial" panose="020B0604020202020204" pitchFamily="34" charset="0"/>
                </a:rPr>
                <a:t>incurable_hippie</a:t>
              </a:r>
              <a:r>
                <a:rPr lang="en-GB" altLang="en-US" sz="700" dirty="0">
                  <a:solidFill>
                    <a:schemeClr val="tx1">
                      <a:lumMod val="50000"/>
                      <a:lumOff val="50000"/>
                    </a:schemeClr>
                  </a:solidFill>
                  <a:latin typeface="Twinkl" pitchFamily="2" charset="0"/>
                  <a:cs typeface="Arial" panose="020B0604020202020204" pitchFamily="34" charset="0"/>
                </a:rPr>
                <a:t> (@flickr.com) - granted under creative commons licence - attribution</a:t>
              </a:r>
            </a:p>
          </p:txBody>
        </p:sp>
      </p:grpSp>
    </p:spTree>
    <p:extLst>
      <p:ext uri="{BB962C8B-B14F-4D97-AF65-F5344CB8AC3E}">
        <p14:creationId xmlns:p14="http://schemas.microsoft.com/office/powerpoint/2010/main" val="405526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24756-CAF2-4AC7-B0F4-2A3D83565520}"/>
              </a:ext>
            </a:extLst>
          </p:cNvPr>
          <p:cNvSpPr txBox="1"/>
          <p:nvPr/>
        </p:nvSpPr>
        <p:spPr>
          <a:xfrm>
            <a:off x="1594312" y="660435"/>
            <a:ext cx="6379255" cy="646331"/>
          </a:xfrm>
          <a:prstGeom prst="rect">
            <a:avLst/>
          </a:prstGeom>
          <a:noFill/>
        </p:spPr>
        <p:txBody>
          <a:bodyPr wrap="square" rtlCol="0">
            <a:spAutoFit/>
          </a:bodyPr>
          <a:lstStyle/>
          <a:p>
            <a:pPr>
              <a:spcAft>
                <a:spcPts val="600"/>
              </a:spcAft>
            </a:pPr>
            <a:r>
              <a:rPr lang="en-GB" sz="3600" b="1" dirty="0">
                <a:latin typeface="Twinkl" pitchFamily="2" charset="0"/>
              </a:rPr>
              <a:t>Who were The Suffragettes?</a:t>
            </a:r>
          </a:p>
        </p:txBody>
      </p:sp>
      <p:sp>
        <p:nvSpPr>
          <p:cNvPr id="3" name="TextBox 2">
            <a:extLst>
              <a:ext uri="{FF2B5EF4-FFF2-40B4-BE49-F238E27FC236}">
                <a16:creationId xmlns:a16="http://schemas.microsoft.com/office/drawing/2014/main" id="{EA58E6EC-E134-4CEF-B1AD-A81EF3EE0A80}"/>
              </a:ext>
            </a:extLst>
          </p:cNvPr>
          <p:cNvSpPr txBox="1"/>
          <p:nvPr/>
        </p:nvSpPr>
        <p:spPr>
          <a:xfrm>
            <a:off x="706925" y="1498620"/>
            <a:ext cx="7736807" cy="369332"/>
          </a:xfrm>
          <a:prstGeom prst="rect">
            <a:avLst/>
          </a:prstGeom>
          <a:noFill/>
        </p:spPr>
        <p:txBody>
          <a:bodyPr wrap="square" rtlCol="0">
            <a:spAutoFit/>
          </a:bodyPr>
          <a:lstStyle/>
          <a:p>
            <a:r>
              <a:rPr lang="en-GB" dirty="0">
                <a:latin typeface="Twinkl" pitchFamily="2" charset="0"/>
              </a:rPr>
              <a:t>The word </a:t>
            </a:r>
            <a:r>
              <a:rPr lang="en-GB" b="1" dirty="0">
                <a:latin typeface="Twinkl" pitchFamily="2" charset="0"/>
              </a:rPr>
              <a:t>Suffrage</a:t>
            </a:r>
            <a:r>
              <a:rPr lang="en-GB" dirty="0">
                <a:latin typeface="Twinkl" pitchFamily="2" charset="0"/>
              </a:rPr>
              <a:t> means having the right to vote.</a:t>
            </a:r>
          </a:p>
        </p:txBody>
      </p:sp>
      <p:sp>
        <p:nvSpPr>
          <p:cNvPr id="10" name="TextBox 9">
            <a:extLst>
              <a:ext uri="{FF2B5EF4-FFF2-40B4-BE49-F238E27FC236}">
                <a16:creationId xmlns:a16="http://schemas.microsoft.com/office/drawing/2014/main" id="{832D77F3-4595-4A45-94D3-CA42DB721C2C}"/>
              </a:ext>
            </a:extLst>
          </p:cNvPr>
          <p:cNvSpPr txBox="1"/>
          <p:nvPr/>
        </p:nvSpPr>
        <p:spPr>
          <a:xfrm>
            <a:off x="704338" y="1887902"/>
            <a:ext cx="7736806" cy="646331"/>
          </a:xfrm>
          <a:prstGeom prst="rect">
            <a:avLst/>
          </a:prstGeom>
          <a:noFill/>
        </p:spPr>
        <p:txBody>
          <a:bodyPr wrap="square">
            <a:spAutoFit/>
          </a:bodyPr>
          <a:lstStyle/>
          <a:p>
            <a:pPr>
              <a:spcBef>
                <a:spcPct val="50000"/>
              </a:spcBef>
              <a:buFont typeface="Arial" panose="020B0604020202020204" pitchFamily="34" charset="0"/>
              <a:buNone/>
              <a:defRPr/>
            </a:pPr>
            <a:r>
              <a:rPr lang="en-GB" altLang="en-US" sz="1800" dirty="0">
                <a:latin typeface="Twinkl" pitchFamily="2" charset="0"/>
                <a:ea typeface="Sassoon Infant Rg" panose="02000503030000020003" pitchFamily="50" charset="0"/>
                <a:cs typeface="Sassoon Infant Rg" panose="02000503030000020003" pitchFamily="50" charset="0"/>
              </a:rPr>
              <a:t>The Suffragettes campaigned for women to be allowed to vote by organising rallies and protests and giving speeches. </a:t>
            </a:r>
          </a:p>
        </p:txBody>
      </p:sp>
      <p:sp>
        <p:nvSpPr>
          <p:cNvPr id="13" name="TextBox 12">
            <a:extLst>
              <a:ext uri="{FF2B5EF4-FFF2-40B4-BE49-F238E27FC236}">
                <a16:creationId xmlns:a16="http://schemas.microsoft.com/office/drawing/2014/main" id="{73FA1876-E1D7-474D-AACB-960F7B17764E}"/>
              </a:ext>
            </a:extLst>
          </p:cNvPr>
          <p:cNvSpPr txBox="1"/>
          <p:nvPr/>
        </p:nvSpPr>
        <p:spPr>
          <a:xfrm>
            <a:off x="700270" y="2554183"/>
            <a:ext cx="7736806" cy="646331"/>
          </a:xfrm>
          <a:prstGeom prst="rect">
            <a:avLst/>
          </a:prstGeom>
          <a:noFill/>
        </p:spPr>
        <p:txBody>
          <a:bodyPr wrap="square">
            <a:spAutoFit/>
          </a:bodyPr>
          <a:lstStyle/>
          <a:p>
            <a:pPr>
              <a:spcBef>
                <a:spcPct val="50000"/>
              </a:spcBef>
              <a:buFont typeface="Arial" panose="020B0604020202020204" pitchFamily="34" charset="0"/>
              <a:buNone/>
              <a:defRPr/>
            </a:pPr>
            <a:r>
              <a:rPr lang="en-GB" altLang="en-US" sz="1800" dirty="0">
                <a:latin typeface="Twinkl" pitchFamily="2" charset="0"/>
                <a:ea typeface="Sassoon Infant Rg" panose="02000503030000020003" pitchFamily="50" charset="0"/>
                <a:cs typeface="Sassoon Infant Rg" panose="02000503030000020003" pitchFamily="50" charset="0"/>
              </a:rPr>
              <a:t>Before the first war women were not treated the same as men, they were not thought of being equal to men.</a:t>
            </a:r>
          </a:p>
        </p:txBody>
      </p:sp>
      <p:sp>
        <p:nvSpPr>
          <p:cNvPr id="14" name="TextBox 13">
            <a:extLst>
              <a:ext uri="{FF2B5EF4-FFF2-40B4-BE49-F238E27FC236}">
                <a16:creationId xmlns:a16="http://schemas.microsoft.com/office/drawing/2014/main" id="{31B2180B-5514-47D0-BC27-EAC9438E0090}"/>
              </a:ext>
            </a:extLst>
          </p:cNvPr>
          <p:cNvSpPr txBox="1"/>
          <p:nvPr/>
        </p:nvSpPr>
        <p:spPr>
          <a:xfrm>
            <a:off x="700270" y="3251643"/>
            <a:ext cx="7743462" cy="2031325"/>
          </a:xfrm>
          <a:prstGeom prst="rect">
            <a:avLst/>
          </a:prstGeom>
          <a:noFill/>
        </p:spPr>
        <p:txBody>
          <a:bodyPr wrap="square">
            <a:spAutoFit/>
          </a:bodyPr>
          <a:lstStyle/>
          <a:p>
            <a:pPr>
              <a:spcBef>
                <a:spcPct val="50000"/>
              </a:spcBef>
              <a:buFont typeface="Arial" panose="020B0604020202020204" pitchFamily="34" charset="0"/>
              <a:buNone/>
              <a:defRPr/>
            </a:pPr>
            <a:r>
              <a:rPr lang="en-GB" altLang="en-US" sz="1800" dirty="0">
                <a:latin typeface="Twinkl" pitchFamily="2" charset="0"/>
                <a:ea typeface="Sassoon Infant Rg" panose="02000503030000020003" pitchFamily="50" charset="0"/>
                <a:cs typeface="Sassoon Infant Rg" panose="02000503030000020003" pitchFamily="50" charset="0"/>
              </a:rPr>
              <a:t>Women were not allowed to:</a:t>
            </a:r>
          </a:p>
          <a:p>
            <a:pPr marL="285750" indent="-285750">
              <a:spcBef>
                <a:spcPts val="0"/>
              </a:spcBef>
              <a:buFont typeface="Arial" panose="020B0604020202020204" pitchFamily="34" charset="0"/>
              <a:buChar char="•"/>
              <a:tabLst>
                <a:tab pos="88900" algn="l"/>
              </a:tabLst>
              <a:defRPr/>
            </a:pPr>
            <a:r>
              <a:rPr lang="en-GB" altLang="en-US" sz="1800" b="1" dirty="0">
                <a:latin typeface="Twinkl" pitchFamily="2" charset="0"/>
                <a:ea typeface="Sassoon Infant Rg" panose="02000503030000020003" pitchFamily="50" charset="0"/>
                <a:cs typeface="Sassoon Infant Rg" panose="02000503030000020003" pitchFamily="50" charset="0"/>
              </a:rPr>
              <a:t>vote</a:t>
            </a:r>
            <a:r>
              <a:rPr lang="en-GB" altLang="en-US" sz="1800" dirty="0">
                <a:latin typeface="Twinkl" pitchFamily="2" charset="0"/>
                <a:ea typeface="Sassoon Infant Rg" panose="02000503030000020003" pitchFamily="50" charset="0"/>
                <a:cs typeface="Sassoon Infant Rg" panose="02000503030000020003" pitchFamily="50" charset="0"/>
              </a:rPr>
              <a:t> (it was thought that they weren’t intelligent enough to understand what went on in the world of politics.)     </a:t>
            </a:r>
          </a:p>
          <a:p>
            <a:pPr marL="285750" indent="-285750">
              <a:spcBef>
                <a:spcPts val="0"/>
              </a:spcBef>
              <a:buFont typeface="Arial" panose="020B0604020202020204" pitchFamily="34" charset="0"/>
              <a:buChar char="•"/>
              <a:tabLst>
                <a:tab pos="88900" algn="l"/>
              </a:tabLst>
              <a:defRPr/>
            </a:pPr>
            <a:r>
              <a:rPr lang="en-GB" altLang="en-US" sz="1800" b="1" dirty="0">
                <a:latin typeface="Twinkl" pitchFamily="2" charset="0"/>
                <a:ea typeface="Sassoon Infant Rg" panose="02000503030000020003" pitchFamily="50" charset="0"/>
                <a:cs typeface="Sassoon Infant Rg" panose="02000503030000020003" pitchFamily="50" charset="0"/>
              </a:rPr>
              <a:t>own property </a:t>
            </a:r>
            <a:r>
              <a:rPr lang="en-GB" altLang="en-US" sz="1800" dirty="0">
                <a:latin typeface="Twinkl" pitchFamily="2" charset="0"/>
                <a:ea typeface="Sassoon Infant Rg" panose="02000503030000020003" pitchFamily="50" charset="0"/>
                <a:cs typeface="Sassoon Infant Rg" panose="02000503030000020003" pitchFamily="50" charset="0"/>
              </a:rPr>
              <a:t>like houses.	</a:t>
            </a:r>
          </a:p>
          <a:p>
            <a:pPr marL="285750" indent="-285750">
              <a:spcBef>
                <a:spcPts val="0"/>
              </a:spcBef>
              <a:buFont typeface="Arial" panose="020B0604020202020204" pitchFamily="34" charset="0"/>
              <a:buChar char="•"/>
              <a:tabLst>
                <a:tab pos="88900" algn="l"/>
              </a:tabLst>
              <a:defRPr/>
            </a:pPr>
            <a:r>
              <a:rPr lang="en-GB" altLang="en-US" sz="1800" dirty="0">
                <a:latin typeface="Twinkl" pitchFamily="2" charset="0"/>
                <a:ea typeface="Sassoon Infant Rg" panose="02000503030000020003" pitchFamily="50" charset="0"/>
                <a:cs typeface="Sassoon Infant Rg" panose="02000503030000020003" pitchFamily="50" charset="0"/>
              </a:rPr>
              <a:t>do ‘important’ </a:t>
            </a:r>
            <a:r>
              <a:rPr lang="en-GB" altLang="en-US" sz="1800" b="1" dirty="0">
                <a:latin typeface="Twinkl" pitchFamily="2" charset="0"/>
                <a:ea typeface="Sassoon Infant Rg" panose="02000503030000020003" pitchFamily="50" charset="0"/>
                <a:cs typeface="Sassoon Infant Rg" panose="02000503030000020003" pitchFamily="50" charset="0"/>
              </a:rPr>
              <a:t>jobs</a:t>
            </a:r>
            <a:r>
              <a:rPr lang="en-GB" altLang="en-US" sz="1800" dirty="0">
                <a:latin typeface="Twinkl" pitchFamily="2" charset="0"/>
                <a:ea typeface="Sassoon Infant Rg" panose="02000503030000020003" pitchFamily="50" charset="0"/>
                <a:cs typeface="Sassoon Infant Rg" panose="02000503030000020003" pitchFamily="50" charset="0"/>
              </a:rPr>
              <a:t>, e.g. doctors or lawyers.			</a:t>
            </a:r>
          </a:p>
          <a:p>
            <a:pPr marL="285750" indent="-285750">
              <a:spcBef>
                <a:spcPts val="0"/>
              </a:spcBef>
              <a:buFont typeface="Arial" panose="020B0604020202020204" pitchFamily="34" charset="0"/>
              <a:buChar char="•"/>
              <a:tabLst>
                <a:tab pos="88900" algn="l"/>
              </a:tabLst>
              <a:defRPr/>
            </a:pPr>
            <a:r>
              <a:rPr lang="en-GB" altLang="en-US" sz="1800" dirty="0">
                <a:latin typeface="Twinkl" pitchFamily="2" charset="0"/>
                <a:ea typeface="Sassoon Infant Rg" panose="02000503030000020003" pitchFamily="50" charset="0"/>
                <a:cs typeface="Sassoon Infant Rg" panose="02000503030000020003" pitchFamily="50" charset="0"/>
              </a:rPr>
              <a:t>it was not seen as important for girls and young women to go to </a:t>
            </a:r>
            <a:r>
              <a:rPr lang="en-GB" altLang="en-US" sz="1800" b="1" dirty="0">
                <a:latin typeface="Twinkl" pitchFamily="2" charset="0"/>
                <a:ea typeface="Sassoon Infant Rg" panose="02000503030000020003" pitchFamily="50" charset="0"/>
                <a:cs typeface="Sassoon Infant Rg" panose="02000503030000020003" pitchFamily="50" charset="0"/>
              </a:rPr>
              <a:t>school and university</a:t>
            </a:r>
            <a:r>
              <a:rPr lang="en-GB" altLang="en-US" sz="1800" dirty="0">
                <a:latin typeface="Twinkl" pitchFamily="2" charset="0"/>
                <a:ea typeface="Sassoon Infant Rg" panose="02000503030000020003" pitchFamily="50" charset="0"/>
                <a:cs typeface="Sassoon Infant Rg" panose="02000503030000020003" pitchFamily="50" charset="0"/>
              </a:rPr>
              <a:t>.</a:t>
            </a:r>
          </a:p>
        </p:txBody>
      </p:sp>
      <p:sp>
        <p:nvSpPr>
          <p:cNvPr id="16" name="TextBox 15">
            <a:extLst>
              <a:ext uri="{FF2B5EF4-FFF2-40B4-BE49-F238E27FC236}">
                <a16:creationId xmlns:a16="http://schemas.microsoft.com/office/drawing/2014/main" id="{C35C38B0-13D8-4EA7-844B-636FFD4F432E}"/>
              </a:ext>
            </a:extLst>
          </p:cNvPr>
          <p:cNvSpPr txBox="1"/>
          <p:nvPr/>
        </p:nvSpPr>
        <p:spPr>
          <a:xfrm>
            <a:off x="700268" y="5282968"/>
            <a:ext cx="7655917" cy="923330"/>
          </a:xfrm>
          <a:prstGeom prst="rect">
            <a:avLst/>
          </a:prstGeom>
          <a:noFill/>
        </p:spPr>
        <p:txBody>
          <a:bodyPr wrap="square">
            <a:spAutoFit/>
          </a:bodyPr>
          <a:lstStyle/>
          <a:p>
            <a:pPr>
              <a:spcBef>
                <a:spcPct val="50000"/>
              </a:spcBef>
              <a:buFontTx/>
              <a:buNone/>
              <a:defRPr/>
            </a:pPr>
            <a:r>
              <a:rPr lang="en-GB" altLang="en-US" sz="1800" dirty="0">
                <a:latin typeface="Twinkl" pitchFamily="2" charset="0"/>
                <a:ea typeface="Sassoon Infant Rg" panose="02000503030000020003" pitchFamily="50" charset="0"/>
                <a:cs typeface="Sassoon Infant Rg" panose="02000503030000020003" pitchFamily="50" charset="0"/>
              </a:rPr>
              <a:t>The Suffragettes went to extreme measures to continue their campaign; they smashed windows, burned down churches and chained themselves to buildings.</a:t>
            </a:r>
          </a:p>
        </p:txBody>
      </p:sp>
    </p:spTree>
    <p:extLst>
      <p:ext uri="{BB962C8B-B14F-4D97-AF65-F5344CB8AC3E}">
        <p14:creationId xmlns:p14="http://schemas.microsoft.com/office/powerpoint/2010/main" val="212335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fade">
                                      <p:cBhvr>
                                        <p:cTn id="27" dur="500"/>
                                        <p:tgtEl>
                                          <p:spTgt spid="1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fade">
                                      <p:cBhvr>
                                        <p:cTn id="32" dur="500"/>
                                        <p:tgtEl>
                                          <p:spTgt spid="1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3" end="3"/>
                                            </p:txEl>
                                          </p:spTgt>
                                        </p:tgtEl>
                                        <p:attrNameLst>
                                          <p:attrName>style.visibility</p:attrName>
                                        </p:attrNameLst>
                                      </p:cBhvr>
                                      <p:to>
                                        <p:strVal val="visible"/>
                                      </p:to>
                                    </p:set>
                                    <p:animEffect transition="in" filter="fade">
                                      <p:cBhvr>
                                        <p:cTn id="37" dur="500"/>
                                        <p:tgtEl>
                                          <p:spTgt spid="1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xEl>
                                              <p:pRg st="4" end="4"/>
                                            </p:txEl>
                                          </p:spTgt>
                                        </p:tgtEl>
                                        <p:attrNameLst>
                                          <p:attrName>style.visibility</p:attrName>
                                        </p:attrNameLst>
                                      </p:cBhvr>
                                      <p:to>
                                        <p:strVal val="visible"/>
                                      </p:to>
                                    </p:set>
                                    <p:animEffect transition="in" filter="fade">
                                      <p:cBhvr>
                                        <p:cTn id="42" dur="500"/>
                                        <p:tgtEl>
                                          <p:spTgt spid="1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animEffect transition="in" filter="fade">
                                      <p:cBhvr>
                                        <p:cTn id="4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1116</Words>
  <Application>Microsoft Office PowerPoint</Application>
  <PresentationFormat>On-screen Show (4:3)</PresentationFormat>
  <Paragraphs>86</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Dowson, Laura</dc:creator>
  <cp:lastModifiedBy>Dowson, Laura</cp:lastModifiedBy>
  <cp:revision>11</cp:revision>
  <dcterms:created xsi:type="dcterms:W3CDTF">2020-07-30T10:16:12Z</dcterms:created>
  <dcterms:modified xsi:type="dcterms:W3CDTF">2020-07-30T11:47:04Z</dcterms:modified>
</cp:coreProperties>
</file>