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4" r:id="rId5"/>
    <p:sldId id="275" r:id="rId6"/>
    <p:sldId id="270" r:id="rId7"/>
    <p:sldId id="276" r:id="rId8"/>
    <p:sldId id="271" r:id="rId9"/>
    <p:sldId id="272" r:id="rId10"/>
    <p:sldId id="282" r:id="rId11"/>
    <p:sldId id="277" r:id="rId12"/>
    <p:sldId id="278" r:id="rId13"/>
    <p:sldId id="279" r:id="rId14"/>
    <p:sldId id="280" r:id="rId15"/>
    <p:sldId id="283" r:id="rId16"/>
    <p:sldId id="281" r:id="rId17"/>
    <p:sldId id="264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DFF5"/>
    <a:srgbClr val="9966CC"/>
    <a:srgbClr val="E6F3D5"/>
    <a:srgbClr val="8DC63F"/>
    <a:srgbClr val="62C896"/>
    <a:srgbClr val="EEE870"/>
    <a:srgbClr val="C67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03" autoAdjust="0"/>
    <p:restoredTop sz="94660"/>
  </p:normalViewPr>
  <p:slideViewPr>
    <p:cSldViewPr snapToGrid="0">
      <p:cViewPr varScale="1">
        <p:scale>
          <a:sx n="73" d="100"/>
          <a:sy n="73" d="100"/>
        </p:scale>
        <p:origin x="3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Progression in Mastery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Year </a:t>
            </a:r>
            <a:r>
              <a:rPr lang="en-GB" sz="3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 smtClean="0">
                <a:latin typeface="Century Gothic" panose="020B0502020202020204" pitchFamily="34" charset="0"/>
              </a:rPr>
              <a:t> Simplifying Fractions</a:t>
            </a:r>
            <a:endParaRPr lang="en-GB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5674924C-509F-4D9A-9938-06747EA21398}"/>
              </a:ext>
            </a:extLst>
          </p:cNvPr>
          <p:cNvSpPr/>
          <p:nvPr/>
        </p:nvSpPr>
        <p:spPr>
          <a:xfrm>
            <a:off x="2303624" y="2642897"/>
            <a:ext cx="4369809" cy="2551869"/>
          </a:xfrm>
          <a:prstGeom prst="wedgeEllipseCallout">
            <a:avLst>
              <a:gd name="adj1" fmla="val 52391"/>
              <a:gd name="adj2" fmla="val 36343"/>
            </a:avLst>
          </a:prstGeom>
          <a:noFill/>
          <a:ln w="69850">
            <a:solidFill>
              <a:srgbClr val="62C8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Let’s remind ourselves how to simply fractions!</a:t>
            </a:r>
            <a:endParaRPr lang="en-GB" sz="3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7" name="Picture 3" descr="27145461_468214916908565_128156848_o">
            <a:extLst>
              <a:ext uri="{FF2B5EF4-FFF2-40B4-BE49-F238E27FC236}">
                <a16:creationId xmlns:a16="http://schemas.microsoft.com/office/drawing/2014/main" id="{27EAEF8D-9E36-4715-8503-9B6DCD9DB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4" t="79115" r="68448" b="2121"/>
          <a:stretch/>
        </p:blipFill>
        <p:spPr bwMode="auto">
          <a:xfrm>
            <a:off x="6789050" y="2421910"/>
            <a:ext cx="3314323" cy="3342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2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625795"/>
              </p:ext>
            </p:extLst>
          </p:nvPr>
        </p:nvGraphicFramePr>
        <p:xfrm>
          <a:off x="1000066" y="2126051"/>
          <a:ext cx="720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6126143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8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610146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12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73186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808382"/>
              </p:ext>
            </p:extLst>
          </p:nvPr>
        </p:nvGraphicFramePr>
        <p:xfrm>
          <a:off x="1000066" y="3907746"/>
          <a:ext cx="720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6126143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2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610146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73186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833327"/>
              </p:ext>
            </p:extLst>
          </p:nvPr>
        </p:nvGraphicFramePr>
        <p:xfrm>
          <a:off x="2364513" y="2126052"/>
          <a:ext cx="8857668" cy="1151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8139">
                  <a:extLst>
                    <a:ext uri="{9D8B030D-6E8A-4147-A177-3AD203B41FA5}">
                      <a16:colId xmlns:a16="http://schemas.microsoft.com/office/drawing/2014/main" val="2359063320"/>
                    </a:ext>
                  </a:extLst>
                </a:gridCol>
                <a:gridCol w="738139">
                  <a:extLst>
                    <a:ext uri="{9D8B030D-6E8A-4147-A177-3AD203B41FA5}">
                      <a16:colId xmlns:a16="http://schemas.microsoft.com/office/drawing/2014/main" val="2872110517"/>
                    </a:ext>
                  </a:extLst>
                </a:gridCol>
                <a:gridCol w="738139">
                  <a:extLst>
                    <a:ext uri="{9D8B030D-6E8A-4147-A177-3AD203B41FA5}">
                      <a16:colId xmlns:a16="http://schemas.microsoft.com/office/drawing/2014/main" val="2020592765"/>
                    </a:ext>
                  </a:extLst>
                </a:gridCol>
                <a:gridCol w="738139">
                  <a:extLst>
                    <a:ext uri="{9D8B030D-6E8A-4147-A177-3AD203B41FA5}">
                      <a16:colId xmlns:a16="http://schemas.microsoft.com/office/drawing/2014/main" val="2885721136"/>
                    </a:ext>
                  </a:extLst>
                </a:gridCol>
                <a:gridCol w="738139">
                  <a:extLst>
                    <a:ext uri="{9D8B030D-6E8A-4147-A177-3AD203B41FA5}">
                      <a16:colId xmlns:a16="http://schemas.microsoft.com/office/drawing/2014/main" val="2056121427"/>
                    </a:ext>
                  </a:extLst>
                </a:gridCol>
                <a:gridCol w="738139">
                  <a:extLst>
                    <a:ext uri="{9D8B030D-6E8A-4147-A177-3AD203B41FA5}">
                      <a16:colId xmlns:a16="http://schemas.microsoft.com/office/drawing/2014/main" val="2245073806"/>
                    </a:ext>
                  </a:extLst>
                </a:gridCol>
                <a:gridCol w="738139">
                  <a:extLst>
                    <a:ext uri="{9D8B030D-6E8A-4147-A177-3AD203B41FA5}">
                      <a16:colId xmlns:a16="http://schemas.microsoft.com/office/drawing/2014/main" val="2470005130"/>
                    </a:ext>
                  </a:extLst>
                </a:gridCol>
                <a:gridCol w="738139">
                  <a:extLst>
                    <a:ext uri="{9D8B030D-6E8A-4147-A177-3AD203B41FA5}">
                      <a16:colId xmlns:a16="http://schemas.microsoft.com/office/drawing/2014/main" val="3940625741"/>
                    </a:ext>
                  </a:extLst>
                </a:gridCol>
                <a:gridCol w="738139">
                  <a:extLst>
                    <a:ext uri="{9D8B030D-6E8A-4147-A177-3AD203B41FA5}">
                      <a16:colId xmlns:a16="http://schemas.microsoft.com/office/drawing/2014/main" val="1959502868"/>
                    </a:ext>
                  </a:extLst>
                </a:gridCol>
                <a:gridCol w="738139">
                  <a:extLst>
                    <a:ext uri="{9D8B030D-6E8A-4147-A177-3AD203B41FA5}">
                      <a16:colId xmlns:a16="http://schemas.microsoft.com/office/drawing/2014/main" val="3260500727"/>
                    </a:ext>
                  </a:extLst>
                </a:gridCol>
                <a:gridCol w="738139">
                  <a:extLst>
                    <a:ext uri="{9D8B030D-6E8A-4147-A177-3AD203B41FA5}">
                      <a16:colId xmlns:a16="http://schemas.microsoft.com/office/drawing/2014/main" val="3591606097"/>
                    </a:ext>
                  </a:extLst>
                </a:gridCol>
                <a:gridCol w="738139">
                  <a:extLst>
                    <a:ext uri="{9D8B030D-6E8A-4147-A177-3AD203B41FA5}">
                      <a16:colId xmlns:a16="http://schemas.microsoft.com/office/drawing/2014/main" val="3666363503"/>
                    </a:ext>
                  </a:extLst>
                </a:gridCol>
              </a:tblGrid>
              <a:tr h="11519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251521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385481"/>
              </p:ext>
            </p:extLst>
          </p:nvPr>
        </p:nvGraphicFramePr>
        <p:xfrm>
          <a:off x="2364513" y="3907746"/>
          <a:ext cx="8857668" cy="1151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2556">
                  <a:extLst>
                    <a:ext uri="{9D8B030D-6E8A-4147-A177-3AD203B41FA5}">
                      <a16:colId xmlns:a16="http://schemas.microsoft.com/office/drawing/2014/main" val="2359063320"/>
                    </a:ext>
                  </a:extLst>
                </a:gridCol>
                <a:gridCol w="2952556">
                  <a:extLst>
                    <a:ext uri="{9D8B030D-6E8A-4147-A177-3AD203B41FA5}">
                      <a16:colId xmlns:a16="http://schemas.microsoft.com/office/drawing/2014/main" val="2872110517"/>
                    </a:ext>
                  </a:extLst>
                </a:gridCol>
                <a:gridCol w="2952556">
                  <a:extLst>
                    <a:ext uri="{9D8B030D-6E8A-4147-A177-3AD203B41FA5}">
                      <a16:colId xmlns:a16="http://schemas.microsoft.com/office/drawing/2014/main" val="2020592765"/>
                    </a:ext>
                  </a:extLst>
                </a:gridCol>
              </a:tblGrid>
              <a:tr h="11519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251521"/>
                  </a:ext>
                </a:extLst>
              </a:tr>
            </a:tbl>
          </a:graphicData>
        </a:graphic>
      </p:graphicFrame>
      <p:pic>
        <p:nvPicPr>
          <p:cNvPr id="32" name="Picture 3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068" y="2411193"/>
            <a:ext cx="496702" cy="60219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128" y="2411193"/>
            <a:ext cx="496702" cy="60219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265" y="2411193"/>
            <a:ext cx="496702" cy="60219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693" y="2411193"/>
            <a:ext cx="496702" cy="60219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876" y="2411193"/>
            <a:ext cx="496702" cy="60219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601" y="2411193"/>
            <a:ext cx="496702" cy="60219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409" y="2411193"/>
            <a:ext cx="496702" cy="60219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606" y="2411193"/>
            <a:ext cx="496702" cy="602196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505" y="2411193"/>
            <a:ext cx="496702" cy="60219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702" y="2411193"/>
            <a:ext cx="496702" cy="60219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846" y="2411193"/>
            <a:ext cx="496702" cy="602196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043" y="2411193"/>
            <a:ext cx="496702" cy="60219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068" y="4192887"/>
            <a:ext cx="496702" cy="602196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128" y="4192887"/>
            <a:ext cx="496702" cy="602196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265" y="4192887"/>
            <a:ext cx="496702" cy="60219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693" y="4192887"/>
            <a:ext cx="496702" cy="602196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876" y="4192887"/>
            <a:ext cx="496702" cy="602196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601" y="4192887"/>
            <a:ext cx="496702" cy="602196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409" y="4192887"/>
            <a:ext cx="496702" cy="60219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606" y="4192887"/>
            <a:ext cx="496702" cy="60219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505" y="4192887"/>
            <a:ext cx="496702" cy="60219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702" y="4192887"/>
            <a:ext cx="496702" cy="60219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846" y="4192887"/>
            <a:ext cx="496702" cy="602196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043" y="4192887"/>
            <a:ext cx="496702" cy="60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44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-6529" y="1202177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Some balloons are purchased for a party.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What fraction of the balloons are purple? 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Give your answer in the simplest form.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3469193" y="2149192"/>
            <a:ext cx="5253615" cy="2410691"/>
            <a:chOff x="2975927" y="2248942"/>
            <a:chExt cx="5253615" cy="2410691"/>
          </a:xfrm>
        </p:grpSpPr>
        <p:grpSp>
          <p:nvGrpSpPr>
            <p:cNvPr id="55" name="Group 54"/>
            <p:cNvGrpSpPr/>
            <p:nvPr/>
          </p:nvGrpSpPr>
          <p:grpSpPr>
            <a:xfrm>
              <a:off x="2975927" y="2248942"/>
              <a:ext cx="2410691" cy="2410691"/>
              <a:chOff x="4302921" y="2159398"/>
              <a:chExt cx="2410691" cy="2410691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4302921" y="2159398"/>
                <a:ext cx="2410691" cy="2410691"/>
              </a:xfrm>
              <a:prstGeom prst="roundRect">
                <a:avLst/>
              </a:prstGeom>
              <a:solidFill>
                <a:srgbClr val="E6F3D5"/>
              </a:solidFill>
              <a:ln w="57150">
                <a:solidFill>
                  <a:srgbClr val="8DC6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94454" y="2523070"/>
                <a:ext cx="507396" cy="1823964"/>
              </a:xfrm>
              <a:prstGeom prst="rect">
                <a:avLst/>
              </a:prstGeom>
            </p:spPr>
          </p:pic>
          <p:sp>
            <p:nvSpPr>
              <p:cNvPr id="54" name="TextBox 53"/>
              <p:cNvSpPr txBox="1"/>
              <p:nvPr/>
            </p:nvSpPr>
            <p:spPr>
              <a:xfrm>
                <a:off x="5051725" y="2701333"/>
                <a:ext cx="161201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dirty="0" smtClean="0">
                    <a:latin typeface="Century Gothic" panose="020B0502020202020204" pitchFamily="34" charset="0"/>
                  </a:rPr>
                  <a:t>GREEN BALLOONS</a:t>
                </a:r>
              </a:p>
              <a:p>
                <a:pPr algn="ctr"/>
                <a:endParaRPr lang="en-GB" sz="2000" b="1" dirty="0">
                  <a:latin typeface="Century Gothic" panose="020B0502020202020204" pitchFamily="34" charset="0"/>
                </a:endParaRPr>
              </a:p>
              <a:p>
                <a:pPr algn="ctr"/>
                <a:r>
                  <a:rPr lang="en-GB" sz="2000" b="1" dirty="0" smtClean="0">
                    <a:latin typeface="Century Gothic" panose="020B0502020202020204" pitchFamily="34" charset="0"/>
                  </a:rPr>
                  <a:t>Pack of 12 </a:t>
                </a:r>
              </a:p>
            </p:txBody>
          </p:sp>
        </p:grpSp>
        <p:sp>
          <p:nvSpPr>
            <p:cNvPr id="57" name="Rounded Rectangle 56"/>
            <p:cNvSpPr/>
            <p:nvPr/>
          </p:nvSpPr>
          <p:spPr>
            <a:xfrm>
              <a:off x="5818851" y="2248942"/>
              <a:ext cx="2410691" cy="2410691"/>
            </a:xfrm>
            <a:prstGeom prst="roundRect">
              <a:avLst/>
            </a:prstGeom>
            <a:solidFill>
              <a:srgbClr val="EADFF5"/>
            </a:solidFill>
            <a:ln w="57150">
              <a:solidFill>
                <a:srgbClr val="99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567655" y="2790877"/>
              <a:ext cx="161201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>
                  <a:latin typeface="Century Gothic" panose="020B0502020202020204" pitchFamily="34" charset="0"/>
                </a:rPr>
                <a:t>PURPLE BALLOONS</a:t>
              </a:r>
            </a:p>
            <a:p>
              <a:pPr algn="ctr"/>
              <a:endParaRPr lang="en-GB" sz="2000" b="1" dirty="0">
                <a:latin typeface="Century Gothic" panose="020B0502020202020204" pitchFamily="34" charset="0"/>
              </a:endParaRPr>
            </a:p>
            <a:p>
              <a:pPr algn="ctr"/>
              <a:r>
                <a:rPr lang="en-GB" sz="2000" b="1" dirty="0" smtClean="0">
                  <a:latin typeface="Century Gothic" panose="020B0502020202020204" pitchFamily="34" charset="0"/>
                </a:rPr>
                <a:t>Pack of 6 </a:t>
              </a:r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5646" y="2612615"/>
              <a:ext cx="507600" cy="1824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923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868305" y="5803060"/>
            <a:ext cx="4163005" cy="282314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If we divide the fraction’s numerator and denominator by the </a:t>
            </a:r>
            <a:r>
              <a:rPr lang="en-GB" sz="2800" dirty="0" smtClean="0">
                <a:latin typeface="Century Gothic" panose="020B0502020202020204" pitchFamily="34" charset="0"/>
              </a:rPr>
              <a:t>      highest </a:t>
            </a:r>
            <a:r>
              <a:rPr lang="en-GB" sz="2800" dirty="0">
                <a:latin typeface="Century Gothic" panose="020B0502020202020204" pitchFamily="34" charset="0"/>
              </a:rPr>
              <a:t>common factor, we will find its simplest form. 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What is the highest common factor of 6 and 18?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429900" y="3506892"/>
            <a:ext cx="56304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We know that           are purple.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378649" y="2573720"/>
            <a:ext cx="5253615" cy="2410691"/>
            <a:chOff x="2975927" y="2248942"/>
            <a:chExt cx="5253615" cy="2410691"/>
          </a:xfrm>
        </p:grpSpPr>
        <p:grpSp>
          <p:nvGrpSpPr>
            <p:cNvPr id="24" name="Group 23"/>
            <p:cNvGrpSpPr/>
            <p:nvPr/>
          </p:nvGrpSpPr>
          <p:grpSpPr>
            <a:xfrm>
              <a:off x="2975927" y="2248942"/>
              <a:ext cx="2410691" cy="2410691"/>
              <a:chOff x="4302921" y="2159398"/>
              <a:chExt cx="2410691" cy="2410691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4302921" y="2159398"/>
                <a:ext cx="2410691" cy="2410691"/>
              </a:xfrm>
              <a:prstGeom prst="roundRect">
                <a:avLst/>
              </a:prstGeom>
              <a:solidFill>
                <a:srgbClr val="E6F3D5"/>
              </a:solidFill>
              <a:ln w="57150">
                <a:solidFill>
                  <a:srgbClr val="8DC6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94454" y="2523070"/>
                <a:ext cx="507396" cy="1823964"/>
              </a:xfrm>
              <a:prstGeom prst="rect">
                <a:avLst/>
              </a:prstGeom>
            </p:spPr>
          </p:pic>
          <p:sp>
            <p:nvSpPr>
              <p:cNvPr id="34" name="TextBox 33"/>
              <p:cNvSpPr txBox="1"/>
              <p:nvPr/>
            </p:nvSpPr>
            <p:spPr>
              <a:xfrm>
                <a:off x="5051725" y="2701333"/>
                <a:ext cx="161201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dirty="0" smtClean="0">
                    <a:latin typeface="Century Gothic" panose="020B0502020202020204" pitchFamily="34" charset="0"/>
                  </a:rPr>
                  <a:t>GREEN BALLOONS</a:t>
                </a:r>
              </a:p>
              <a:p>
                <a:pPr algn="ctr"/>
                <a:endParaRPr lang="en-GB" sz="2000" b="1" dirty="0">
                  <a:latin typeface="Century Gothic" panose="020B0502020202020204" pitchFamily="34" charset="0"/>
                </a:endParaRPr>
              </a:p>
              <a:p>
                <a:pPr algn="ctr"/>
                <a:r>
                  <a:rPr lang="en-GB" sz="2000" b="1" dirty="0" smtClean="0">
                    <a:latin typeface="Century Gothic" panose="020B0502020202020204" pitchFamily="34" charset="0"/>
                  </a:rPr>
                  <a:t>Pack of 12 </a:t>
                </a:r>
              </a:p>
            </p:txBody>
          </p:sp>
        </p:grpSp>
        <p:sp>
          <p:nvSpPr>
            <p:cNvPr id="26" name="Rounded Rectangle 25"/>
            <p:cNvSpPr/>
            <p:nvPr/>
          </p:nvSpPr>
          <p:spPr>
            <a:xfrm>
              <a:off x="5818851" y="2248942"/>
              <a:ext cx="2410691" cy="2410691"/>
            </a:xfrm>
            <a:prstGeom prst="roundRect">
              <a:avLst/>
            </a:prstGeom>
            <a:solidFill>
              <a:srgbClr val="EADFF5"/>
            </a:solidFill>
            <a:ln w="57150">
              <a:solidFill>
                <a:srgbClr val="99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567655" y="2790877"/>
              <a:ext cx="161201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>
                  <a:latin typeface="Century Gothic" panose="020B0502020202020204" pitchFamily="34" charset="0"/>
                </a:rPr>
                <a:t>PURPLE BALLOONS</a:t>
              </a:r>
            </a:p>
            <a:p>
              <a:pPr algn="ctr"/>
              <a:endParaRPr lang="en-GB" sz="2000" b="1" dirty="0">
                <a:latin typeface="Century Gothic" panose="020B0502020202020204" pitchFamily="34" charset="0"/>
              </a:endParaRPr>
            </a:p>
            <a:p>
              <a:pPr algn="ctr"/>
              <a:r>
                <a:rPr lang="en-GB" sz="2000" b="1" dirty="0" smtClean="0">
                  <a:latin typeface="Century Gothic" panose="020B0502020202020204" pitchFamily="34" charset="0"/>
                </a:rPr>
                <a:t>Pack of 6 </a:t>
              </a:r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5646" y="2612615"/>
              <a:ext cx="507600" cy="1824697"/>
            </a:xfrm>
            <a:prstGeom prst="rect">
              <a:avLst/>
            </a:prstGeom>
          </p:spPr>
        </p:pic>
      </p:grp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650272"/>
              </p:ext>
            </p:extLst>
          </p:nvPr>
        </p:nvGraphicFramePr>
        <p:xfrm>
          <a:off x="3118204" y="3203066"/>
          <a:ext cx="720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6126143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6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610146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18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73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61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Let’s 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-6529" y="120217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 highest common factor of 6 and 18 is six.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275174"/>
              </p:ext>
            </p:extLst>
          </p:nvPr>
        </p:nvGraphicFramePr>
        <p:xfrm>
          <a:off x="728460" y="2498583"/>
          <a:ext cx="4940817" cy="16430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6939">
                  <a:extLst>
                    <a:ext uri="{9D8B030D-6E8A-4147-A177-3AD203B41FA5}">
                      <a16:colId xmlns:a16="http://schemas.microsoft.com/office/drawing/2014/main" val="1517992181"/>
                    </a:ext>
                  </a:extLst>
                </a:gridCol>
                <a:gridCol w="1646939">
                  <a:extLst>
                    <a:ext uri="{9D8B030D-6E8A-4147-A177-3AD203B41FA5}">
                      <a16:colId xmlns:a16="http://schemas.microsoft.com/office/drawing/2014/main" val="3376554888"/>
                    </a:ext>
                  </a:extLst>
                </a:gridCol>
                <a:gridCol w="1646939">
                  <a:extLst>
                    <a:ext uri="{9D8B030D-6E8A-4147-A177-3AD203B41FA5}">
                      <a16:colId xmlns:a16="http://schemas.microsoft.com/office/drawing/2014/main" val="4222735749"/>
                    </a:ext>
                  </a:extLst>
                </a:gridCol>
              </a:tblGrid>
              <a:tr h="547686">
                <a:tc gridSpan="3"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Century Gothic" panose="020B0502020202020204" pitchFamily="34" charset="0"/>
                        </a:rPr>
                        <a:t>Factors</a:t>
                      </a:r>
                      <a:r>
                        <a:rPr lang="en-GB" sz="2800" b="1" baseline="0" dirty="0" smtClean="0">
                          <a:latin typeface="Century Gothic" panose="020B0502020202020204" pitchFamily="34" charset="0"/>
                        </a:rPr>
                        <a:t> of 6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386045"/>
                  </a:ext>
                </a:extLst>
              </a:tr>
              <a:tr h="54768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and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6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109737"/>
                  </a:ext>
                </a:extLst>
              </a:tr>
              <a:tr h="54768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2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and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984489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46776"/>
              </p:ext>
            </p:extLst>
          </p:nvPr>
        </p:nvGraphicFramePr>
        <p:xfrm>
          <a:off x="6467012" y="2498583"/>
          <a:ext cx="4940817" cy="2190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6939">
                  <a:extLst>
                    <a:ext uri="{9D8B030D-6E8A-4147-A177-3AD203B41FA5}">
                      <a16:colId xmlns:a16="http://schemas.microsoft.com/office/drawing/2014/main" val="1517992181"/>
                    </a:ext>
                  </a:extLst>
                </a:gridCol>
                <a:gridCol w="1646939">
                  <a:extLst>
                    <a:ext uri="{9D8B030D-6E8A-4147-A177-3AD203B41FA5}">
                      <a16:colId xmlns:a16="http://schemas.microsoft.com/office/drawing/2014/main" val="3376554888"/>
                    </a:ext>
                  </a:extLst>
                </a:gridCol>
                <a:gridCol w="1646939">
                  <a:extLst>
                    <a:ext uri="{9D8B030D-6E8A-4147-A177-3AD203B41FA5}">
                      <a16:colId xmlns:a16="http://schemas.microsoft.com/office/drawing/2014/main" val="4222735749"/>
                    </a:ext>
                  </a:extLst>
                </a:gridCol>
              </a:tblGrid>
              <a:tr h="547686">
                <a:tc gridSpan="3">
                  <a:txBody>
                    <a:bodyPr/>
                    <a:lstStyle/>
                    <a:p>
                      <a:pPr algn="ctr"/>
                      <a:r>
                        <a:rPr lang="en-GB" sz="2900" b="1" dirty="0" smtClean="0">
                          <a:latin typeface="Century Gothic" panose="020B0502020202020204" pitchFamily="34" charset="0"/>
                        </a:rPr>
                        <a:t>Factors</a:t>
                      </a:r>
                      <a:r>
                        <a:rPr lang="en-GB" sz="2900" b="1" baseline="0" dirty="0" smtClean="0">
                          <a:latin typeface="Century Gothic" panose="020B0502020202020204" pitchFamily="34" charset="0"/>
                        </a:rPr>
                        <a:t> of 18</a:t>
                      </a:r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386045"/>
                  </a:ext>
                </a:extLst>
              </a:tr>
              <a:tr h="547686">
                <a:tc>
                  <a:txBody>
                    <a:bodyPr/>
                    <a:lstStyle/>
                    <a:p>
                      <a:pPr algn="ctr"/>
                      <a:r>
                        <a:rPr lang="en-GB" sz="2900" dirty="0" smtClean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 smtClean="0">
                          <a:latin typeface="Century Gothic" panose="020B0502020202020204" pitchFamily="34" charset="0"/>
                        </a:rPr>
                        <a:t>and</a:t>
                      </a:r>
                      <a:endParaRPr lang="en-GB" sz="2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 smtClean="0">
                          <a:latin typeface="Century Gothic" panose="020B0502020202020204" pitchFamily="34" charset="0"/>
                        </a:rPr>
                        <a:t>18</a:t>
                      </a:r>
                      <a:endParaRPr lang="en-GB" sz="2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109737"/>
                  </a:ext>
                </a:extLst>
              </a:tr>
              <a:tr h="547686">
                <a:tc>
                  <a:txBody>
                    <a:bodyPr/>
                    <a:lstStyle/>
                    <a:p>
                      <a:pPr algn="ctr"/>
                      <a:r>
                        <a:rPr lang="en-GB" sz="2900" dirty="0" smtClean="0">
                          <a:latin typeface="Century Gothic" panose="020B0502020202020204" pitchFamily="34" charset="0"/>
                        </a:rPr>
                        <a:t>2</a:t>
                      </a:r>
                      <a:endParaRPr lang="en-GB" sz="2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 smtClean="0">
                          <a:latin typeface="Century Gothic" panose="020B0502020202020204" pitchFamily="34" charset="0"/>
                        </a:rPr>
                        <a:t>and</a:t>
                      </a:r>
                      <a:endParaRPr lang="en-GB" sz="2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 smtClean="0">
                          <a:latin typeface="Century Gothic" panose="020B0502020202020204" pitchFamily="34" charset="0"/>
                        </a:rPr>
                        <a:t>9</a:t>
                      </a:r>
                      <a:endParaRPr lang="en-GB" sz="2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984489"/>
                  </a:ext>
                </a:extLst>
              </a:tr>
              <a:tr h="547686">
                <a:tc>
                  <a:txBody>
                    <a:bodyPr/>
                    <a:lstStyle/>
                    <a:p>
                      <a:pPr algn="ctr"/>
                      <a:r>
                        <a:rPr lang="en-GB" sz="2900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GB" sz="2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 smtClean="0">
                          <a:latin typeface="Century Gothic" panose="020B0502020202020204" pitchFamily="34" charset="0"/>
                        </a:rPr>
                        <a:t>and</a:t>
                      </a:r>
                      <a:endParaRPr lang="en-GB" sz="2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 smtClean="0">
                          <a:latin typeface="Century Gothic" panose="020B0502020202020204" pitchFamily="34" charset="0"/>
                        </a:rPr>
                        <a:t>6</a:t>
                      </a:r>
                      <a:endParaRPr lang="en-GB" sz="2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355338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7752" y="5425763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92172" y="5431708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83200" y="5431708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0224655" y="4078287"/>
            <a:ext cx="723790" cy="72379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485179" y="2982855"/>
            <a:ext cx="723790" cy="72379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7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  <p:bldP spid="12" grpId="2"/>
      <p:bldP spid="13" grpId="0"/>
      <p:bldP spid="13" grpId="1"/>
      <p:bldP spid="13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-6528" y="1139274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40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6</a:t>
            </a:r>
            <a:r>
              <a:rPr lang="en-GB" sz="2800" dirty="0" smtClean="0">
                <a:latin typeface="Century Gothic" panose="020B0502020202020204" pitchFamily="34" charset="0"/>
              </a:rPr>
              <a:t> divided by 6 is equal to 1.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18 divided by 6 is equal to 3.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six-eighteenths in its simplest form is one-third.</a:t>
            </a:r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868305" y="5803060"/>
            <a:ext cx="4163005" cy="282314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>
            <a:off x="3462663" y="1286837"/>
            <a:ext cx="5253615" cy="2410691"/>
            <a:chOff x="2975927" y="2248942"/>
            <a:chExt cx="5253615" cy="2410691"/>
          </a:xfrm>
        </p:grpSpPr>
        <p:grpSp>
          <p:nvGrpSpPr>
            <p:cNvPr id="24" name="Group 23"/>
            <p:cNvGrpSpPr/>
            <p:nvPr/>
          </p:nvGrpSpPr>
          <p:grpSpPr>
            <a:xfrm>
              <a:off x="2975927" y="2248942"/>
              <a:ext cx="2410691" cy="2410691"/>
              <a:chOff x="4302921" y="2159398"/>
              <a:chExt cx="2410691" cy="2410691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4302921" y="2159398"/>
                <a:ext cx="2410691" cy="2410691"/>
              </a:xfrm>
              <a:prstGeom prst="roundRect">
                <a:avLst/>
              </a:prstGeom>
              <a:solidFill>
                <a:srgbClr val="E6F3D5"/>
              </a:solidFill>
              <a:ln w="57150">
                <a:solidFill>
                  <a:srgbClr val="8DC6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94454" y="2523070"/>
                <a:ext cx="507396" cy="1823964"/>
              </a:xfrm>
              <a:prstGeom prst="rect">
                <a:avLst/>
              </a:prstGeom>
            </p:spPr>
          </p:pic>
          <p:sp>
            <p:nvSpPr>
              <p:cNvPr id="34" name="TextBox 33"/>
              <p:cNvSpPr txBox="1"/>
              <p:nvPr/>
            </p:nvSpPr>
            <p:spPr>
              <a:xfrm>
                <a:off x="5051725" y="2701333"/>
                <a:ext cx="161201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dirty="0" smtClean="0">
                    <a:latin typeface="Century Gothic" panose="020B0502020202020204" pitchFamily="34" charset="0"/>
                  </a:rPr>
                  <a:t>GREEN BALLOONS</a:t>
                </a:r>
              </a:p>
              <a:p>
                <a:pPr algn="ctr"/>
                <a:endParaRPr lang="en-GB" sz="2000" b="1" dirty="0">
                  <a:latin typeface="Century Gothic" panose="020B0502020202020204" pitchFamily="34" charset="0"/>
                </a:endParaRPr>
              </a:p>
              <a:p>
                <a:pPr algn="ctr"/>
                <a:r>
                  <a:rPr lang="en-GB" sz="2000" b="1" dirty="0" smtClean="0">
                    <a:latin typeface="Century Gothic" panose="020B0502020202020204" pitchFamily="34" charset="0"/>
                  </a:rPr>
                  <a:t>Pack of 12 </a:t>
                </a:r>
              </a:p>
            </p:txBody>
          </p:sp>
        </p:grpSp>
        <p:sp>
          <p:nvSpPr>
            <p:cNvPr id="26" name="Rounded Rectangle 25"/>
            <p:cNvSpPr/>
            <p:nvPr/>
          </p:nvSpPr>
          <p:spPr>
            <a:xfrm>
              <a:off x="5818851" y="2248942"/>
              <a:ext cx="2410691" cy="2410691"/>
            </a:xfrm>
            <a:prstGeom prst="roundRect">
              <a:avLst/>
            </a:prstGeom>
            <a:solidFill>
              <a:srgbClr val="EADFF5"/>
            </a:solidFill>
            <a:ln w="57150">
              <a:solidFill>
                <a:srgbClr val="99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567655" y="2790877"/>
              <a:ext cx="161201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>
                  <a:latin typeface="Century Gothic" panose="020B0502020202020204" pitchFamily="34" charset="0"/>
                </a:rPr>
                <a:t>PURPLE BALLOONS</a:t>
              </a:r>
            </a:p>
            <a:p>
              <a:pPr algn="ctr"/>
              <a:endParaRPr lang="en-GB" sz="2000" b="1" dirty="0">
                <a:latin typeface="Century Gothic" panose="020B0502020202020204" pitchFamily="34" charset="0"/>
              </a:endParaRPr>
            </a:p>
            <a:p>
              <a:pPr algn="ctr"/>
              <a:r>
                <a:rPr lang="en-GB" sz="2000" b="1" dirty="0" smtClean="0">
                  <a:latin typeface="Century Gothic" panose="020B0502020202020204" pitchFamily="34" charset="0"/>
                </a:rPr>
                <a:t>Pack of 6 </a:t>
              </a:r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5646" y="2612615"/>
              <a:ext cx="507600" cy="1824697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7752" y="5425763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92172" y="5431708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83200" y="5431708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7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19" grpId="2"/>
      <p:bldP spid="20" grpId="0"/>
      <p:bldP spid="20" grpId="1"/>
      <p:bldP spid="20" grpId="2"/>
      <p:bldP spid="21" grpId="0"/>
      <p:bldP spid="21" grpId="1"/>
      <p:bldP spid="21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862147"/>
              </p:ext>
            </p:extLst>
          </p:nvPr>
        </p:nvGraphicFramePr>
        <p:xfrm>
          <a:off x="1000066" y="2142676"/>
          <a:ext cx="720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6126143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6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610146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18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73186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000270"/>
              </p:ext>
            </p:extLst>
          </p:nvPr>
        </p:nvGraphicFramePr>
        <p:xfrm>
          <a:off x="1000066" y="3924371"/>
          <a:ext cx="720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6126143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610146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73186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662716"/>
              </p:ext>
            </p:extLst>
          </p:nvPr>
        </p:nvGraphicFramePr>
        <p:xfrm>
          <a:off x="2364513" y="2142677"/>
          <a:ext cx="8857674" cy="1151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2093">
                  <a:extLst>
                    <a:ext uri="{9D8B030D-6E8A-4147-A177-3AD203B41FA5}">
                      <a16:colId xmlns:a16="http://schemas.microsoft.com/office/drawing/2014/main" val="2359063320"/>
                    </a:ext>
                  </a:extLst>
                </a:gridCol>
                <a:gridCol w="492093">
                  <a:extLst>
                    <a:ext uri="{9D8B030D-6E8A-4147-A177-3AD203B41FA5}">
                      <a16:colId xmlns:a16="http://schemas.microsoft.com/office/drawing/2014/main" val="2872110517"/>
                    </a:ext>
                  </a:extLst>
                </a:gridCol>
                <a:gridCol w="492093">
                  <a:extLst>
                    <a:ext uri="{9D8B030D-6E8A-4147-A177-3AD203B41FA5}">
                      <a16:colId xmlns:a16="http://schemas.microsoft.com/office/drawing/2014/main" val="2020592765"/>
                    </a:ext>
                  </a:extLst>
                </a:gridCol>
                <a:gridCol w="492093">
                  <a:extLst>
                    <a:ext uri="{9D8B030D-6E8A-4147-A177-3AD203B41FA5}">
                      <a16:colId xmlns:a16="http://schemas.microsoft.com/office/drawing/2014/main" val="2885721136"/>
                    </a:ext>
                  </a:extLst>
                </a:gridCol>
                <a:gridCol w="492093">
                  <a:extLst>
                    <a:ext uri="{9D8B030D-6E8A-4147-A177-3AD203B41FA5}">
                      <a16:colId xmlns:a16="http://schemas.microsoft.com/office/drawing/2014/main" val="2056121427"/>
                    </a:ext>
                  </a:extLst>
                </a:gridCol>
                <a:gridCol w="492093">
                  <a:extLst>
                    <a:ext uri="{9D8B030D-6E8A-4147-A177-3AD203B41FA5}">
                      <a16:colId xmlns:a16="http://schemas.microsoft.com/office/drawing/2014/main" val="2245073806"/>
                    </a:ext>
                  </a:extLst>
                </a:gridCol>
                <a:gridCol w="492093">
                  <a:extLst>
                    <a:ext uri="{9D8B030D-6E8A-4147-A177-3AD203B41FA5}">
                      <a16:colId xmlns:a16="http://schemas.microsoft.com/office/drawing/2014/main" val="2470005130"/>
                    </a:ext>
                  </a:extLst>
                </a:gridCol>
                <a:gridCol w="492093">
                  <a:extLst>
                    <a:ext uri="{9D8B030D-6E8A-4147-A177-3AD203B41FA5}">
                      <a16:colId xmlns:a16="http://schemas.microsoft.com/office/drawing/2014/main" val="3940625741"/>
                    </a:ext>
                  </a:extLst>
                </a:gridCol>
                <a:gridCol w="492093">
                  <a:extLst>
                    <a:ext uri="{9D8B030D-6E8A-4147-A177-3AD203B41FA5}">
                      <a16:colId xmlns:a16="http://schemas.microsoft.com/office/drawing/2014/main" val="1959502868"/>
                    </a:ext>
                  </a:extLst>
                </a:gridCol>
                <a:gridCol w="492093">
                  <a:extLst>
                    <a:ext uri="{9D8B030D-6E8A-4147-A177-3AD203B41FA5}">
                      <a16:colId xmlns:a16="http://schemas.microsoft.com/office/drawing/2014/main" val="3260500727"/>
                    </a:ext>
                  </a:extLst>
                </a:gridCol>
                <a:gridCol w="492093">
                  <a:extLst>
                    <a:ext uri="{9D8B030D-6E8A-4147-A177-3AD203B41FA5}">
                      <a16:colId xmlns:a16="http://schemas.microsoft.com/office/drawing/2014/main" val="3591606097"/>
                    </a:ext>
                  </a:extLst>
                </a:gridCol>
                <a:gridCol w="492093">
                  <a:extLst>
                    <a:ext uri="{9D8B030D-6E8A-4147-A177-3AD203B41FA5}">
                      <a16:colId xmlns:a16="http://schemas.microsoft.com/office/drawing/2014/main" val="3666363503"/>
                    </a:ext>
                  </a:extLst>
                </a:gridCol>
                <a:gridCol w="492093">
                  <a:extLst>
                    <a:ext uri="{9D8B030D-6E8A-4147-A177-3AD203B41FA5}">
                      <a16:colId xmlns:a16="http://schemas.microsoft.com/office/drawing/2014/main" val="1216388199"/>
                    </a:ext>
                  </a:extLst>
                </a:gridCol>
                <a:gridCol w="492093">
                  <a:extLst>
                    <a:ext uri="{9D8B030D-6E8A-4147-A177-3AD203B41FA5}">
                      <a16:colId xmlns:a16="http://schemas.microsoft.com/office/drawing/2014/main" val="1115690918"/>
                    </a:ext>
                  </a:extLst>
                </a:gridCol>
                <a:gridCol w="492093">
                  <a:extLst>
                    <a:ext uri="{9D8B030D-6E8A-4147-A177-3AD203B41FA5}">
                      <a16:colId xmlns:a16="http://schemas.microsoft.com/office/drawing/2014/main" val="2421408240"/>
                    </a:ext>
                  </a:extLst>
                </a:gridCol>
                <a:gridCol w="492093">
                  <a:extLst>
                    <a:ext uri="{9D8B030D-6E8A-4147-A177-3AD203B41FA5}">
                      <a16:colId xmlns:a16="http://schemas.microsoft.com/office/drawing/2014/main" val="2264755799"/>
                    </a:ext>
                  </a:extLst>
                </a:gridCol>
                <a:gridCol w="492093">
                  <a:extLst>
                    <a:ext uri="{9D8B030D-6E8A-4147-A177-3AD203B41FA5}">
                      <a16:colId xmlns:a16="http://schemas.microsoft.com/office/drawing/2014/main" val="3368046176"/>
                    </a:ext>
                  </a:extLst>
                </a:gridCol>
                <a:gridCol w="492093">
                  <a:extLst>
                    <a:ext uri="{9D8B030D-6E8A-4147-A177-3AD203B41FA5}">
                      <a16:colId xmlns:a16="http://schemas.microsoft.com/office/drawing/2014/main" val="1809624560"/>
                    </a:ext>
                  </a:extLst>
                </a:gridCol>
              </a:tblGrid>
              <a:tr h="11519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251521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969766"/>
              </p:ext>
            </p:extLst>
          </p:nvPr>
        </p:nvGraphicFramePr>
        <p:xfrm>
          <a:off x="2364513" y="3924371"/>
          <a:ext cx="8857668" cy="1151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2556">
                  <a:extLst>
                    <a:ext uri="{9D8B030D-6E8A-4147-A177-3AD203B41FA5}">
                      <a16:colId xmlns:a16="http://schemas.microsoft.com/office/drawing/2014/main" val="2359063320"/>
                    </a:ext>
                  </a:extLst>
                </a:gridCol>
                <a:gridCol w="2952556">
                  <a:extLst>
                    <a:ext uri="{9D8B030D-6E8A-4147-A177-3AD203B41FA5}">
                      <a16:colId xmlns:a16="http://schemas.microsoft.com/office/drawing/2014/main" val="2872110517"/>
                    </a:ext>
                  </a:extLst>
                </a:gridCol>
                <a:gridCol w="2952556">
                  <a:extLst>
                    <a:ext uri="{9D8B030D-6E8A-4147-A177-3AD203B41FA5}">
                      <a16:colId xmlns:a16="http://schemas.microsoft.com/office/drawing/2014/main" val="2020592765"/>
                    </a:ext>
                  </a:extLst>
                </a:gridCol>
              </a:tblGrid>
              <a:tr h="11519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251521"/>
                  </a:ext>
                </a:extLst>
              </a:tr>
            </a:tbl>
          </a:graphicData>
        </a:graphic>
      </p:graphicFrame>
      <p:pic>
        <p:nvPicPr>
          <p:cNvPr id="35" name="Picture 3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398" y="2202142"/>
            <a:ext cx="301589" cy="108413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283" y="2202142"/>
            <a:ext cx="301589" cy="108413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059" y="2202142"/>
            <a:ext cx="301589" cy="108413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944" y="2202142"/>
            <a:ext cx="301589" cy="108413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345" y="2202142"/>
            <a:ext cx="301589" cy="108413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230" y="2202142"/>
            <a:ext cx="301589" cy="1084137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398" y="3987142"/>
            <a:ext cx="301589" cy="1084137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283" y="3987142"/>
            <a:ext cx="301589" cy="1084137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059" y="3987142"/>
            <a:ext cx="301589" cy="108413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944" y="3987142"/>
            <a:ext cx="301589" cy="108413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345" y="3987142"/>
            <a:ext cx="301589" cy="1084137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230" y="3987142"/>
            <a:ext cx="301589" cy="1084137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365" y="2200682"/>
            <a:ext cx="302400" cy="1087055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141" y="2200682"/>
            <a:ext cx="302400" cy="1087055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443" y="2200682"/>
            <a:ext cx="302400" cy="108705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19" y="2200682"/>
            <a:ext cx="302400" cy="108705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997" y="2201417"/>
            <a:ext cx="302400" cy="1087055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773" y="2201417"/>
            <a:ext cx="302400" cy="1087055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075" y="2201417"/>
            <a:ext cx="302400" cy="108705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851" y="2201417"/>
            <a:ext cx="302400" cy="108705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322" y="2200682"/>
            <a:ext cx="302400" cy="108705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0098" y="2200682"/>
            <a:ext cx="302400" cy="1087055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400" y="2200682"/>
            <a:ext cx="302400" cy="1087055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176" y="2200682"/>
            <a:ext cx="302400" cy="1087055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365" y="3984224"/>
            <a:ext cx="302400" cy="108705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141" y="3984224"/>
            <a:ext cx="302400" cy="1087055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443" y="3984224"/>
            <a:ext cx="302400" cy="108705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19" y="3984224"/>
            <a:ext cx="302400" cy="1087055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997" y="3984959"/>
            <a:ext cx="302400" cy="1087055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773" y="3984959"/>
            <a:ext cx="302400" cy="1087055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075" y="3984959"/>
            <a:ext cx="302400" cy="1087055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851" y="3984959"/>
            <a:ext cx="302400" cy="1087055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322" y="3984224"/>
            <a:ext cx="302400" cy="1087055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0098" y="3984224"/>
            <a:ext cx="302400" cy="1087055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400" y="3984224"/>
            <a:ext cx="302400" cy="108705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176" y="3984224"/>
            <a:ext cx="302400" cy="108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9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868305" y="5803060"/>
            <a:ext cx="4163005" cy="282314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-6528" y="1139274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Which of these fractions are not in their simplest form?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How do you know?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548834"/>
              </p:ext>
            </p:extLst>
          </p:nvPr>
        </p:nvGraphicFramePr>
        <p:xfrm>
          <a:off x="2210029" y="2426005"/>
          <a:ext cx="720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6126143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2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610146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7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73186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677515"/>
              </p:ext>
            </p:extLst>
          </p:nvPr>
        </p:nvGraphicFramePr>
        <p:xfrm>
          <a:off x="4040517" y="3578005"/>
          <a:ext cx="720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6126143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610146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9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73186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045816"/>
              </p:ext>
            </p:extLst>
          </p:nvPr>
        </p:nvGraphicFramePr>
        <p:xfrm>
          <a:off x="5871005" y="2426005"/>
          <a:ext cx="720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6126143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610146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11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73186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026965"/>
              </p:ext>
            </p:extLst>
          </p:nvPr>
        </p:nvGraphicFramePr>
        <p:xfrm>
          <a:off x="7701493" y="3578005"/>
          <a:ext cx="720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6126143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13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610146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19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73186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395343"/>
              </p:ext>
            </p:extLst>
          </p:nvPr>
        </p:nvGraphicFramePr>
        <p:xfrm>
          <a:off x="9531981" y="2426005"/>
          <a:ext cx="720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6126143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12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610146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15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73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39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Independent Task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Let’s showcase our learning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11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341" y="2331241"/>
            <a:ext cx="3456000" cy="243856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553" y="2790383"/>
            <a:ext cx="3456000" cy="244833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5765" y="3309898"/>
            <a:ext cx="3456000" cy="245004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2483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Exit task – Dong Nao </a:t>
            </a:r>
            <a:r>
              <a:rPr lang="en-GB" sz="36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Jin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74798" y="1939775"/>
            <a:ext cx="9208655" cy="3342239"/>
            <a:chOff x="894718" y="1939775"/>
            <a:chExt cx="9208655" cy="3342239"/>
          </a:xfrm>
        </p:grpSpPr>
        <p:sp>
          <p:nvSpPr>
            <p:cNvPr id="13" name="Speech Bubble: Oval 10">
              <a:extLst>
                <a:ext uri="{FF2B5EF4-FFF2-40B4-BE49-F238E27FC236}">
                  <a16:creationId xmlns:a16="http://schemas.microsoft.com/office/drawing/2014/main" id="{5674924C-509F-4D9A-9938-06747EA21398}"/>
                </a:ext>
              </a:extLst>
            </p:cNvPr>
            <p:cNvSpPr/>
            <p:nvPr/>
          </p:nvSpPr>
          <p:spPr>
            <a:xfrm>
              <a:off x="894718" y="2160762"/>
              <a:ext cx="5778715" cy="2551869"/>
            </a:xfrm>
            <a:prstGeom prst="wedgeEllipseCallout">
              <a:avLst>
                <a:gd name="adj1" fmla="val 52391"/>
                <a:gd name="adj2" fmla="val 36343"/>
              </a:avLst>
            </a:prstGeom>
            <a:noFill/>
            <a:ln w="69850">
              <a:solidFill>
                <a:srgbClr val="62C8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32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How do we convert                    five-fifths to its simplest form? </a:t>
              </a:r>
              <a:endParaRPr lang="en-GB" sz="32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4" name="Picture 3" descr="27145461_468214916908565_128156848_o">
              <a:extLst>
                <a:ext uri="{FF2B5EF4-FFF2-40B4-BE49-F238E27FC236}">
                  <a16:creationId xmlns:a16="http://schemas.microsoft.com/office/drawing/2014/main" id="{27EAEF8D-9E36-4715-8503-9B6DCD9DB6C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94" t="79115" r="68448" b="2121"/>
            <a:stretch/>
          </p:blipFill>
          <p:spPr bwMode="auto">
            <a:xfrm>
              <a:off x="6789050" y="1939775"/>
              <a:ext cx="3314323" cy="3342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168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do this!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Here are some multilink cubes...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What fraction are blue?  What fraction are orange?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242402" y="2048294"/>
            <a:ext cx="5707196" cy="3066364"/>
            <a:chOff x="5029102" y="2108254"/>
            <a:chExt cx="5707196" cy="306636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9102" y="2766085"/>
              <a:ext cx="806690" cy="978022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8003" y="4189727"/>
              <a:ext cx="806690" cy="97802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4725" y="2108254"/>
              <a:ext cx="806690" cy="97802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9219" y="2766085"/>
              <a:ext cx="806690" cy="97802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4842" y="2108254"/>
              <a:ext cx="806690" cy="97802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7444" y="2766085"/>
              <a:ext cx="806690" cy="97802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3067" y="2108254"/>
              <a:ext cx="806690" cy="978022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10316" y="4189727"/>
              <a:ext cx="806690" cy="978022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29608" y="4196596"/>
              <a:ext cx="806690" cy="978022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0238" y="4189727"/>
              <a:ext cx="806690" cy="978022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5669" y="2766085"/>
              <a:ext cx="806690" cy="978022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1292" y="2108254"/>
              <a:ext cx="806690" cy="9780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344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know…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352881"/>
              </p:ext>
            </p:extLst>
          </p:nvPr>
        </p:nvGraphicFramePr>
        <p:xfrm>
          <a:off x="1458020" y="2227850"/>
          <a:ext cx="720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6126143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8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610146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12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7318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436712"/>
              </p:ext>
            </p:extLst>
          </p:nvPr>
        </p:nvGraphicFramePr>
        <p:xfrm>
          <a:off x="1458020" y="3842408"/>
          <a:ext cx="720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6126143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4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610146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12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73186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5078977" y="2108254"/>
            <a:ext cx="5707196" cy="3066364"/>
            <a:chOff x="5029102" y="2108254"/>
            <a:chExt cx="5707196" cy="306636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9102" y="2766085"/>
              <a:ext cx="806690" cy="97802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8003" y="4189727"/>
              <a:ext cx="806690" cy="97802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4725" y="2108254"/>
              <a:ext cx="806690" cy="978022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9219" y="2766085"/>
              <a:ext cx="806690" cy="978022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4842" y="2108254"/>
              <a:ext cx="806690" cy="978022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7444" y="2766085"/>
              <a:ext cx="806690" cy="978022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3067" y="2108254"/>
              <a:ext cx="806690" cy="978022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10316" y="4189727"/>
              <a:ext cx="806690" cy="978022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29608" y="4196596"/>
              <a:ext cx="806690" cy="978022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0238" y="4189727"/>
              <a:ext cx="806690" cy="978022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5669" y="2766085"/>
              <a:ext cx="806690" cy="978022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1292" y="2108254"/>
              <a:ext cx="806690" cy="978022"/>
            </a:xfrm>
            <a:prstGeom prst="rect">
              <a:avLst/>
            </a:prstGeom>
          </p:spPr>
        </p:pic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726303" y="2531676"/>
            <a:ext cx="2709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a</a:t>
            </a:r>
            <a:r>
              <a:rPr lang="en-GB" sz="2800" dirty="0" smtClean="0">
                <a:latin typeface="Century Gothic" panose="020B0502020202020204" pitchFamily="34" charset="0"/>
              </a:rPr>
              <a:t>re blue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977110" y="4112008"/>
            <a:ext cx="2709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a</a:t>
            </a:r>
            <a:r>
              <a:rPr lang="en-GB" sz="2800" dirty="0" smtClean="0">
                <a:latin typeface="Century Gothic" panose="020B0502020202020204" pitchFamily="34" charset="0"/>
              </a:rPr>
              <a:t>re orange 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We know…</a:t>
            </a:r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87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know…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86764"/>
              </p:ext>
            </p:extLst>
          </p:nvPr>
        </p:nvGraphicFramePr>
        <p:xfrm>
          <a:off x="1458020" y="2227850"/>
          <a:ext cx="720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6126143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4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610146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6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7318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7766"/>
              </p:ext>
            </p:extLst>
          </p:nvPr>
        </p:nvGraphicFramePr>
        <p:xfrm>
          <a:off x="1458020" y="3842408"/>
          <a:ext cx="720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6126143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2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610146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6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73186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5078977" y="2108254"/>
            <a:ext cx="5707196" cy="3066364"/>
            <a:chOff x="5029102" y="2108254"/>
            <a:chExt cx="5707196" cy="306636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9102" y="2766085"/>
              <a:ext cx="806690" cy="97802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8003" y="4189727"/>
              <a:ext cx="806690" cy="97802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4725" y="2108254"/>
              <a:ext cx="806690" cy="978022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9219" y="2766085"/>
              <a:ext cx="806690" cy="978022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4842" y="2108254"/>
              <a:ext cx="806690" cy="978022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7444" y="2766085"/>
              <a:ext cx="806690" cy="978022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3067" y="2108254"/>
              <a:ext cx="806690" cy="978022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10316" y="4189727"/>
              <a:ext cx="806690" cy="978022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29608" y="4196596"/>
              <a:ext cx="806690" cy="978022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0238" y="4189727"/>
              <a:ext cx="806690" cy="978022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5669" y="2766085"/>
              <a:ext cx="806690" cy="978022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1292" y="2108254"/>
              <a:ext cx="806690" cy="978022"/>
            </a:xfrm>
            <a:prstGeom prst="rect">
              <a:avLst/>
            </a:prstGeom>
          </p:spPr>
        </p:pic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726303" y="2531676"/>
            <a:ext cx="2709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a</a:t>
            </a:r>
            <a:r>
              <a:rPr lang="en-GB" sz="2800" dirty="0" smtClean="0">
                <a:latin typeface="Century Gothic" panose="020B0502020202020204" pitchFamily="34" charset="0"/>
              </a:rPr>
              <a:t>re blue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977110" y="4112008"/>
            <a:ext cx="2709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a</a:t>
            </a:r>
            <a:r>
              <a:rPr lang="en-GB" sz="2800" dirty="0" smtClean="0">
                <a:latin typeface="Century Gothic" panose="020B0502020202020204" pitchFamily="34" charset="0"/>
              </a:rPr>
              <a:t>re orange 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We can also say that…</a:t>
            </a:r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7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know…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243950"/>
              </p:ext>
            </p:extLst>
          </p:nvPr>
        </p:nvGraphicFramePr>
        <p:xfrm>
          <a:off x="1458020" y="2227850"/>
          <a:ext cx="720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6126143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2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610146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7318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022469"/>
              </p:ext>
            </p:extLst>
          </p:nvPr>
        </p:nvGraphicFramePr>
        <p:xfrm>
          <a:off x="1458020" y="3842408"/>
          <a:ext cx="720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6126143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610146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73186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5078977" y="2108254"/>
            <a:ext cx="5707196" cy="3066364"/>
            <a:chOff x="5029102" y="2108254"/>
            <a:chExt cx="5707196" cy="306636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9102" y="2766085"/>
              <a:ext cx="806690" cy="97802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8003" y="4189727"/>
              <a:ext cx="806690" cy="97802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4725" y="2108254"/>
              <a:ext cx="806690" cy="978022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9219" y="2766085"/>
              <a:ext cx="806690" cy="978022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4842" y="2108254"/>
              <a:ext cx="806690" cy="978022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7444" y="2766085"/>
              <a:ext cx="806690" cy="978022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3067" y="2108254"/>
              <a:ext cx="806690" cy="978022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10316" y="4189727"/>
              <a:ext cx="806690" cy="978022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29608" y="4196596"/>
              <a:ext cx="806690" cy="978022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0238" y="4189727"/>
              <a:ext cx="806690" cy="978022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5669" y="2766085"/>
              <a:ext cx="806690" cy="978022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1292" y="2108254"/>
              <a:ext cx="806690" cy="978022"/>
            </a:xfrm>
            <a:prstGeom prst="rect">
              <a:avLst/>
            </a:prstGeom>
          </p:spPr>
        </p:pic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726303" y="2531676"/>
            <a:ext cx="2709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a</a:t>
            </a:r>
            <a:r>
              <a:rPr lang="en-GB" sz="2800" dirty="0" smtClean="0">
                <a:latin typeface="Century Gothic" panose="020B0502020202020204" pitchFamily="34" charset="0"/>
              </a:rPr>
              <a:t>re blue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977110" y="4112008"/>
            <a:ext cx="2709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a</a:t>
            </a:r>
            <a:r>
              <a:rPr lang="en-GB" sz="2800" dirty="0" smtClean="0">
                <a:latin typeface="Century Gothic" panose="020B0502020202020204" pitchFamily="34" charset="0"/>
              </a:rPr>
              <a:t>re orange 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In the simplest form…</a:t>
            </a:r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43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868305" y="5803060"/>
            <a:ext cx="4163005" cy="282314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7752" y="5288919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92172" y="5294864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83200" y="5294864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908858" y="2535389"/>
            <a:ext cx="103742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When you find the simplest form, you find an equivalent fraction where the numerator and denominator cannot be divided any smaller.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90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3" grpId="2"/>
      <p:bldP spid="26" grpId="0"/>
      <p:bldP spid="26" grpId="1"/>
      <p:bldP spid="26" grpId="2"/>
      <p:bldP spid="27" grpId="0"/>
      <p:bldP spid="27" grpId="1"/>
      <p:bldP spid="27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868305" y="5803060"/>
            <a:ext cx="4163005" cy="282314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7248704" y="2849915"/>
            <a:ext cx="3514081" cy="1888047"/>
            <a:chOff x="8096595" y="2517410"/>
            <a:chExt cx="3514081" cy="1888047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6595" y="2922455"/>
              <a:ext cx="496702" cy="602196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5802" y="3799032"/>
              <a:ext cx="496702" cy="60219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2595" y="2517410"/>
              <a:ext cx="496702" cy="602196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52529" y="2922455"/>
              <a:ext cx="496702" cy="60219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8529" y="2517410"/>
              <a:ext cx="496702" cy="60219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07298" y="2922455"/>
              <a:ext cx="496702" cy="60219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3298" y="2517410"/>
              <a:ext cx="496702" cy="602196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8504" y="3799032"/>
              <a:ext cx="496702" cy="602196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13974" y="3803261"/>
              <a:ext cx="496702" cy="602196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7428" y="3799032"/>
              <a:ext cx="496702" cy="602196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2067" y="2922455"/>
              <a:ext cx="496702" cy="602196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8067" y="2517410"/>
              <a:ext cx="496702" cy="602196"/>
            </a:xfrm>
            <a:prstGeom prst="rect">
              <a:avLst/>
            </a:prstGeom>
          </p:spPr>
        </p:pic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If we divide the fraction’s numerator and denominator by the </a:t>
            </a:r>
            <a:r>
              <a:rPr lang="en-GB" sz="2800" dirty="0" smtClean="0">
                <a:latin typeface="Century Gothic" panose="020B0502020202020204" pitchFamily="34" charset="0"/>
              </a:rPr>
              <a:t>      highest </a:t>
            </a:r>
            <a:r>
              <a:rPr lang="en-GB" sz="2800" dirty="0">
                <a:latin typeface="Century Gothic" panose="020B0502020202020204" pitchFamily="34" charset="0"/>
              </a:rPr>
              <a:t>common factor, we will find its simplest form. 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What is the highest common factor of 8 and 12?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327256"/>
              </p:ext>
            </p:extLst>
          </p:nvPr>
        </p:nvGraphicFramePr>
        <p:xfrm>
          <a:off x="3982712" y="3203066"/>
          <a:ext cx="720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6126143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8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610146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12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73186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194658" y="3506892"/>
            <a:ext cx="54504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We know that           are blue.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95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Let’s 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-6529" y="120217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 highest common factor of 8 and 12 is four.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628957"/>
              </p:ext>
            </p:extLst>
          </p:nvPr>
        </p:nvGraphicFramePr>
        <p:xfrm>
          <a:off x="728460" y="2498583"/>
          <a:ext cx="4940817" cy="16430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6939">
                  <a:extLst>
                    <a:ext uri="{9D8B030D-6E8A-4147-A177-3AD203B41FA5}">
                      <a16:colId xmlns:a16="http://schemas.microsoft.com/office/drawing/2014/main" val="1517992181"/>
                    </a:ext>
                  </a:extLst>
                </a:gridCol>
                <a:gridCol w="1646939">
                  <a:extLst>
                    <a:ext uri="{9D8B030D-6E8A-4147-A177-3AD203B41FA5}">
                      <a16:colId xmlns:a16="http://schemas.microsoft.com/office/drawing/2014/main" val="3376554888"/>
                    </a:ext>
                  </a:extLst>
                </a:gridCol>
                <a:gridCol w="1646939">
                  <a:extLst>
                    <a:ext uri="{9D8B030D-6E8A-4147-A177-3AD203B41FA5}">
                      <a16:colId xmlns:a16="http://schemas.microsoft.com/office/drawing/2014/main" val="4222735749"/>
                    </a:ext>
                  </a:extLst>
                </a:gridCol>
              </a:tblGrid>
              <a:tr h="547686">
                <a:tc gridSpan="3"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Century Gothic" panose="020B0502020202020204" pitchFamily="34" charset="0"/>
                        </a:rPr>
                        <a:t>Factors</a:t>
                      </a:r>
                      <a:r>
                        <a:rPr lang="en-GB" sz="2800" b="1" baseline="0" dirty="0" smtClean="0">
                          <a:latin typeface="Century Gothic" panose="020B0502020202020204" pitchFamily="34" charset="0"/>
                        </a:rPr>
                        <a:t> of 8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386045"/>
                  </a:ext>
                </a:extLst>
              </a:tr>
              <a:tr h="54768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and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8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109737"/>
                  </a:ext>
                </a:extLst>
              </a:tr>
              <a:tr h="54768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2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and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4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984489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771263"/>
              </p:ext>
            </p:extLst>
          </p:nvPr>
        </p:nvGraphicFramePr>
        <p:xfrm>
          <a:off x="6467012" y="2498583"/>
          <a:ext cx="4940817" cy="2190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6939">
                  <a:extLst>
                    <a:ext uri="{9D8B030D-6E8A-4147-A177-3AD203B41FA5}">
                      <a16:colId xmlns:a16="http://schemas.microsoft.com/office/drawing/2014/main" val="1517992181"/>
                    </a:ext>
                  </a:extLst>
                </a:gridCol>
                <a:gridCol w="1646939">
                  <a:extLst>
                    <a:ext uri="{9D8B030D-6E8A-4147-A177-3AD203B41FA5}">
                      <a16:colId xmlns:a16="http://schemas.microsoft.com/office/drawing/2014/main" val="3376554888"/>
                    </a:ext>
                  </a:extLst>
                </a:gridCol>
                <a:gridCol w="1646939">
                  <a:extLst>
                    <a:ext uri="{9D8B030D-6E8A-4147-A177-3AD203B41FA5}">
                      <a16:colId xmlns:a16="http://schemas.microsoft.com/office/drawing/2014/main" val="4222735749"/>
                    </a:ext>
                  </a:extLst>
                </a:gridCol>
              </a:tblGrid>
              <a:tr h="547686">
                <a:tc gridSpan="3">
                  <a:txBody>
                    <a:bodyPr/>
                    <a:lstStyle/>
                    <a:p>
                      <a:pPr algn="ctr"/>
                      <a:r>
                        <a:rPr lang="en-GB" sz="2900" b="1" dirty="0" smtClean="0">
                          <a:latin typeface="Century Gothic" panose="020B0502020202020204" pitchFamily="34" charset="0"/>
                        </a:rPr>
                        <a:t>Factors</a:t>
                      </a:r>
                      <a:r>
                        <a:rPr lang="en-GB" sz="2900" b="1" baseline="0" dirty="0" smtClean="0">
                          <a:latin typeface="Century Gothic" panose="020B0502020202020204" pitchFamily="34" charset="0"/>
                        </a:rPr>
                        <a:t> of 12</a:t>
                      </a:r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386045"/>
                  </a:ext>
                </a:extLst>
              </a:tr>
              <a:tr h="547686">
                <a:tc>
                  <a:txBody>
                    <a:bodyPr/>
                    <a:lstStyle/>
                    <a:p>
                      <a:pPr algn="ctr"/>
                      <a:r>
                        <a:rPr lang="en-GB" sz="2900" dirty="0" smtClean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 smtClean="0">
                          <a:latin typeface="Century Gothic" panose="020B0502020202020204" pitchFamily="34" charset="0"/>
                        </a:rPr>
                        <a:t>and</a:t>
                      </a:r>
                      <a:endParaRPr lang="en-GB" sz="2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 smtClean="0">
                          <a:latin typeface="Century Gothic" panose="020B0502020202020204" pitchFamily="34" charset="0"/>
                        </a:rPr>
                        <a:t>12</a:t>
                      </a:r>
                      <a:endParaRPr lang="en-GB" sz="2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109737"/>
                  </a:ext>
                </a:extLst>
              </a:tr>
              <a:tr h="547686">
                <a:tc>
                  <a:txBody>
                    <a:bodyPr/>
                    <a:lstStyle/>
                    <a:p>
                      <a:pPr algn="ctr"/>
                      <a:r>
                        <a:rPr lang="en-GB" sz="2900" dirty="0" smtClean="0">
                          <a:latin typeface="Century Gothic" panose="020B0502020202020204" pitchFamily="34" charset="0"/>
                        </a:rPr>
                        <a:t>2</a:t>
                      </a:r>
                      <a:endParaRPr lang="en-GB" sz="2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 smtClean="0">
                          <a:latin typeface="Century Gothic" panose="020B0502020202020204" pitchFamily="34" charset="0"/>
                        </a:rPr>
                        <a:t>and</a:t>
                      </a:r>
                      <a:endParaRPr lang="en-GB" sz="2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 smtClean="0">
                          <a:latin typeface="Century Gothic" panose="020B0502020202020204" pitchFamily="34" charset="0"/>
                        </a:rPr>
                        <a:t>6</a:t>
                      </a:r>
                      <a:endParaRPr lang="en-GB" sz="2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984489"/>
                  </a:ext>
                </a:extLst>
              </a:tr>
              <a:tr h="547686">
                <a:tc>
                  <a:txBody>
                    <a:bodyPr/>
                    <a:lstStyle/>
                    <a:p>
                      <a:pPr algn="ctr"/>
                      <a:r>
                        <a:rPr lang="en-GB" sz="2900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GB" sz="2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 smtClean="0">
                          <a:latin typeface="Century Gothic" panose="020B0502020202020204" pitchFamily="34" charset="0"/>
                        </a:rPr>
                        <a:t>and</a:t>
                      </a:r>
                      <a:endParaRPr lang="en-GB" sz="2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dirty="0" smtClean="0">
                          <a:latin typeface="Century Gothic" panose="020B0502020202020204" pitchFamily="34" charset="0"/>
                        </a:rPr>
                        <a:t>4</a:t>
                      </a:r>
                      <a:endParaRPr lang="en-GB" sz="2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355338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7752" y="5425763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92172" y="5431708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83200" y="5431708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0224655" y="4078287"/>
            <a:ext cx="723790" cy="72379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485179" y="3514865"/>
            <a:ext cx="723790" cy="72379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65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  <p:bldP spid="12" grpId="2"/>
      <p:bldP spid="13" grpId="0"/>
      <p:bldP spid="13" grpId="1"/>
      <p:bldP spid="13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-6528" y="1139274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40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8 divided by 4 is equal to 2.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12 divided by 4 is equal to 3.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Eight-twelfths in its simplest form is two-thirds.</a:t>
            </a:r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7752" y="5425763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92172" y="5431708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83200" y="5431708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982373" y="1578435"/>
            <a:ext cx="3514081" cy="1888047"/>
            <a:chOff x="8096595" y="2517410"/>
            <a:chExt cx="3514081" cy="188804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6595" y="2922455"/>
              <a:ext cx="496702" cy="602196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5802" y="3799032"/>
              <a:ext cx="496702" cy="60219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2595" y="2517410"/>
              <a:ext cx="496702" cy="60219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52529" y="2922455"/>
              <a:ext cx="496702" cy="60219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8529" y="2517410"/>
              <a:ext cx="496702" cy="602196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07298" y="2922455"/>
              <a:ext cx="496702" cy="602196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3298" y="2517410"/>
              <a:ext cx="496702" cy="602196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8504" y="3799032"/>
              <a:ext cx="496702" cy="602196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13974" y="3803261"/>
              <a:ext cx="496702" cy="602196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7428" y="3799032"/>
              <a:ext cx="496702" cy="602196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2067" y="2922455"/>
              <a:ext cx="496702" cy="602196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8067" y="2517410"/>
              <a:ext cx="496702" cy="602196"/>
            </a:xfrm>
            <a:prstGeom prst="rect">
              <a:avLst/>
            </a:prstGeom>
          </p:spPr>
        </p:pic>
      </p:grp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821588"/>
              </p:ext>
            </p:extLst>
          </p:nvPr>
        </p:nvGraphicFramePr>
        <p:xfrm>
          <a:off x="2722981" y="1957023"/>
          <a:ext cx="720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6126143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8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610146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12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73186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2991264" y="2260849"/>
            <a:ext cx="2709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a</a:t>
            </a:r>
            <a:r>
              <a:rPr lang="en-GB" sz="2800" dirty="0" smtClean="0">
                <a:latin typeface="Century Gothic" panose="020B0502020202020204" pitchFamily="34" charset="0"/>
              </a:rPr>
              <a:t>re blue</a:t>
            </a:r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7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606</Words>
  <Application>Microsoft Office PowerPoint</Application>
  <PresentationFormat>Widescreen</PresentationFormat>
  <Paragraphs>365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Remote 2</cp:lastModifiedBy>
  <cp:revision>89</cp:revision>
  <dcterms:created xsi:type="dcterms:W3CDTF">2018-03-29T14:43:08Z</dcterms:created>
  <dcterms:modified xsi:type="dcterms:W3CDTF">2019-11-03T20:54:33Z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