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2" r:id="rId3"/>
    <p:sldId id="274" r:id="rId4"/>
    <p:sldId id="283" r:id="rId5"/>
    <p:sldId id="276" r:id="rId6"/>
    <p:sldId id="284" r:id="rId7"/>
    <p:sldId id="278" r:id="rId8"/>
    <p:sldId id="285" r:id="rId9"/>
    <p:sldId id="280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E2C"/>
    <a:srgbClr val="ECDC12"/>
    <a:srgbClr val="3366FF"/>
    <a:srgbClr val="FFC000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Which are multiples of 4?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6   9   12   14   16   20   32   46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Ranjit has been learning about square numbers.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</a:t>
            </a:r>
            <a:b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reasoning!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Use factors to complete the number sentence.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__ × __ = 24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b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9 and 13 share 3 as a common factor.</a:t>
            </a: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statement.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 prime number has two factors - ______ and ______.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5" t="56324" r="39975" b="24913"/>
          <a:stretch/>
        </p:blipFill>
        <p:spPr bwMode="auto">
          <a:xfrm>
            <a:off x="7141621" y="3205374"/>
            <a:ext cx="1414629" cy="175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9" name="Folded Corner 78"/>
          <p:cNvSpPr/>
          <p:nvPr/>
        </p:nvSpPr>
        <p:spPr>
          <a:xfrm>
            <a:off x="8737600" y="3570921"/>
            <a:ext cx="2501900" cy="912179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9² =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645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24 and 42 share 4 common factors: 1, 2, 3 and 6.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Prime: 5, 11, 13</a:t>
            </a: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Composite: 8, 16, 18, 21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6³ =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=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216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9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There is an odd one out.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30 x 70 is the odd one out.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It is the only calculation which is incorrect. 3 x 7 = 21. 30 is 10 times bigger than 3 and 70 is 10 times bigger than 7 so when they are multiplied, the answer will be 100 times bigger. 30 x 70 = 2,100</a:t>
            </a:r>
          </a:p>
        </p:txBody>
      </p:sp>
      <p:sp>
        <p:nvSpPr>
          <p:cNvPr id="92" name="TextBox 91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</p:spTree>
    <p:extLst>
      <p:ext uri="{BB962C8B-B14F-4D97-AF65-F5344CB8AC3E}">
        <p14:creationId xmlns:p14="http://schemas.microsoft.com/office/powerpoint/2010/main" val="282126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414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12,  16,  20,  32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Ranjit is not 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9² is not 18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A square number is the product of multiplying a number by itself. Ranjit has multiplied 9 by 2. </a:t>
            </a: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9² = 9 x 9 = 81.</a:t>
            </a: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Answers will vary: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24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= 24,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= 24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= 24,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= 24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False</a:t>
            </a: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3 is a factor of 9 but not 13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 prime number has two factors -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and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itself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5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Use &lt;, &gt; or = to compare the numbers.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4³        8²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Millie is learning to use multiples of ten in multiplication.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Do you agree with her? </a:t>
            </a: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reasoning!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Multiply the number below by 100.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What is seven hundred and thirty divided by ten?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7,300     730     73     7.3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True or False?  </a:t>
            </a:r>
            <a:endParaRPr lang="en-GB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12 is a multiple of 12.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04" t="7862" r="11357" b="73375"/>
          <a:stretch/>
        </p:blipFill>
        <p:spPr bwMode="auto">
          <a:xfrm>
            <a:off x="6984464" y="3159795"/>
            <a:ext cx="1468000" cy="175404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704984" y="2883379"/>
            <a:ext cx="3162284" cy="955328"/>
            <a:chOff x="3141525" y="2845848"/>
            <a:chExt cx="2159883" cy="652502"/>
          </a:xfrm>
        </p:grpSpPr>
        <p:sp>
          <p:nvSpPr>
            <p:cNvPr id="24" name="Oval 4"/>
            <p:cNvSpPr>
              <a:spLocks noChangeArrowheads="1"/>
            </p:cNvSpPr>
            <p:nvPr/>
          </p:nvSpPr>
          <p:spPr bwMode="auto">
            <a:xfrm>
              <a:off x="4638075" y="2845848"/>
              <a:ext cx="288382" cy="287568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Oval 3"/>
            <p:cNvSpPr>
              <a:spLocks noChangeArrowheads="1"/>
            </p:cNvSpPr>
            <p:nvPr/>
          </p:nvSpPr>
          <p:spPr bwMode="auto">
            <a:xfrm>
              <a:off x="3141526" y="2845848"/>
              <a:ext cx="287568" cy="287568"/>
            </a:xfrm>
            <a:prstGeom prst="ellipse">
              <a:avLst/>
            </a:prstGeom>
            <a:solidFill>
              <a:srgbClr val="ECDC12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Oval 3"/>
            <p:cNvSpPr>
              <a:spLocks noChangeArrowheads="1"/>
            </p:cNvSpPr>
            <p:nvPr/>
          </p:nvSpPr>
          <p:spPr bwMode="auto">
            <a:xfrm>
              <a:off x="3515664" y="2845848"/>
              <a:ext cx="287568" cy="287568"/>
            </a:xfrm>
            <a:prstGeom prst="ellipse">
              <a:avLst/>
            </a:prstGeom>
            <a:solidFill>
              <a:srgbClr val="ECDC12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Oval 3"/>
            <p:cNvSpPr>
              <a:spLocks noChangeArrowheads="1"/>
            </p:cNvSpPr>
            <p:nvPr/>
          </p:nvSpPr>
          <p:spPr bwMode="auto">
            <a:xfrm>
              <a:off x="3889801" y="2845848"/>
              <a:ext cx="287568" cy="287568"/>
            </a:xfrm>
            <a:prstGeom prst="ellipse">
              <a:avLst/>
            </a:prstGeom>
            <a:solidFill>
              <a:srgbClr val="ECDC12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Oval 3"/>
            <p:cNvSpPr>
              <a:spLocks noChangeArrowheads="1"/>
            </p:cNvSpPr>
            <p:nvPr/>
          </p:nvSpPr>
          <p:spPr bwMode="auto">
            <a:xfrm>
              <a:off x="4263938" y="2845848"/>
              <a:ext cx="287568" cy="287568"/>
            </a:xfrm>
            <a:prstGeom prst="ellipse">
              <a:avLst/>
            </a:prstGeom>
            <a:solidFill>
              <a:srgbClr val="ECDC12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Oval 4"/>
            <p:cNvSpPr>
              <a:spLocks noChangeArrowheads="1"/>
            </p:cNvSpPr>
            <p:nvPr/>
          </p:nvSpPr>
          <p:spPr bwMode="auto">
            <a:xfrm>
              <a:off x="5013026" y="2845848"/>
              <a:ext cx="288382" cy="287568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Oval 4"/>
            <p:cNvSpPr>
              <a:spLocks noChangeArrowheads="1"/>
            </p:cNvSpPr>
            <p:nvPr/>
          </p:nvSpPr>
          <p:spPr bwMode="auto">
            <a:xfrm>
              <a:off x="4638075" y="3210782"/>
              <a:ext cx="288382" cy="287568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Oval 3"/>
            <p:cNvSpPr>
              <a:spLocks noChangeArrowheads="1"/>
            </p:cNvSpPr>
            <p:nvPr/>
          </p:nvSpPr>
          <p:spPr bwMode="auto">
            <a:xfrm>
              <a:off x="3141525" y="3210782"/>
              <a:ext cx="287568" cy="287568"/>
            </a:xfrm>
            <a:prstGeom prst="ellipse">
              <a:avLst/>
            </a:prstGeom>
            <a:solidFill>
              <a:srgbClr val="ECDC12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Oval 3"/>
            <p:cNvSpPr>
              <a:spLocks noChangeArrowheads="1"/>
            </p:cNvSpPr>
            <p:nvPr/>
          </p:nvSpPr>
          <p:spPr bwMode="auto">
            <a:xfrm>
              <a:off x="3515663" y="3210782"/>
              <a:ext cx="287568" cy="287568"/>
            </a:xfrm>
            <a:prstGeom prst="ellipse">
              <a:avLst/>
            </a:prstGeom>
            <a:solidFill>
              <a:srgbClr val="ECDC12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Oval 3"/>
            <p:cNvSpPr>
              <a:spLocks noChangeArrowheads="1"/>
            </p:cNvSpPr>
            <p:nvPr/>
          </p:nvSpPr>
          <p:spPr bwMode="auto">
            <a:xfrm>
              <a:off x="3889801" y="3210782"/>
              <a:ext cx="287568" cy="287568"/>
            </a:xfrm>
            <a:prstGeom prst="ellipse">
              <a:avLst/>
            </a:prstGeom>
            <a:solidFill>
              <a:srgbClr val="ECDC12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Oval 3"/>
            <p:cNvSpPr>
              <a:spLocks noChangeArrowheads="1"/>
            </p:cNvSpPr>
            <p:nvPr/>
          </p:nvSpPr>
          <p:spPr bwMode="auto">
            <a:xfrm>
              <a:off x="4263935" y="3210782"/>
              <a:ext cx="287568" cy="287568"/>
            </a:xfrm>
            <a:prstGeom prst="ellipse">
              <a:avLst/>
            </a:prstGeom>
            <a:solidFill>
              <a:srgbClr val="ECDC12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Oval 4"/>
            <p:cNvSpPr>
              <a:spLocks noChangeArrowheads="1"/>
            </p:cNvSpPr>
            <p:nvPr/>
          </p:nvSpPr>
          <p:spPr bwMode="auto">
            <a:xfrm>
              <a:off x="5013026" y="3210782"/>
              <a:ext cx="288382" cy="287568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3092229" y="1396332"/>
            <a:ext cx="387795" cy="38779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03986" y="3561264"/>
            <a:ext cx="2749762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“If 41 × 6 = 246, then 41 × 60 must be 2,460.”</a:t>
            </a:r>
          </a:p>
        </p:txBody>
      </p:sp>
    </p:spTree>
    <p:extLst>
      <p:ext uri="{BB962C8B-B14F-4D97-AF65-F5344CB8AC3E}">
        <p14:creationId xmlns:p14="http://schemas.microsoft.com/office/powerpoint/2010/main" val="205437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507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4³        8²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I agree with Millie.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If 41 x 6 = 246, then 41 x 60 must be 2,460.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60 is ten times bigger than 6 so the answer will be ten times bigger when multiplied by the same starting number. 2,460 is ten times bigger than 246.</a:t>
            </a: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8,400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73</a:t>
            </a:r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092229" y="816040"/>
            <a:ext cx="387795" cy="38779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12827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factors does 30 have?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them all!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Caleb has been learning about cube numbers.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</a:t>
            </a: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Convince me!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What are the common factors of 15 and 18?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1   2   3   4   5   6   7   8   9   10</a:t>
            </a: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True or False?  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23 is a prime number.</a:t>
            </a:r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98913" y="947868"/>
            <a:ext cx="16546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What is 5²?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100717" y="389374"/>
            <a:ext cx="264869" cy="1547312"/>
            <a:chOff x="9100717" y="389374"/>
            <a:chExt cx="264869" cy="1547312"/>
          </a:xfrm>
        </p:grpSpPr>
        <p:sp>
          <p:nvSpPr>
            <p:cNvPr id="2" name="Oval 1"/>
            <p:cNvSpPr/>
            <p:nvPr/>
          </p:nvSpPr>
          <p:spPr>
            <a:xfrm>
              <a:off x="9100717" y="389374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9100717" y="709985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9100717" y="1030596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9100717" y="1351207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9100717" y="1671817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6" name="Oval 55"/>
          <p:cNvSpPr/>
          <p:nvPr/>
        </p:nvSpPr>
        <p:spPr>
          <a:xfrm>
            <a:off x="9437282" y="389374"/>
            <a:ext cx="264869" cy="264869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9437282" y="709985"/>
            <a:ext cx="264869" cy="264869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9437282" y="1030596"/>
            <a:ext cx="264869" cy="264869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9437282" y="1351207"/>
            <a:ext cx="264869" cy="264869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9437282" y="1671817"/>
            <a:ext cx="264869" cy="264869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9773847" y="389374"/>
            <a:ext cx="264869" cy="1547312"/>
            <a:chOff x="9773847" y="389374"/>
            <a:chExt cx="264869" cy="1547312"/>
          </a:xfrm>
        </p:grpSpPr>
        <p:sp>
          <p:nvSpPr>
            <p:cNvPr id="66" name="Oval 65"/>
            <p:cNvSpPr/>
            <p:nvPr/>
          </p:nvSpPr>
          <p:spPr>
            <a:xfrm>
              <a:off x="9773847" y="389374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/>
            <p:cNvSpPr/>
            <p:nvPr/>
          </p:nvSpPr>
          <p:spPr>
            <a:xfrm>
              <a:off x="9773847" y="709985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67"/>
            <p:cNvSpPr/>
            <p:nvPr/>
          </p:nvSpPr>
          <p:spPr>
            <a:xfrm>
              <a:off x="9773847" y="1030596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9773847" y="1351207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/>
            <p:cNvSpPr/>
            <p:nvPr/>
          </p:nvSpPr>
          <p:spPr>
            <a:xfrm>
              <a:off x="9773847" y="1671817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110412" y="389374"/>
            <a:ext cx="264869" cy="1547312"/>
            <a:chOff x="10110412" y="389374"/>
            <a:chExt cx="264869" cy="1547312"/>
          </a:xfrm>
        </p:grpSpPr>
        <p:sp>
          <p:nvSpPr>
            <p:cNvPr id="72" name="Oval 71"/>
            <p:cNvSpPr/>
            <p:nvPr/>
          </p:nvSpPr>
          <p:spPr>
            <a:xfrm>
              <a:off x="10110412" y="389374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/>
            <p:cNvSpPr/>
            <p:nvPr/>
          </p:nvSpPr>
          <p:spPr>
            <a:xfrm>
              <a:off x="10110412" y="709985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10110412" y="1030596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10110412" y="1351207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10110412" y="1671817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446977" y="389374"/>
            <a:ext cx="264869" cy="1547312"/>
            <a:chOff x="10446977" y="389374"/>
            <a:chExt cx="264869" cy="1547312"/>
          </a:xfrm>
        </p:grpSpPr>
        <p:sp>
          <p:nvSpPr>
            <p:cNvPr id="82" name="Oval 81"/>
            <p:cNvSpPr/>
            <p:nvPr/>
          </p:nvSpPr>
          <p:spPr>
            <a:xfrm>
              <a:off x="10446977" y="389374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/>
            <p:cNvSpPr/>
            <p:nvPr/>
          </p:nvSpPr>
          <p:spPr>
            <a:xfrm>
              <a:off x="10446977" y="709985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/>
            <p:cNvSpPr/>
            <p:nvPr/>
          </p:nvSpPr>
          <p:spPr>
            <a:xfrm>
              <a:off x="10446977" y="1030596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10446977" y="1351207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/>
            <p:cNvSpPr/>
            <p:nvPr/>
          </p:nvSpPr>
          <p:spPr>
            <a:xfrm>
              <a:off x="10446977" y="1671817"/>
              <a:ext cx="264869" cy="264869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7" name="Picture 2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6" t="57051" r="71295" b="24186"/>
          <a:stretch/>
        </p:blipFill>
        <p:spPr bwMode="auto">
          <a:xfrm>
            <a:off x="6924518" y="3300927"/>
            <a:ext cx="1468000" cy="175404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8544040" y="3763940"/>
            <a:ext cx="2749762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“The first 5 cube numbers are: 3, 6, 9, 12 and 15.”</a:t>
            </a:r>
          </a:p>
        </p:txBody>
      </p:sp>
    </p:spTree>
    <p:extLst>
      <p:ext uri="{BB962C8B-B14F-4D97-AF65-F5344CB8AC3E}">
        <p14:creationId xmlns:p14="http://schemas.microsoft.com/office/powerpoint/2010/main" val="453307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1" y="6214879"/>
            <a:ext cx="4223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30 has 8 factors: 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1, 2, 3, 5, 6, 10, 15, 30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Caleb is not 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The first 5 cube numbers are not 3, 6, 9, 12 and 15.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Caleb has listed the first 5 multiples of 3 from the 3 times table. A cube number is a number multiplied by itself then itself again. The first 5 cube numbers are: 1, 8, 27, 64 and 125.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and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3</a:t>
            </a: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7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calculation.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bar model.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these numbers are multiples of 100?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50     360     400     550     2,000</a:t>
            </a:r>
          </a:p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True or False?  </a:t>
            </a:r>
            <a:endParaRPr lang="en-GB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7 only has 2 multiples because </a:t>
            </a:r>
            <a:b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it is a prime number.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9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Always, Sometimes or Never?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“8 and 4 share the </a:t>
            </a:r>
            <a:b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same factors”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Prove it!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2093643" y="1082735"/>
            <a:ext cx="2384967" cy="6231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6 x 10 x 10 x 10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513235"/>
              </p:ext>
            </p:extLst>
          </p:nvPr>
        </p:nvGraphicFramePr>
        <p:xfrm>
          <a:off x="955396" y="2925244"/>
          <a:ext cx="4661460" cy="7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146">
                  <a:extLst>
                    <a:ext uri="{9D8B030D-6E8A-4147-A177-3AD203B41FA5}">
                      <a16:colId xmlns:a16="http://schemas.microsoft.com/office/drawing/2014/main" val="2468648504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1015247125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898075679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3337579668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1255082251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1450908802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3589321852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1121148086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2557300127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1537904556"/>
                    </a:ext>
                  </a:extLst>
                </a:gridCol>
              </a:tblGrid>
              <a:tr h="370800">
                <a:tc gridSpan="10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6,020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84084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651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00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541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6,000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400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and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2,000</a:t>
            </a:r>
          </a:p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False, 7 only has 2 factors because it is a prime number. 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It has many multiples e.g. 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7, 14, 21, 28, 35…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9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Sometimes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8 and 4 share some of the same factors.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8 and 4 share the factors 1, 2 and 4. 8 also has the factor 8 which is not a factor of 4.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946635"/>
              </p:ext>
            </p:extLst>
          </p:nvPr>
        </p:nvGraphicFramePr>
        <p:xfrm>
          <a:off x="955396" y="2617511"/>
          <a:ext cx="4661460" cy="74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146">
                  <a:extLst>
                    <a:ext uri="{9D8B030D-6E8A-4147-A177-3AD203B41FA5}">
                      <a16:colId xmlns:a16="http://schemas.microsoft.com/office/drawing/2014/main" val="2468648504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1015247125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898075679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3337579668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1255082251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1450908802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3589321852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1121148086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2557300127"/>
                    </a:ext>
                  </a:extLst>
                </a:gridCol>
                <a:gridCol w="466146">
                  <a:extLst>
                    <a:ext uri="{9D8B030D-6E8A-4147-A177-3AD203B41FA5}">
                      <a16:colId xmlns:a16="http://schemas.microsoft.com/office/drawing/2014/main" val="1537904556"/>
                    </a:ext>
                  </a:extLst>
                </a:gridCol>
              </a:tblGrid>
              <a:tr h="370800">
                <a:tc gridSpan="10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6,020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84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651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87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common factors </a:t>
            </a:r>
            <a:b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do 24 and 42 share?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them all!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numbers into two groups – prime and composite.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5     8     11     13     16     18     21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True or False?  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Square numbers have an odd number of factors.</a:t>
            </a:r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number sentence.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6³ = ___ × ___ × ___ = ___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9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Convince me!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938851" y="3077404"/>
            <a:ext cx="2384967" cy="6231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40 × 2 = 80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938851" y="3812287"/>
            <a:ext cx="2384967" cy="6231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30 × 70 = 210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938851" y="4547170"/>
            <a:ext cx="2384967" cy="6231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200 × 6 = 1,200</a:t>
            </a:r>
          </a:p>
        </p:txBody>
      </p:sp>
    </p:spTree>
    <p:extLst>
      <p:ext uri="{BB962C8B-B14F-4D97-AF65-F5344CB8AC3E}">
        <p14:creationId xmlns:p14="http://schemas.microsoft.com/office/powerpoint/2010/main" val="32536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981</Words>
  <Application>Microsoft Macintosh PowerPoint</Application>
  <PresentationFormat>Widescreen</PresentationFormat>
  <Paragraphs>336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Deepening Understanding Ltd</dc:creator>
  <cp:lastModifiedBy>Microsoft Office User</cp:lastModifiedBy>
  <cp:revision>325</cp:revision>
  <dcterms:created xsi:type="dcterms:W3CDTF">2018-03-29T14:43:08Z</dcterms:created>
  <dcterms:modified xsi:type="dcterms:W3CDTF">2021-03-09T11:46:59Z</dcterms:modified>
  <cp:contentStatus/>
</cp:coreProperties>
</file>