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82" r:id="rId5"/>
    <p:sldId id="276" r:id="rId6"/>
    <p:sldId id="283" r:id="rId7"/>
    <p:sldId id="278" r:id="rId8"/>
    <p:sldId id="284" r:id="rId9"/>
    <p:sldId id="280" r:id="rId10"/>
    <p:sldId id="28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DC12"/>
    <a:srgbClr val="BD1E2C"/>
    <a:srgbClr val="0063AE"/>
    <a:srgbClr val="6F5093"/>
    <a:srgbClr val="3366FF"/>
    <a:srgbClr val="FFC00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7" autoAdjust="0"/>
    <p:restoredTop sz="94635"/>
  </p:normalViewPr>
  <p:slideViewPr>
    <p:cSldViewPr snapToGrid="0">
      <p:cViewPr varScale="1">
        <p:scale>
          <a:sx n="110" d="100"/>
          <a:sy n="110" d="100"/>
        </p:scale>
        <p:origin x="20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10/03/2021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1,321 x 3.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Jerry is learning to multiply 4-digit numbers by 1-digit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Has he found the correct answer?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Prove it!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answer to 3,102 x 5?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51,500     15,510     11,510    15,105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Complete the calculation.</a:t>
            </a: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  <a:endParaRPr lang="en-GB" sz="1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26116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75" name="Rounded Rectangle 74"/>
          <p:cNvSpPr/>
          <p:nvPr/>
        </p:nvSpPr>
        <p:spPr>
          <a:xfrm>
            <a:off x="7767345" y="1082122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3,924 x 5 = 15,500</a:t>
            </a:r>
          </a:p>
        </p:txBody>
      </p:sp>
      <p:pic>
        <p:nvPicPr>
          <p:cNvPr id="3074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61" t="32992" r="70709" b="48245"/>
          <a:stretch/>
        </p:blipFill>
        <p:spPr bwMode="auto">
          <a:xfrm>
            <a:off x="7025856" y="3146758"/>
            <a:ext cx="1414629" cy="17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90" name="Group 89"/>
          <p:cNvGrpSpPr/>
          <p:nvPr/>
        </p:nvGrpSpPr>
        <p:grpSpPr>
          <a:xfrm>
            <a:off x="1275518" y="1082121"/>
            <a:ext cx="4021217" cy="463132"/>
            <a:chOff x="1275517" y="1110696"/>
            <a:chExt cx="4021217" cy="463132"/>
          </a:xfrm>
        </p:grpSpPr>
        <p:sp>
          <p:nvSpPr>
            <p:cNvPr id="82" name="Oval 3"/>
            <p:cNvSpPr>
              <a:spLocks noChangeArrowheads="1"/>
            </p:cNvSpPr>
            <p:nvPr/>
          </p:nvSpPr>
          <p:spPr bwMode="auto">
            <a:xfrm>
              <a:off x="1275517" y="1110696"/>
              <a:ext cx="463132" cy="463132"/>
            </a:xfrm>
            <a:prstGeom prst="ellipse">
              <a:avLst/>
            </a:prstGeom>
            <a:solidFill>
              <a:srgbClr val="0063AE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Oval 3"/>
            <p:cNvSpPr>
              <a:spLocks noChangeArrowheads="1"/>
            </p:cNvSpPr>
            <p:nvPr/>
          </p:nvSpPr>
          <p:spPr bwMode="auto">
            <a:xfrm>
              <a:off x="1868531" y="1110696"/>
              <a:ext cx="463132" cy="463132"/>
            </a:xfrm>
            <a:prstGeom prst="ellipse">
              <a:avLst/>
            </a:prstGeom>
            <a:solidFill>
              <a:srgbClr val="6F5093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Oval 3"/>
            <p:cNvSpPr>
              <a:spLocks noChangeArrowheads="1"/>
            </p:cNvSpPr>
            <p:nvPr/>
          </p:nvSpPr>
          <p:spPr bwMode="auto">
            <a:xfrm>
              <a:off x="2461545" y="1110696"/>
              <a:ext cx="463132" cy="463132"/>
            </a:xfrm>
            <a:prstGeom prst="ellipse">
              <a:avLst/>
            </a:prstGeom>
            <a:solidFill>
              <a:srgbClr val="6F5093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5" name="Oval 3"/>
            <p:cNvSpPr>
              <a:spLocks noChangeArrowheads="1"/>
            </p:cNvSpPr>
            <p:nvPr/>
          </p:nvSpPr>
          <p:spPr bwMode="auto">
            <a:xfrm>
              <a:off x="3054559" y="1110696"/>
              <a:ext cx="463132" cy="463132"/>
            </a:xfrm>
            <a:prstGeom prst="ellipse">
              <a:avLst/>
            </a:prstGeom>
            <a:solidFill>
              <a:srgbClr val="6F5093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6" name="Oval 3"/>
            <p:cNvSpPr>
              <a:spLocks noChangeArrowheads="1"/>
            </p:cNvSpPr>
            <p:nvPr/>
          </p:nvSpPr>
          <p:spPr bwMode="auto">
            <a:xfrm>
              <a:off x="3647573" y="1110696"/>
              <a:ext cx="463132" cy="463132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Oval 3"/>
            <p:cNvSpPr>
              <a:spLocks noChangeArrowheads="1"/>
            </p:cNvSpPr>
            <p:nvPr/>
          </p:nvSpPr>
          <p:spPr bwMode="auto">
            <a:xfrm>
              <a:off x="4240587" y="1110696"/>
              <a:ext cx="463132" cy="463132"/>
            </a:xfrm>
            <a:prstGeom prst="ellipse">
              <a:avLst/>
            </a:prstGeom>
            <a:solidFill>
              <a:srgbClr val="ECDC12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Oval 3"/>
            <p:cNvSpPr>
              <a:spLocks noChangeArrowheads="1"/>
            </p:cNvSpPr>
            <p:nvPr/>
          </p:nvSpPr>
          <p:spPr bwMode="auto">
            <a:xfrm>
              <a:off x="4833602" y="1110696"/>
              <a:ext cx="463132" cy="463132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aphicFrame>
        <p:nvGraphicFramePr>
          <p:cNvPr id="92" name="Table 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479927"/>
              </p:ext>
            </p:extLst>
          </p:nvPr>
        </p:nvGraphicFramePr>
        <p:xfrm>
          <a:off x="8733204" y="3465316"/>
          <a:ext cx="2520000" cy="129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89390963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736859505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graphicFrame>
        <p:nvGraphicFramePr>
          <p:cNvPr id="93" name="Table 9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959061"/>
              </p:ext>
            </p:extLst>
          </p:nvPr>
        </p:nvGraphicFramePr>
        <p:xfrm>
          <a:off x="2296126" y="4821448"/>
          <a:ext cx="1980000" cy="9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8939096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368595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sp>
        <p:nvSpPr>
          <p:cNvPr id="94" name="Rectangle 93"/>
          <p:cNvSpPr/>
          <p:nvPr/>
        </p:nvSpPr>
        <p:spPr>
          <a:xfrm>
            <a:off x="10360511" y="4737550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205645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20,648      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True, 308 x 46 = 14,168.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19,874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434 x 21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There is an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347 x 91 is the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It is the only calculation which is incorrect. 347 x 91 = 31,577.</a:t>
            </a: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818931"/>
              </p:ext>
            </p:extLst>
          </p:nvPr>
        </p:nvGraphicFramePr>
        <p:xfrm>
          <a:off x="8124992" y="3923078"/>
          <a:ext cx="1980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955189014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52659758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471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766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sp>
        <p:nvSpPr>
          <p:cNvPr id="24" name="Rectangle 23"/>
          <p:cNvSpPr/>
          <p:nvPr/>
        </p:nvSpPr>
        <p:spPr>
          <a:xfrm>
            <a:off x="8566207" y="519292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8980610" y="519292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2333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346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Monday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1,321 x 3 =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3,963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Jerry has not found the correct answer.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5,012 x 6 is not 3,072.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Jerry has not included the 0 as a placeholder when multiplying the thousands column. 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15,510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False, 3,924 x 5 = 19,620.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74642"/>
              </p:ext>
            </p:extLst>
          </p:nvPr>
        </p:nvGraphicFramePr>
        <p:xfrm>
          <a:off x="2296126" y="4592848"/>
          <a:ext cx="1980000" cy="9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8939096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36859505"/>
                    </a:ext>
                  </a:extLst>
                </a:gridCol>
              </a:tblGrid>
              <a:tr h="324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graphicFrame>
        <p:nvGraphicFramePr>
          <p:cNvPr id="81" name="Table 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7804639"/>
              </p:ext>
            </p:extLst>
          </p:nvPr>
        </p:nvGraphicFramePr>
        <p:xfrm>
          <a:off x="7961334" y="4567136"/>
          <a:ext cx="2340000" cy="118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89390963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736859505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466386" y="5700841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958932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To calculate 25 x 31, ____ is partitioned into ____ tens and ____ ones and ____ is partitioned into ____ tens and ____ one. 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calculation is the odd one out?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an area model to prove it!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Calculate 25 x 31.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Is the area model correct?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530662"/>
              </p:ext>
            </p:extLst>
          </p:nvPr>
        </p:nvGraphicFramePr>
        <p:xfrm>
          <a:off x="1029751" y="2833954"/>
          <a:ext cx="4500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71839246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263069237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41593467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77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0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7902"/>
                  </a:ext>
                </a:extLst>
              </a:tr>
            </a:tbl>
          </a:graphicData>
        </a:graphic>
      </p:graphicFrame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1806844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Oval 2"/>
          <p:cNvSpPr>
            <a:spLocks noChangeArrowheads="1"/>
          </p:cNvSpPr>
          <p:nvPr/>
        </p:nvSpPr>
        <p:spPr bwMode="auto">
          <a:xfrm>
            <a:off x="2138252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1" name="Oval 2"/>
          <p:cNvSpPr>
            <a:spLocks noChangeArrowheads="1"/>
          </p:cNvSpPr>
          <p:nvPr/>
        </p:nvSpPr>
        <p:spPr bwMode="auto">
          <a:xfrm>
            <a:off x="2469660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Oval 2"/>
          <p:cNvSpPr>
            <a:spLocks noChangeArrowheads="1"/>
          </p:cNvSpPr>
          <p:nvPr/>
        </p:nvSpPr>
        <p:spPr bwMode="auto">
          <a:xfrm>
            <a:off x="1475436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Oval 2"/>
          <p:cNvSpPr>
            <a:spLocks noChangeArrowheads="1"/>
          </p:cNvSpPr>
          <p:nvPr/>
        </p:nvSpPr>
        <p:spPr bwMode="auto">
          <a:xfrm>
            <a:off x="3132478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Oval 2"/>
          <p:cNvSpPr>
            <a:spLocks noChangeArrowheads="1"/>
          </p:cNvSpPr>
          <p:nvPr/>
        </p:nvSpPr>
        <p:spPr bwMode="auto">
          <a:xfrm>
            <a:off x="2801068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3"/>
          <p:cNvSpPr>
            <a:spLocks noChangeArrowheads="1"/>
          </p:cNvSpPr>
          <p:nvPr/>
        </p:nvSpPr>
        <p:spPr bwMode="auto">
          <a:xfrm>
            <a:off x="2138251" y="3512835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2" name="Oval 3"/>
          <p:cNvSpPr>
            <a:spLocks noChangeArrowheads="1"/>
          </p:cNvSpPr>
          <p:nvPr/>
        </p:nvSpPr>
        <p:spPr bwMode="auto">
          <a:xfrm>
            <a:off x="2469659" y="3512835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Oval 2"/>
          <p:cNvSpPr>
            <a:spLocks noChangeArrowheads="1"/>
          </p:cNvSpPr>
          <p:nvPr/>
        </p:nvSpPr>
        <p:spPr bwMode="auto">
          <a:xfrm>
            <a:off x="3846536" y="31505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Oval 2"/>
          <p:cNvSpPr>
            <a:spLocks noChangeArrowheads="1"/>
          </p:cNvSpPr>
          <p:nvPr/>
        </p:nvSpPr>
        <p:spPr bwMode="auto">
          <a:xfrm>
            <a:off x="4177944" y="31505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Oval 2"/>
          <p:cNvSpPr>
            <a:spLocks noChangeArrowheads="1"/>
          </p:cNvSpPr>
          <p:nvPr/>
        </p:nvSpPr>
        <p:spPr bwMode="auto">
          <a:xfrm>
            <a:off x="4509352" y="31505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Oval 2"/>
          <p:cNvSpPr>
            <a:spLocks noChangeArrowheads="1"/>
          </p:cNvSpPr>
          <p:nvPr/>
        </p:nvSpPr>
        <p:spPr bwMode="auto">
          <a:xfrm>
            <a:off x="3515128" y="315054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Oval 2"/>
          <p:cNvSpPr>
            <a:spLocks noChangeArrowheads="1"/>
          </p:cNvSpPr>
          <p:nvPr/>
        </p:nvSpPr>
        <p:spPr bwMode="auto">
          <a:xfrm>
            <a:off x="5172170" y="31505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9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1</a:t>
            </a: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Oval 2"/>
          <p:cNvSpPr>
            <a:spLocks noChangeArrowheads="1"/>
          </p:cNvSpPr>
          <p:nvPr/>
        </p:nvSpPr>
        <p:spPr bwMode="auto">
          <a:xfrm>
            <a:off x="4840760" y="31505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Oval 2"/>
          <p:cNvSpPr>
            <a:spLocks noChangeArrowheads="1"/>
          </p:cNvSpPr>
          <p:nvPr/>
        </p:nvSpPr>
        <p:spPr bwMode="auto">
          <a:xfrm>
            <a:off x="4018894" y="3512835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Oval 2"/>
          <p:cNvSpPr>
            <a:spLocks noChangeArrowheads="1"/>
          </p:cNvSpPr>
          <p:nvPr/>
        </p:nvSpPr>
        <p:spPr bwMode="auto">
          <a:xfrm>
            <a:off x="4350302" y="3512835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Oval 2"/>
          <p:cNvSpPr>
            <a:spLocks noChangeArrowheads="1"/>
          </p:cNvSpPr>
          <p:nvPr/>
        </p:nvSpPr>
        <p:spPr bwMode="auto">
          <a:xfrm>
            <a:off x="4681710" y="3512835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Oval 2"/>
          <p:cNvSpPr>
            <a:spLocks noChangeArrowheads="1"/>
          </p:cNvSpPr>
          <p:nvPr/>
        </p:nvSpPr>
        <p:spPr bwMode="auto">
          <a:xfrm>
            <a:off x="3687486" y="3512835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Oval 2"/>
          <p:cNvSpPr>
            <a:spLocks noChangeArrowheads="1"/>
          </p:cNvSpPr>
          <p:nvPr/>
        </p:nvSpPr>
        <p:spPr bwMode="auto">
          <a:xfrm>
            <a:off x="5013118" y="3512835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090315"/>
              </p:ext>
            </p:extLst>
          </p:nvPr>
        </p:nvGraphicFramePr>
        <p:xfrm>
          <a:off x="1029751" y="4794503"/>
          <a:ext cx="4500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71839246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263069237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41593467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____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77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__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0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7902"/>
                  </a:ext>
                </a:extLst>
              </a:tr>
            </a:tbl>
          </a:graphicData>
        </a:graphic>
      </p:graphicFrame>
      <p:sp>
        <p:nvSpPr>
          <p:cNvPr id="130" name="Oval 2"/>
          <p:cNvSpPr>
            <a:spLocks noChangeArrowheads="1"/>
          </p:cNvSpPr>
          <p:nvPr/>
        </p:nvSpPr>
        <p:spPr bwMode="auto">
          <a:xfrm>
            <a:off x="2138252" y="5117623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Oval 2"/>
          <p:cNvSpPr>
            <a:spLocks noChangeArrowheads="1"/>
          </p:cNvSpPr>
          <p:nvPr/>
        </p:nvSpPr>
        <p:spPr bwMode="auto">
          <a:xfrm>
            <a:off x="2469660" y="5117623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Oval 3"/>
          <p:cNvSpPr>
            <a:spLocks noChangeArrowheads="1"/>
          </p:cNvSpPr>
          <p:nvPr/>
        </p:nvSpPr>
        <p:spPr bwMode="auto">
          <a:xfrm>
            <a:off x="1475436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Oval 3"/>
          <p:cNvSpPr>
            <a:spLocks noChangeArrowheads="1"/>
          </p:cNvSpPr>
          <p:nvPr/>
        </p:nvSpPr>
        <p:spPr bwMode="auto">
          <a:xfrm>
            <a:off x="1806844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Oval 2"/>
          <p:cNvSpPr>
            <a:spLocks noChangeArrowheads="1"/>
          </p:cNvSpPr>
          <p:nvPr/>
        </p:nvSpPr>
        <p:spPr bwMode="auto">
          <a:xfrm>
            <a:off x="4018894" y="547750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Oval 2"/>
          <p:cNvSpPr>
            <a:spLocks noChangeArrowheads="1"/>
          </p:cNvSpPr>
          <p:nvPr/>
        </p:nvSpPr>
        <p:spPr bwMode="auto">
          <a:xfrm>
            <a:off x="4350302" y="547750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Oval 2"/>
          <p:cNvSpPr>
            <a:spLocks noChangeArrowheads="1"/>
          </p:cNvSpPr>
          <p:nvPr/>
        </p:nvSpPr>
        <p:spPr bwMode="auto">
          <a:xfrm>
            <a:off x="4681710" y="547750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Oval 3"/>
          <p:cNvSpPr>
            <a:spLocks noChangeArrowheads="1"/>
          </p:cNvSpPr>
          <p:nvPr/>
        </p:nvSpPr>
        <p:spPr bwMode="auto">
          <a:xfrm>
            <a:off x="2138252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Oval 3"/>
          <p:cNvSpPr>
            <a:spLocks noChangeArrowheads="1"/>
          </p:cNvSpPr>
          <p:nvPr/>
        </p:nvSpPr>
        <p:spPr bwMode="auto">
          <a:xfrm>
            <a:off x="2469660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Oval 3"/>
          <p:cNvSpPr>
            <a:spLocks noChangeArrowheads="1"/>
          </p:cNvSpPr>
          <p:nvPr/>
        </p:nvSpPr>
        <p:spPr bwMode="auto">
          <a:xfrm>
            <a:off x="2801068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Oval 3"/>
          <p:cNvSpPr>
            <a:spLocks noChangeArrowheads="1"/>
          </p:cNvSpPr>
          <p:nvPr/>
        </p:nvSpPr>
        <p:spPr bwMode="auto">
          <a:xfrm>
            <a:off x="3132477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55" name="Table 1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681647"/>
              </p:ext>
            </p:extLst>
          </p:nvPr>
        </p:nvGraphicFramePr>
        <p:xfrm>
          <a:off x="6878123" y="892271"/>
          <a:ext cx="4500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71839246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263069237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41593467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77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0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7902"/>
                  </a:ext>
                </a:extLst>
              </a:tr>
            </a:tbl>
          </a:graphicData>
        </a:graphic>
      </p:graphicFrame>
      <p:sp>
        <p:nvSpPr>
          <p:cNvPr id="156" name="Oval 2"/>
          <p:cNvSpPr>
            <a:spLocks noChangeArrowheads="1"/>
          </p:cNvSpPr>
          <p:nvPr/>
        </p:nvSpPr>
        <p:spPr bwMode="auto">
          <a:xfrm>
            <a:off x="7969541" y="1208857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Oval 2"/>
          <p:cNvSpPr>
            <a:spLocks noChangeArrowheads="1"/>
          </p:cNvSpPr>
          <p:nvPr/>
        </p:nvSpPr>
        <p:spPr bwMode="auto">
          <a:xfrm>
            <a:off x="8300949" y="1208857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Oval 2"/>
          <p:cNvSpPr>
            <a:spLocks noChangeArrowheads="1"/>
          </p:cNvSpPr>
          <p:nvPr/>
        </p:nvSpPr>
        <p:spPr bwMode="auto">
          <a:xfrm>
            <a:off x="8632357" y="1208857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Oval 2"/>
          <p:cNvSpPr>
            <a:spLocks noChangeArrowheads="1"/>
          </p:cNvSpPr>
          <p:nvPr/>
        </p:nvSpPr>
        <p:spPr bwMode="auto">
          <a:xfrm>
            <a:off x="7638133" y="1208857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Oval 3"/>
          <p:cNvSpPr>
            <a:spLocks noChangeArrowheads="1"/>
          </p:cNvSpPr>
          <p:nvPr/>
        </p:nvSpPr>
        <p:spPr bwMode="auto">
          <a:xfrm>
            <a:off x="7329398" y="1572863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3" name="Oval 3"/>
          <p:cNvSpPr>
            <a:spLocks noChangeArrowheads="1"/>
          </p:cNvSpPr>
          <p:nvPr/>
        </p:nvSpPr>
        <p:spPr bwMode="auto">
          <a:xfrm>
            <a:off x="7606703" y="1572863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4" name="Oval 2"/>
          <p:cNvSpPr>
            <a:spLocks noChangeArrowheads="1"/>
          </p:cNvSpPr>
          <p:nvPr/>
        </p:nvSpPr>
        <p:spPr bwMode="auto">
          <a:xfrm>
            <a:off x="9894933" y="120885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5" name="Oval 2"/>
          <p:cNvSpPr>
            <a:spLocks noChangeArrowheads="1"/>
          </p:cNvSpPr>
          <p:nvPr/>
        </p:nvSpPr>
        <p:spPr bwMode="auto">
          <a:xfrm>
            <a:off x="10226341" y="120885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Oval 2"/>
          <p:cNvSpPr>
            <a:spLocks noChangeArrowheads="1"/>
          </p:cNvSpPr>
          <p:nvPr/>
        </p:nvSpPr>
        <p:spPr bwMode="auto">
          <a:xfrm>
            <a:off x="10557749" y="120885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Oval 2"/>
          <p:cNvSpPr>
            <a:spLocks noChangeArrowheads="1"/>
          </p:cNvSpPr>
          <p:nvPr/>
        </p:nvSpPr>
        <p:spPr bwMode="auto">
          <a:xfrm>
            <a:off x="9705341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Oval 2"/>
          <p:cNvSpPr>
            <a:spLocks noChangeArrowheads="1"/>
          </p:cNvSpPr>
          <p:nvPr/>
        </p:nvSpPr>
        <p:spPr bwMode="auto">
          <a:xfrm>
            <a:off x="10036749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Oval 2"/>
          <p:cNvSpPr>
            <a:spLocks noChangeArrowheads="1"/>
          </p:cNvSpPr>
          <p:nvPr/>
        </p:nvSpPr>
        <p:spPr bwMode="auto">
          <a:xfrm>
            <a:off x="10368157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Oval 2"/>
          <p:cNvSpPr>
            <a:spLocks noChangeArrowheads="1"/>
          </p:cNvSpPr>
          <p:nvPr/>
        </p:nvSpPr>
        <p:spPr bwMode="auto">
          <a:xfrm>
            <a:off x="9373933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Oval 2"/>
          <p:cNvSpPr>
            <a:spLocks noChangeArrowheads="1"/>
          </p:cNvSpPr>
          <p:nvPr/>
        </p:nvSpPr>
        <p:spPr bwMode="auto">
          <a:xfrm>
            <a:off x="10699565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Oval 3"/>
          <p:cNvSpPr>
            <a:spLocks noChangeArrowheads="1"/>
          </p:cNvSpPr>
          <p:nvPr/>
        </p:nvSpPr>
        <p:spPr bwMode="auto">
          <a:xfrm>
            <a:off x="7884008" y="1572863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6" name="Oval 3"/>
          <p:cNvSpPr>
            <a:spLocks noChangeArrowheads="1"/>
          </p:cNvSpPr>
          <p:nvPr/>
        </p:nvSpPr>
        <p:spPr bwMode="auto">
          <a:xfrm>
            <a:off x="8438617" y="1572863"/>
            <a:ext cx="287568" cy="287568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7" name="Oval 2"/>
          <p:cNvSpPr>
            <a:spLocks noChangeArrowheads="1"/>
          </p:cNvSpPr>
          <p:nvPr/>
        </p:nvSpPr>
        <p:spPr bwMode="auto">
          <a:xfrm>
            <a:off x="8161313" y="1572864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8" name="Oval 2"/>
          <p:cNvSpPr>
            <a:spLocks noChangeArrowheads="1"/>
          </p:cNvSpPr>
          <p:nvPr/>
        </p:nvSpPr>
        <p:spPr bwMode="auto">
          <a:xfrm>
            <a:off x="8715922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9" name="Oval 2"/>
          <p:cNvSpPr>
            <a:spLocks noChangeArrowheads="1"/>
          </p:cNvSpPr>
          <p:nvPr/>
        </p:nvSpPr>
        <p:spPr bwMode="auto">
          <a:xfrm>
            <a:off x="8993224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0" name="Oval 2"/>
          <p:cNvSpPr>
            <a:spLocks noChangeArrowheads="1"/>
          </p:cNvSpPr>
          <p:nvPr/>
        </p:nvSpPr>
        <p:spPr bwMode="auto">
          <a:xfrm>
            <a:off x="11040656" y="1572864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1" name="Rounded Rectangle 180"/>
          <p:cNvSpPr/>
          <p:nvPr/>
        </p:nvSpPr>
        <p:spPr>
          <a:xfrm>
            <a:off x="7767345" y="3224909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23 x 26 = 598</a:t>
            </a:r>
          </a:p>
        </p:txBody>
      </p:sp>
      <p:sp>
        <p:nvSpPr>
          <p:cNvPr id="182" name="Rounded Rectangle 181"/>
          <p:cNvSpPr/>
          <p:nvPr/>
        </p:nvSpPr>
        <p:spPr>
          <a:xfrm>
            <a:off x="7767345" y="3981302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47 x 8 = 3766</a:t>
            </a:r>
          </a:p>
        </p:txBody>
      </p:sp>
      <p:sp>
        <p:nvSpPr>
          <p:cNvPr id="183" name="Rounded Rectangle 182"/>
          <p:cNvSpPr/>
          <p:nvPr/>
        </p:nvSpPr>
        <p:spPr>
          <a:xfrm>
            <a:off x="7767345" y="4737695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16 x 32 = 506</a:t>
            </a:r>
          </a:p>
        </p:txBody>
      </p:sp>
      <p:sp>
        <p:nvSpPr>
          <p:cNvPr id="184" name="Oval 3"/>
          <p:cNvSpPr>
            <a:spLocks noChangeArrowheads="1"/>
          </p:cNvSpPr>
          <p:nvPr/>
        </p:nvSpPr>
        <p:spPr bwMode="auto">
          <a:xfrm>
            <a:off x="3859843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5" name="Oval 3"/>
          <p:cNvSpPr>
            <a:spLocks noChangeArrowheads="1"/>
          </p:cNvSpPr>
          <p:nvPr/>
        </p:nvSpPr>
        <p:spPr bwMode="auto">
          <a:xfrm>
            <a:off x="4191251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6" name="Oval 3"/>
          <p:cNvSpPr>
            <a:spLocks noChangeArrowheads="1"/>
          </p:cNvSpPr>
          <p:nvPr/>
        </p:nvSpPr>
        <p:spPr bwMode="auto">
          <a:xfrm>
            <a:off x="4522659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7" name="Oval 3"/>
          <p:cNvSpPr>
            <a:spLocks noChangeArrowheads="1"/>
          </p:cNvSpPr>
          <p:nvPr/>
        </p:nvSpPr>
        <p:spPr bwMode="auto">
          <a:xfrm>
            <a:off x="4854068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37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3004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Tuesday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To calculate 25 x 31,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25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is partitioned into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tens and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5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ones and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31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is partitioned into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tens and </a:t>
            </a:r>
            <a:r>
              <a:rPr lang="en-GB" sz="22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one. 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There is an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16 x 32 is the odd one out.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It is the only calculation which is incorrect. 16 x 32 = 512.</a:t>
            </a: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25 x 31 =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775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Add the missing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No, the area model is not correct.</a:t>
            </a: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40 x 3 and 3 x 3 have not been calculated correctly. 40 x 3 = 120, not 43 and 3 x 3 = 9, not 6.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128" name="Table 1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197654"/>
              </p:ext>
            </p:extLst>
          </p:nvPr>
        </p:nvGraphicFramePr>
        <p:xfrm>
          <a:off x="1029751" y="4794503"/>
          <a:ext cx="4500000" cy="100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71839246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263069237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41593467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774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009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7902"/>
                  </a:ext>
                </a:extLst>
              </a:tr>
            </a:tbl>
          </a:graphicData>
        </a:graphic>
      </p:graphicFrame>
      <p:sp>
        <p:nvSpPr>
          <p:cNvPr id="130" name="Oval 2"/>
          <p:cNvSpPr>
            <a:spLocks noChangeArrowheads="1"/>
          </p:cNvSpPr>
          <p:nvPr/>
        </p:nvSpPr>
        <p:spPr bwMode="auto">
          <a:xfrm>
            <a:off x="2138252" y="5117623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Oval 2"/>
          <p:cNvSpPr>
            <a:spLocks noChangeArrowheads="1"/>
          </p:cNvSpPr>
          <p:nvPr/>
        </p:nvSpPr>
        <p:spPr bwMode="auto">
          <a:xfrm>
            <a:off x="2469660" y="5117623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Oval 3"/>
          <p:cNvSpPr>
            <a:spLocks noChangeArrowheads="1"/>
          </p:cNvSpPr>
          <p:nvPr/>
        </p:nvSpPr>
        <p:spPr bwMode="auto">
          <a:xfrm>
            <a:off x="1475436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Oval 3"/>
          <p:cNvSpPr>
            <a:spLocks noChangeArrowheads="1"/>
          </p:cNvSpPr>
          <p:nvPr/>
        </p:nvSpPr>
        <p:spPr bwMode="auto">
          <a:xfrm>
            <a:off x="1806844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Oval 2"/>
          <p:cNvSpPr>
            <a:spLocks noChangeArrowheads="1"/>
          </p:cNvSpPr>
          <p:nvPr/>
        </p:nvSpPr>
        <p:spPr bwMode="auto">
          <a:xfrm>
            <a:off x="4018894" y="547750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Oval 2"/>
          <p:cNvSpPr>
            <a:spLocks noChangeArrowheads="1"/>
          </p:cNvSpPr>
          <p:nvPr/>
        </p:nvSpPr>
        <p:spPr bwMode="auto">
          <a:xfrm>
            <a:off x="4350302" y="547750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Oval 2"/>
          <p:cNvSpPr>
            <a:spLocks noChangeArrowheads="1"/>
          </p:cNvSpPr>
          <p:nvPr/>
        </p:nvSpPr>
        <p:spPr bwMode="auto">
          <a:xfrm>
            <a:off x="4681710" y="547750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Oval 3"/>
          <p:cNvSpPr>
            <a:spLocks noChangeArrowheads="1"/>
          </p:cNvSpPr>
          <p:nvPr/>
        </p:nvSpPr>
        <p:spPr bwMode="auto">
          <a:xfrm>
            <a:off x="2138252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Oval 3"/>
          <p:cNvSpPr>
            <a:spLocks noChangeArrowheads="1"/>
          </p:cNvSpPr>
          <p:nvPr/>
        </p:nvSpPr>
        <p:spPr bwMode="auto">
          <a:xfrm>
            <a:off x="2469660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Oval 3"/>
          <p:cNvSpPr>
            <a:spLocks noChangeArrowheads="1"/>
          </p:cNvSpPr>
          <p:nvPr/>
        </p:nvSpPr>
        <p:spPr bwMode="auto">
          <a:xfrm>
            <a:off x="2801068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Oval 3"/>
          <p:cNvSpPr>
            <a:spLocks noChangeArrowheads="1"/>
          </p:cNvSpPr>
          <p:nvPr/>
        </p:nvSpPr>
        <p:spPr bwMode="auto">
          <a:xfrm>
            <a:off x="3132477" y="547750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Oval 3"/>
          <p:cNvSpPr>
            <a:spLocks noChangeArrowheads="1"/>
          </p:cNvSpPr>
          <p:nvPr/>
        </p:nvSpPr>
        <p:spPr bwMode="auto">
          <a:xfrm>
            <a:off x="3859843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Oval 3"/>
          <p:cNvSpPr>
            <a:spLocks noChangeArrowheads="1"/>
          </p:cNvSpPr>
          <p:nvPr/>
        </p:nvSpPr>
        <p:spPr bwMode="auto">
          <a:xfrm>
            <a:off x="4191251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Oval 3"/>
          <p:cNvSpPr>
            <a:spLocks noChangeArrowheads="1"/>
          </p:cNvSpPr>
          <p:nvPr/>
        </p:nvSpPr>
        <p:spPr bwMode="auto">
          <a:xfrm>
            <a:off x="4522659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6" name="Oval 3"/>
          <p:cNvSpPr>
            <a:spLocks noChangeArrowheads="1"/>
          </p:cNvSpPr>
          <p:nvPr/>
        </p:nvSpPr>
        <p:spPr bwMode="auto">
          <a:xfrm>
            <a:off x="4854068" y="5117068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7" name="Table 8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087050"/>
              </p:ext>
            </p:extLst>
          </p:nvPr>
        </p:nvGraphicFramePr>
        <p:xfrm>
          <a:off x="6879314" y="4017529"/>
          <a:ext cx="4500000" cy="17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371839246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2263069237"/>
                    </a:ext>
                  </a:extLst>
                </a:gridCol>
                <a:gridCol w="2052000">
                  <a:extLst>
                    <a:ext uri="{9D8B030D-6E8A-4147-A177-3AD203B41FA5}">
                      <a16:colId xmlns:a16="http://schemas.microsoft.com/office/drawing/2014/main" val="3415934670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61774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810009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3687902"/>
                  </a:ext>
                </a:extLst>
              </a:tr>
            </a:tbl>
          </a:graphicData>
        </a:graphic>
      </p:graphicFrame>
      <p:sp>
        <p:nvSpPr>
          <p:cNvPr id="88" name="Oval 2"/>
          <p:cNvSpPr>
            <a:spLocks noChangeArrowheads="1"/>
          </p:cNvSpPr>
          <p:nvPr/>
        </p:nvSpPr>
        <p:spPr bwMode="auto">
          <a:xfrm>
            <a:off x="8180282" y="451493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9" name="Oval 2"/>
          <p:cNvSpPr>
            <a:spLocks noChangeArrowheads="1"/>
          </p:cNvSpPr>
          <p:nvPr/>
        </p:nvSpPr>
        <p:spPr bwMode="auto">
          <a:xfrm>
            <a:off x="8511690" y="451493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1" name="Oval 2"/>
          <p:cNvSpPr>
            <a:spLocks noChangeArrowheads="1"/>
          </p:cNvSpPr>
          <p:nvPr/>
        </p:nvSpPr>
        <p:spPr bwMode="auto">
          <a:xfrm>
            <a:off x="7848874" y="451493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4" name="Oval 2"/>
          <p:cNvSpPr>
            <a:spLocks noChangeArrowheads="1"/>
          </p:cNvSpPr>
          <p:nvPr/>
        </p:nvSpPr>
        <p:spPr bwMode="auto">
          <a:xfrm>
            <a:off x="9848499" y="43436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5" name="Oval 2"/>
          <p:cNvSpPr>
            <a:spLocks noChangeArrowheads="1"/>
          </p:cNvSpPr>
          <p:nvPr/>
        </p:nvSpPr>
        <p:spPr bwMode="auto">
          <a:xfrm>
            <a:off x="10179907" y="43436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6" name="Oval 2"/>
          <p:cNvSpPr>
            <a:spLocks noChangeArrowheads="1"/>
          </p:cNvSpPr>
          <p:nvPr/>
        </p:nvSpPr>
        <p:spPr bwMode="auto">
          <a:xfrm>
            <a:off x="10511315" y="43436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Oval 2"/>
          <p:cNvSpPr>
            <a:spLocks noChangeArrowheads="1"/>
          </p:cNvSpPr>
          <p:nvPr/>
        </p:nvSpPr>
        <p:spPr bwMode="auto">
          <a:xfrm>
            <a:off x="9848499" y="526009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2"/>
          <p:cNvSpPr>
            <a:spLocks noChangeArrowheads="1"/>
          </p:cNvSpPr>
          <p:nvPr/>
        </p:nvSpPr>
        <p:spPr bwMode="auto">
          <a:xfrm>
            <a:off x="10179907" y="526009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Oval 3"/>
          <p:cNvSpPr>
            <a:spLocks noChangeArrowheads="1"/>
          </p:cNvSpPr>
          <p:nvPr/>
        </p:nvSpPr>
        <p:spPr bwMode="auto">
          <a:xfrm>
            <a:off x="7848874" y="5260096"/>
            <a:ext cx="287568" cy="287568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2"/>
          <p:cNvSpPr>
            <a:spLocks noChangeArrowheads="1"/>
          </p:cNvSpPr>
          <p:nvPr/>
        </p:nvSpPr>
        <p:spPr bwMode="auto">
          <a:xfrm>
            <a:off x="8511690" y="5260097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Oval 2"/>
          <p:cNvSpPr>
            <a:spLocks noChangeArrowheads="1"/>
          </p:cNvSpPr>
          <p:nvPr/>
        </p:nvSpPr>
        <p:spPr bwMode="auto">
          <a:xfrm>
            <a:off x="10511315" y="5260097"/>
            <a:ext cx="287567" cy="287567"/>
          </a:xfrm>
          <a:prstGeom prst="ellipse">
            <a:avLst/>
          </a:prstGeom>
          <a:solidFill>
            <a:srgbClr val="BD1E2C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Oval 2"/>
          <p:cNvSpPr>
            <a:spLocks noChangeArrowheads="1"/>
          </p:cNvSpPr>
          <p:nvPr/>
        </p:nvSpPr>
        <p:spPr bwMode="auto">
          <a:xfrm>
            <a:off x="9549613" y="4514930"/>
            <a:ext cx="287567" cy="287567"/>
          </a:xfrm>
          <a:prstGeom prst="ellipse">
            <a:avLst/>
          </a:prstGeom>
          <a:solidFill>
            <a:srgbClr val="6F5093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Oval 2"/>
          <p:cNvSpPr>
            <a:spLocks noChangeArrowheads="1"/>
          </p:cNvSpPr>
          <p:nvPr/>
        </p:nvSpPr>
        <p:spPr bwMode="auto">
          <a:xfrm>
            <a:off x="10844839" y="434364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Oval 2"/>
          <p:cNvSpPr>
            <a:spLocks noChangeArrowheads="1"/>
          </p:cNvSpPr>
          <p:nvPr/>
        </p:nvSpPr>
        <p:spPr bwMode="auto">
          <a:xfrm>
            <a:off x="9848499" y="469835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Oval 2"/>
          <p:cNvSpPr>
            <a:spLocks noChangeArrowheads="1"/>
          </p:cNvSpPr>
          <p:nvPr/>
        </p:nvSpPr>
        <p:spPr bwMode="auto">
          <a:xfrm>
            <a:off x="10179907" y="469835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Oval 2"/>
          <p:cNvSpPr>
            <a:spLocks noChangeArrowheads="1"/>
          </p:cNvSpPr>
          <p:nvPr/>
        </p:nvSpPr>
        <p:spPr bwMode="auto">
          <a:xfrm>
            <a:off x="10511315" y="469835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Oval 2"/>
          <p:cNvSpPr>
            <a:spLocks noChangeArrowheads="1"/>
          </p:cNvSpPr>
          <p:nvPr/>
        </p:nvSpPr>
        <p:spPr bwMode="auto">
          <a:xfrm>
            <a:off x="10844839" y="4698350"/>
            <a:ext cx="287567" cy="287567"/>
          </a:xfrm>
          <a:prstGeom prst="ellipse">
            <a:avLst/>
          </a:prstGeom>
          <a:solidFill>
            <a:srgbClr val="ECDC12"/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0" tIns="36576" rIns="0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680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a written method to calculate…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digits in the calculation.</a:t>
            </a: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answer to 72 x 19?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1,468     1,638     1,368    1,846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calculation is correct?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25 x 14 = 354      28 x 39 = 1,082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53 x 16 = 848       48 x 21 = 808</a:t>
            </a: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132" name="Rounded Rectangle 131"/>
          <p:cNvSpPr/>
          <p:nvPr/>
        </p:nvSpPr>
        <p:spPr>
          <a:xfrm>
            <a:off x="2508881" y="1263771"/>
            <a:ext cx="1554491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58 x 17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34" name="Rounded Rectangle 133"/>
          <p:cNvSpPr/>
          <p:nvPr/>
        </p:nvSpPr>
        <p:spPr>
          <a:xfrm>
            <a:off x="2106928" y="4949946"/>
            <a:ext cx="2358397" cy="6038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43 x 38 = 1,634</a:t>
            </a: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950106"/>
              </p:ext>
            </p:extLst>
          </p:nvPr>
        </p:nvGraphicFramePr>
        <p:xfrm>
          <a:off x="8195334" y="3465316"/>
          <a:ext cx="1872000" cy="19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3526597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471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766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8552" y="3469383"/>
            <a:ext cx="441544" cy="410339"/>
          </a:xfrm>
          <a:prstGeom prst="rect">
            <a:avLst/>
          </a:prstGeom>
        </p:spPr>
      </p:pic>
      <p:pic>
        <p:nvPicPr>
          <p:cNvPr id="136" name="Picture 135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0384" y="3855083"/>
            <a:ext cx="441544" cy="410339"/>
          </a:xfrm>
          <a:prstGeom prst="rect">
            <a:avLst/>
          </a:prstGeom>
        </p:spPr>
      </p:pic>
      <p:pic>
        <p:nvPicPr>
          <p:cNvPr id="137" name="Picture 136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09" y="4639451"/>
            <a:ext cx="441544" cy="410339"/>
          </a:xfrm>
          <a:prstGeom prst="rect">
            <a:avLst/>
          </a:prstGeom>
        </p:spPr>
      </p:pic>
      <p:pic>
        <p:nvPicPr>
          <p:cNvPr id="138" name="Picture 1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209" y="5049790"/>
            <a:ext cx="441544" cy="410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3307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9392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Wednesday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58 x 17 = 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986</a:t>
            </a: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Find the missing digits in the calculation.</a:t>
            </a: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1,368</a:t>
            </a: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</a:t>
            </a:r>
          </a:p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53 x 16 = 848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133" name="TextBox 132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graphicFrame>
        <p:nvGraphicFramePr>
          <p:cNvPr id="135" name="Table 1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7406690"/>
              </p:ext>
            </p:extLst>
          </p:nvPr>
        </p:nvGraphicFramePr>
        <p:xfrm>
          <a:off x="8195334" y="3465316"/>
          <a:ext cx="1872000" cy="198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335265975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</a:tblGrid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47156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76642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93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If my answer is 1,296, what was my calculation?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76 x 12       62 x 27       72 x 18       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Multiply the number represented below by 37.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a written method to calculate…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Anita is multiplying 3-digit numbers by 2-digit numbers.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Has she found the correct answer?</a:t>
            </a: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Prove it!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pic>
        <p:nvPicPr>
          <p:cNvPr id="93" name="Picture 2" descr="27145461_468214916908565_128156848_o"/>
          <p:cNvPicPr>
            <a:picLocks noChangeAspect="1" noChangeArrowheads="1"/>
          </p:cNvPicPr>
          <p:nvPr/>
        </p:nvPicPr>
        <p:blipFill rotWithShape="1">
          <a:blip r:embed="rId3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09" t="33148" r="39852" b="48089"/>
          <a:stretch/>
        </p:blipFill>
        <p:spPr bwMode="auto">
          <a:xfrm>
            <a:off x="7352794" y="3069035"/>
            <a:ext cx="1468000" cy="1754043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grpSp>
        <p:nvGrpSpPr>
          <p:cNvPr id="22" name="Group 21"/>
          <p:cNvGrpSpPr/>
          <p:nvPr/>
        </p:nvGrpSpPr>
        <p:grpSpPr>
          <a:xfrm>
            <a:off x="2304474" y="1446669"/>
            <a:ext cx="2059667" cy="504588"/>
            <a:chOff x="1907867" y="1509807"/>
            <a:chExt cx="1801941" cy="441449"/>
          </a:xfrm>
        </p:grpSpPr>
        <p:pic>
          <p:nvPicPr>
            <p:cNvPr id="3074" name="Picture 2" descr="45087116_2247440338819888_3382458621601251328_n"/>
            <p:cNvPicPr>
              <a:picLocks noChangeAspect="1" noChangeArrowheads="1"/>
            </p:cNvPicPr>
            <p:nvPr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7867" y="1509807"/>
              <a:ext cx="847364" cy="4414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 descr="44961444_279652439333063_3215766877804429312_n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2444" y="1510225"/>
              <a:ext cx="847364" cy="4406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"/>
          <p:cNvGrpSpPr/>
          <p:nvPr/>
        </p:nvGrpSpPr>
        <p:grpSpPr>
          <a:xfrm>
            <a:off x="773201" y="5258607"/>
            <a:ext cx="5025850" cy="421029"/>
            <a:chOff x="773201" y="5258607"/>
            <a:chExt cx="5025850" cy="421029"/>
          </a:xfrm>
        </p:grpSpPr>
        <p:sp>
          <p:nvSpPr>
            <p:cNvPr id="106" name="Oval 3"/>
            <p:cNvSpPr>
              <a:spLocks noChangeArrowheads="1"/>
            </p:cNvSpPr>
            <p:nvPr/>
          </p:nvSpPr>
          <p:spPr bwMode="auto">
            <a:xfrm>
              <a:off x="773201" y="5258607"/>
              <a:ext cx="421029" cy="421029"/>
            </a:xfrm>
            <a:prstGeom prst="ellipse">
              <a:avLst/>
            </a:prstGeom>
            <a:solidFill>
              <a:srgbClr val="6F5093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Oval 3"/>
            <p:cNvSpPr>
              <a:spLocks noChangeArrowheads="1"/>
            </p:cNvSpPr>
            <p:nvPr/>
          </p:nvSpPr>
          <p:spPr bwMode="auto">
            <a:xfrm>
              <a:off x="1233683" y="5258607"/>
              <a:ext cx="421029" cy="421029"/>
            </a:xfrm>
            <a:prstGeom prst="ellipse">
              <a:avLst/>
            </a:prstGeom>
            <a:solidFill>
              <a:srgbClr val="6F5093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100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4" name="Oval 3"/>
            <p:cNvSpPr>
              <a:spLocks noChangeArrowheads="1"/>
            </p:cNvSpPr>
            <p:nvPr/>
          </p:nvSpPr>
          <p:spPr bwMode="auto">
            <a:xfrm>
              <a:off x="1694165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2" name="Oval 3"/>
            <p:cNvSpPr>
              <a:spLocks noChangeArrowheads="1"/>
            </p:cNvSpPr>
            <p:nvPr/>
          </p:nvSpPr>
          <p:spPr bwMode="auto">
            <a:xfrm>
              <a:off x="2154647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3" name="Oval 3"/>
            <p:cNvSpPr>
              <a:spLocks noChangeArrowheads="1"/>
            </p:cNvSpPr>
            <p:nvPr/>
          </p:nvSpPr>
          <p:spPr bwMode="auto">
            <a:xfrm>
              <a:off x="2615129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4" name="Oval 3"/>
            <p:cNvSpPr>
              <a:spLocks noChangeArrowheads="1"/>
            </p:cNvSpPr>
            <p:nvPr/>
          </p:nvSpPr>
          <p:spPr bwMode="auto">
            <a:xfrm>
              <a:off x="3075611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5" name="Oval 3"/>
            <p:cNvSpPr>
              <a:spLocks noChangeArrowheads="1"/>
            </p:cNvSpPr>
            <p:nvPr/>
          </p:nvSpPr>
          <p:spPr bwMode="auto">
            <a:xfrm>
              <a:off x="3536093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6" name="Oval 3"/>
            <p:cNvSpPr>
              <a:spLocks noChangeArrowheads="1"/>
            </p:cNvSpPr>
            <p:nvPr/>
          </p:nvSpPr>
          <p:spPr bwMode="auto">
            <a:xfrm>
              <a:off x="4457057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7" name="Oval 3"/>
            <p:cNvSpPr>
              <a:spLocks noChangeArrowheads="1"/>
            </p:cNvSpPr>
            <p:nvPr/>
          </p:nvSpPr>
          <p:spPr bwMode="auto">
            <a:xfrm>
              <a:off x="3996575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8" name="Oval 3"/>
            <p:cNvSpPr>
              <a:spLocks noChangeArrowheads="1"/>
            </p:cNvSpPr>
            <p:nvPr/>
          </p:nvSpPr>
          <p:spPr bwMode="auto">
            <a:xfrm>
              <a:off x="4917539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9" name="Oval 3"/>
            <p:cNvSpPr>
              <a:spLocks noChangeArrowheads="1"/>
            </p:cNvSpPr>
            <p:nvPr/>
          </p:nvSpPr>
          <p:spPr bwMode="auto">
            <a:xfrm>
              <a:off x="5378022" y="5258607"/>
              <a:ext cx="421029" cy="421029"/>
            </a:xfrm>
            <a:prstGeom prst="ellipse">
              <a:avLst/>
            </a:prstGeom>
            <a:solidFill>
              <a:srgbClr val="BD1E2C"/>
            </a:solidFill>
            <a:ln w="25400" algn="ctr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0" tIns="36576" rIns="0" bIns="36576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050" b="1" i="0" u="none" strike="noStrike" cap="none" normalizeH="0" baseline="0" dirty="0">
                  <a:ln>
                    <a:noFill/>
                  </a:ln>
                  <a:solidFill>
                    <a:srgbClr val="FFFFFF"/>
                  </a:solidFill>
                  <a:effectLst/>
                  <a:latin typeface="Century Gothic" panose="020B0502020202020204" pitchFamily="34" charset="0"/>
                </a:rPr>
                <a:t>1</a:t>
              </a:r>
              <a:endPara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40" name="Rounded Rectangle 139"/>
          <p:cNvSpPr/>
          <p:nvPr/>
        </p:nvSpPr>
        <p:spPr>
          <a:xfrm>
            <a:off x="8354089" y="1252160"/>
            <a:ext cx="1554491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514 x 67</a:t>
            </a: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769601"/>
              </p:ext>
            </p:extLst>
          </p:nvPr>
        </p:nvGraphicFramePr>
        <p:xfrm>
          <a:off x="9157359" y="3215262"/>
          <a:ext cx="1728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3526597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471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766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sp>
        <p:nvSpPr>
          <p:cNvPr id="142" name="Rectangle 141"/>
          <p:cNvSpPr/>
          <p:nvPr/>
        </p:nvSpPr>
        <p:spPr>
          <a:xfrm>
            <a:off x="9675534" y="4970665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9234009" y="4970665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10103411" y="4168345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145" name="Rectangle 144"/>
          <p:cNvSpPr/>
          <p:nvPr/>
        </p:nvSpPr>
        <p:spPr>
          <a:xfrm>
            <a:off x="9666008" y="4168345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" name="Rectangle 1"/>
          <p:cNvSpPr/>
          <p:nvPr/>
        </p:nvSpPr>
        <p:spPr>
          <a:xfrm>
            <a:off x="725501" y="338672"/>
            <a:ext cx="510044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200" dirty="0">
                <a:latin typeface="Century Gothic" panose="020B0502020202020204" pitchFamily="34" charset="0"/>
              </a:rPr>
              <a:t>Jane saved her £15 pocket money every week for 18 weeks. </a:t>
            </a:r>
          </a:p>
          <a:p>
            <a:pPr algn="ctr"/>
            <a:r>
              <a:rPr lang="en-GB" sz="2200" dirty="0">
                <a:latin typeface="Century Gothic" panose="020B0502020202020204" pitchFamily="34" charset="0"/>
              </a:rPr>
              <a:t>How much money did she save?</a:t>
            </a:r>
          </a:p>
        </p:txBody>
      </p:sp>
    </p:spTree>
    <p:extLst>
      <p:ext uri="{BB962C8B-B14F-4D97-AF65-F5344CB8AC3E}">
        <p14:creationId xmlns:p14="http://schemas.microsoft.com/office/powerpoint/2010/main" val="4230006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6058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Thursday </a:t>
            </a:r>
            <a:r>
              <a:rPr lang="en-GB" sz="2800" b="1" dirty="0">
                <a:solidFill>
                  <a:srgbClr val="FFC000"/>
                </a:solidFill>
                <a:latin typeface="Century Gothic" panose="020B0502020202020204" pitchFamily="34" charset="0"/>
              </a:rPr>
              <a:t>Answers</a:t>
            </a:r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GB" sz="2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£270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72 x 18       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7,733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514 x 67 = 34,438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D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</a:t>
            </a:r>
            <a:r>
              <a:rPr lang="en-GB" sz="2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Anita has not found the correct answer.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A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– 345 x 18 is not 3,105</a:t>
            </a:r>
          </a:p>
          <a:p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B</a:t>
            </a:r>
            <a:r>
              <a:rPr lang="en-GB" sz="2200" dirty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– Anita has multiplied 345 by 1 instead of 10. </a:t>
            </a: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graphicFrame>
        <p:nvGraphicFramePr>
          <p:cNvPr id="141" name="Table 1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262634"/>
              </p:ext>
            </p:extLst>
          </p:nvPr>
        </p:nvGraphicFramePr>
        <p:xfrm>
          <a:off x="8753642" y="3923078"/>
          <a:ext cx="1728000" cy="180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00">
                  <a:extLst>
                    <a:ext uri="{9D8B030D-6E8A-4147-A177-3AD203B41FA5}">
                      <a16:colId xmlns:a16="http://schemas.microsoft.com/office/drawing/2014/main" val="3352659758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4037309815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639518316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3169953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65618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0800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78471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687664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476944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9275886" y="5684910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842433" y="5684910"/>
            <a:ext cx="2696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38" name="Rectangle 37"/>
          <p:cNvSpPr/>
          <p:nvPr/>
        </p:nvSpPr>
        <p:spPr>
          <a:xfrm>
            <a:off x="9694985" y="485002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9256835" y="485002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dirty="0">
                <a:solidFill>
                  <a:srgbClr val="0070C0"/>
                </a:solidFill>
                <a:latin typeface="Century Gothic" panose="020B0502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2638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8279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37582" y="6214879"/>
            <a:ext cx="3077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Friday</a:t>
            </a:r>
          </a:p>
        </p:txBody>
      </p:sp>
      <p:sp>
        <p:nvSpPr>
          <p:cNvPr id="12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970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What is the answer to 712 x 29?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2,648      26,048      20,648      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2255208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True or False?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    </a:t>
            </a:r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700087" y="4208280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There are 38 shelves in a warehouse with 523 boxes on each shelf. How many boxes </a:t>
            </a:r>
            <a:b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are there altogether?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2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93922"/>
            <a:ext cx="5172078" cy="1719733"/>
          </a:xfrm>
          <a:prstGeom prst="round2DiagRect">
            <a:avLst>
              <a:gd name="adj1" fmla="val 32553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calculation shares the same product as 217 x 42?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218 x 41     312 x 35     434 x 21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-18720" y="1225392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One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8720" y="3203706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Two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8720" y="5159914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Three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5822445" y="1211110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Four</a:t>
            </a:r>
          </a:p>
        </p:txBody>
      </p:sp>
      <p:sp>
        <p:nvSpPr>
          <p:cNvPr id="39" name="Rectangle 38"/>
          <p:cNvSpPr/>
          <p:nvPr/>
        </p:nvSpPr>
        <p:spPr>
          <a:xfrm>
            <a:off x="6616367" y="462982"/>
            <a:ext cx="50104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sz="2200" dirty="0">
              <a:latin typeface="Century Gothic" panose="020B0502020202020204" pitchFamily="34" charset="0"/>
            </a:endParaRPr>
          </a:p>
          <a:p>
            <a:pPr algn="ctr"/>
            <a:endParaRPr lang="en-GB" sz="2200" b="1" dirty="0">
              <a:latin typeface="Century Gothic" panose="020B0502020202020204" pitchFamily="34" charset="0"/>
            </a:endParaRPr>
          </a:p>
        </p:txBody>
      </p:sp>
      <p:sp>
        <p:nvSpPr>
          <p:cNvPr id="91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6545295" y="2287669"/>
            <a:ext cx="5172078" cy="3645401"/>
          </a:xfrm>
          <a:prstGeom prst="round2DiagRect">
            <a:avLst>
              <a:gd name="adj1" fmla="val 17862"/>
              <a:gd name="adj2" fmla="val 0"/>
            </a:avLst>
          </a:prstGeom>
          <a:noFill/>
          <a:ln w="5715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Which calculation is the odd one out?</a:t>
            </a: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2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Use a written method to prove it!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5822445" y="5132969"/>
            <a:ext cx="1143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Five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1984265" y="3040890"/>
            <a:ext cx="2603722" cy="60380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308 x 46 = 14,186</a:t>
            </a:r>
          </a:p>
        </p:txBody>
      </p:sp>
      <p:sp>
        <p:nvSpPr>
          <p:cNvPr id="89" name="Rounded Rectangle 88"/>
          <p:cNvSpPr/>
          <p:nvPr/>
        </p:nvSpPr>
        <p:spPr>
          <a:xfrm>
            <a:off x="7767345" y="3224909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295 x 24 = 7,080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7767345" y="3981302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842 x 15 = 12,630</a:t>
            </a:r>
          </a:p>
        </p:txBody>
      </p:sp>
      <p:sp>
        <p:nvSpPr>
          <p:cNvPr id="103" name="Rounded Rectangle 102"/>
          <p:cNvSpPr/>
          <p:nvPr/>
        </p:nvSpPr>
        <p:spPr>
          <a:xfrm>
            <a:off x="7767345" y="4737695"/>
            <a:ext cx="2727979" cy="60380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200" dirty="0">
                <a:solidFill>
                  <a:schemeClr val="tx1"/>
                </a:solidFill>
                <a:latin typeface="Century Gothic" panose="020B0502020202020204" pitchFamily="34" charset="0"/>
              </a:rPr>
              <a:t>347 x 91 = 27,577</a:t>
            </a:r>
          </a:p>
        </p:txBody>
      </p:sp>
    </p:spTree>
    <p:extLst>
      <p:ext uri="{BB962C8B-B14F-4D97-AF65-F5344CB8AC3E}">
        <p14:creationId xmlns:p14="http://schemas.microsoft.com/office/powerpoint/2010/main" val="325366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2403</TotalTime>
  <Words>1015</Words>
  <Application>Microsoft Macintosh PowerPoint</Application>
  <PresentationFormat>Widescreen</PresentationFormat>
  <Paragraphs>568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Deepening Understanding Ltd</dc:creator>
  <cp:lastModifiedBy>Microsoft Office User</cp:lastModifiedBy>
  <cp:revision>337</cp:revision>
  <dcterms:created xsi:type="dcterms:W3CDTF">2018-03-29T14:43:08Z</dcterms:created>
  <dcterms:modified xsi:type="dcterms:W3CDTF">2021-03-10T16:15:22Z</dcterms:modified>
  <cp:contentStatus/>
</cp:coreProperties>
</file>