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7"/>
  </p:handoutMasterIdLst>
  <p:sldIdLst>
    <p:sldId id="258" r:id="rId2"/>
    <p:sldId id="263" r:id="rId3"/>
    <p:sldId id="264" r:id="rId4"/>
    <p:sldId id="278" r:id="rId5"/>
    <p:sldId id="267" r:id="rId6"/>
    <p:sldId id="268" r:id="rId7"/>
    <p:sldId id="279" r:id="rId8"/>
    <p:sldId id="269" r:id="rId9"/>
    <p:sldId id="280" r:id="rId10"/>
    <p:sldId id="281" r:id="rId11"/>
    <p:sldId id="282" r:id="rId12"/>
    <p:sldId id="270" r:id="rId13"/>
    <p:sldId id="271" r:id="rId14"/>
    <p:sldId id="283" r:id="rId15"/>
    <p:sldId id="272" r:id="rId16"/>
  </p:sldIdLst>
  <p:sldSz cx="9144000" cy="6858000" type="screen4x3"/>
  <p:notesSz cx="6858000" cy="9144000"/>
  <p:embeddedFontLst>
    <p:embeddedFont>
      <p:font typeface="BPreplay" panose="02000503000000020004" pitchFamily="2"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Londrina Solid" panose="02000506000000020003" pitchFamily="2" charset="0"/>
      <p:regular r:id="rId26"/>
    </p:embeddedFont>
    <p:embeddedFont>
      <p:font typeface="Sassoon Infant Md" panose="02000603050000020003" pitchFamily="2" charset="0"/>
      <p:regular r:id="rId27"/>
    </p:embeddedFont>
    <p:embeddedFont>
      <p:font typeface="Sassoon Infant Rg" panose="02000803050000020003" pitchFamily="2" charset="0"/>
      <p:regular r:id="rId28"/>
      <p:bold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CDB"/>
    <a:srgbClr val="4267AC"/>
    <a:srgbClr val="C19AB7"/>
    <a:srgbClr val="B8E1FF"/>
    <a:srgbClr val="9C95DC"/>
    <a:srgbClr val="02D1B7"/>
    <a:srgbClr val="0CF574"/>
    <a:srgbClr val="3ABEFF"/>
    <a:srgbClr val="587291"/>
    <a:srgbClr val="2F9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3" autoAdjust="0"/>
    <p:restoredTop sz="94660"/>
  </p:normalViewPr>
  <p:slideViewPr>
    <p:cSldViewPr snapToGrid="0" showGuides="1">
      <p:cViewPr varScale="1">
        <p:scale>
          <a:sx n="127" d="100"/>
          <a:sy n="127" d="100"/>
        </p:scale>
        <p:origin x="1112" y="18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sp>
        <p:nvSpPr>
          <p:cNvPr id="11" name="Rectangular Callout 10"/>
          <p:cNvSpPr/>
          <p:nvPr/>
        </p:nvSpPr>
        <p:spPr>
          <a:xfrm>
            <a:off x="1843599" y="3544735"/>
            <a:ext cx="1334259" cy="1148903"/>
          </a:xfrm>
          <a:prstGeom prst="wedgeRectCallout">
            <a:avLst>
              <a:gd name="adj1" fmla="val -59730"/>
              <a:gd name="adj2" fmla="val 2664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304323" y="3544735"/>
            <a:ext cx="1252151" cy="1144650"/>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4682939" y="3544735"/>
            <a:ext cx="1343312" cy="1144651"/>
          </a:xfrm>
          <a:prstGeom prst="wedgeEllipseCallout">
            <a:avLst>
              <a:gd name="adj1" fmla="val -53948"/>
              <a:gd name="adj2" fmla="val -4863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152716" y="3544735"/>
            <a:ext cx="1334259" cy="1144650"/>
          </a:xfrm>
          <a:prstGeom prst="wedgeRectCallout">
            <a:avLst>
              <a:gd name="adj1" fmla="val 58195"/>
              <a:gd name="adj2" fmla="val -23715"/>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6819846" y="4764072"/>
            <a:ext cx="1466200" cy="1148904"/>
          </a:xfrm>
          <a:prstGeom prst="wedgeRoundRectCallout">
            <a:avLst>
              <a:gd name="adj1" fmla="val 58551"/>
              <a:gd name="adj2" fmla="val -21391"/>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515254" y="4764072"/>
            <a:ext cx="1343312" cy="1148904"/>
          </a:xfrm>
          <a:prstGeom prst="wedgeEllipseCallout">
            <a:avLst>
              <a:gd name="adj1" fmla="val -44749"/>
              <a:gd name="adj2" fmla="val 4314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927115" y="4764073"/>
            <a:ext cx="1466200" cy="1148904"/>
          </a:xfrm>
          <a:prstGeom prst="wedgeRectCallout">
            <a:avLst>
              <a:gd name="adj1" fmla="val -58656"/>
              <a:gd name="adj2" fmla="val -2210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980505" y="4764072"/>
            <a:ext cx="1252151" cy="1148904"/>
          </a:xfrm>
          <a:prstGeom prst="wedgeRoundRectCallout">
            <a:avLst>
              <a:gd name="adj1" fmla="val -56359"/>
              <a:gd name="adj2" fmla="val -26410"/>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Particle size</a:t>
            </a:r>
          </a:p>
        </p:txBody>
      </p:sp>
      <p:sp>
        <p:nvSpPr>
          <p:cNvPr id="20" name="Oval Callout 19"/>
          <p:cNvSpPr/>
          <p:nvPr/>
        </p:nvSpPr>
        <p:spPr>
          <a:xfrm>
            <a:off x="5354595"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 name="Rounded Rectangle 1"/>
          <p:cNvSpPr/>
          <p:nvPr/>
        </p:nvSpPr>
        <p:spPr>
          <a:xfrm>
            <a:off x="755650" y="1548332"/>
            <a:ext cx="7632700" cy="1880668"/>
          </a:xfrm>
          <a:prstGeom prst="roundRect">
            <a:avLst>
              <a:gd name="adj" fmla="val 7906"/>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bg1"/>
                </a:solidFill>
              </a:rPr>
              <a:t>Now you need to decide on the question you are going to investigate.</a:t>
            </a:r>
          </a:p>
          <a:p>
            <a:r>
              <a:rPr lang="en-GB" altLang="en-US" sz="1600" dirty="0">
                <a:solidFill>
                  <a:schemeClr val="bg1"/>
                </a:solidFill>
              </a:rPr>
              <a:t>Look at the variables, and choose your independent variable (the thing you will change) and your dependent variable (the thing that is affected by the independent variable, and the thing you will observe or measure).</a:t>
            </a:r>
          </a:p>
          <a:p>
            <a:r>
              <a:rPr lang="en-GB" altLang="en-US" sz="1600" dirty="0">
                <a:solidFill>
                  <a:schemeClr val="bg1"/>
                </a:solidFill>
              </a:rPr>
              <a:t>Use these variables to form your question.</a:t>
            </a:r>
          </a:p>
          <a:p>
            <a:r>
              <a:rPr lang="en-GB" altLang="en-US" sz="1600" dirty="0">
                <a:solidFill>
                  <a:schemeClr val="bg1"/>
                </a:solidFill>
              </a:rPr>
              <a:t>All the other variables should be the controlled variables, and should stay the same.</a:t>
            </a:r>
          </a:p>
          <a:p>
            <a:r>
              <a:rPr lang="en-GB" altLang="en-US" sz="1600" dirty="0">
                <a:solidFill>
                  <a:schemeClr val="bg1"/>
                </a:solidFill>
              </a:rPr>
              <a:t>Record your choices on your on your Dissolving Investigation Activity Booklet.</a:t>
            </a:r>
          </a:p>
        </p:txBody>
      </p:sp>
      <p:pic>
        <p:nvPicPr>
          <p:cNvPr id="32"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10593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821550"/>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sp>
        <p:nvSpPr>
          <p:cNvPr id="2" name="Rounded Rectangle 1"/>
          <p:cNvSpPr/>
          <p:nvPr/>
        </p:nvSpPr>
        <p:spPr>
          <a:xfrm>
            <a:off x="1069803" y="1655424"/>
            <a:ext cx="7004393" cy="881830"/>
          </a:xfrm>
          <a:prstGeom prst="roundRect">
            <a:avLst>
              <a:gd name="adj" fmla="val 790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600" dirty="0">
                <a:solidFill>
                  <a:schemeClr val="bg1"/>
                </a:solidFill>
              </a:rPr>
              <a:t>Use your Dissolving Investigation Activity Booklet to make a prediction and describe your investigation.</a:t>
            </a:r>
          </a:p>
        </p:txBody>
      </p:sp>
      <p:sp>
        <p:nvSpPr>
          <p:cNvPr id="3" name="Rounded Rectangle 2"/>
          <p:cNvSpPr/>
          <p:nvPr/>
        </p:nvSpPr>
        <p:spPr>
          <a:xfrm>
            <a:off x="1069803" y="2660822"/>
            <a:ext cx="7004393" cy="3006810"/>
          </a:xfrm>
          <a:prstGeom prst="roundRect">
            <a:avLst>
              <a:gd name="adj" fmla="val 3242"/>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674" y="2769959"/>
            <a:ext cx="5756651" cy="2788536"/>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153" y="2713078"/>
            <a:ext cx="539091" cy="539091"/>
          </a:xfrm>
          <a:prstGeom prst="rect">
            <a:avLst/>
          </a:prstGeom>
        </p:spPr>
      </p:pic>
      <p:pic>
        <p:nvPicPr>
          <p:cNvPr id="22" name="Pai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428188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Find the Answer</a:t>
            </a:r>
          </a:p>
        </p:txBody>
      </p:sp>
      <p:sp>
        <p:nvSpPr>
          <p:cNvPr id="2" name="Rounded Rectangle 1"/>
          <p:cNvSpPr/>
          <p:nvPr/>
        </p:nvSpPr>
        <p:spPr>
          <a:xfrm>
            <a:off x="1118116" y="2081354"/>
            <a:ext cx="3396220" cy="2784389"/>
          </a:xfrm>
          <a:prstGeom prst="roundRect">
            <a:avLst>
              <a:gd name="adj" fmla="val 6608"/>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4400" dirty="0">
                <a:solidFill>
                  <a:schemeClr val="bg1"/>
                </a:solidFill>
                <a:latin typeface="Londrina Solid" panose="02000506000000020003" pitchFamily="50" charset="0"/>
              </a:rPr>
              <a:t>Investigate it!</a:t>
            </a:r>
          </a:p>
          <a:p>
            <a:endParaRPr lang="en-GB" altLang="en-US" dirty="0">
              <a:solidFill>
                <a:schemeClr val="bg1"/>
              </a:solidFill>
            </a:endParaRPr>
          </a:p>
          <a:p>
            <a:pPr algn="ctr"/>
            <a:r>
              <a:rPr lang="en-GB" altLang="en-US" dirty="0">
                <a:solidFill>
                  <a:schemeClr val="bg1"/>
                </a:solidFill>
              </a:rPr>
              <a:t>Record your results in a bar chart on the axes provided.</a:t>
            </a:r>
          </a:p>
          <a:p>
            <a:pPr algn="ctr"/>
            <a:r>
              <a:rPr lang="en-GB" altLang="en-US" dirty="0">
                <a:solidFill>
                  <a:schemeClr val="bg1"/>
                </a:solidFill>
              </a:rPr>
              <a:t>Use your results to make your conclusion.</a:t>
            </a:r>
          </a:p>
        </p:txBody>
      </p:sp>
      <p:sp>
        <p:nvSpPr>
          <p:cNvPr id="5" name="Rounded Rectangle 4"/>
          <p:cNvSpPr/>
          <p:nvPr/>
        </p:nvSpPr>
        <p:spPr>
          <a:xfrm>
            <a:off x="4639791" y="2081354"/>
            <a:ext cx="3396220" cy="2784389"/>
          </a:xfrm>
          <a:prstGeom prst="roundRect">
            <a:avLst>
              <a:gd name="adj" fmla="val 6608"/>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0302">
            <a:off x="5484165" y="2251824"/>
            <a:ext cx="1707471" cy="2443450"/>
          </a:xfrm>
          <a:prstGeom prst="rect">
            <a:avLst/>
          </a:prstGeom>
          <a:ln>
            <a:noFill/>
          </a:ln>
          <a:effectLst>
            <a:outerShdw blurRad="292100" dist="139700" dir="2700000" algn="tl" rotWithShape="0">
              <a:srgbClr val="333333">
                <a:alpha val="65000"/>
              </a:srgbClr>
            </a:outerShdw>
          </a:effectLst>
        </p:spPr>
      </p:pic>
      <p:sp>
        <p:nvSpPr>
          <p:cNvPr id="4" name="Right Arrow 3"/>
          <p:cNvSpPr/>
          <p:nvPr/>
        </p:nvSpPr>
        <p:spPr>
          <a:xfrm>
            <a:off x="4457940" y="2645645"/>
            <a:ext cx="715423" cy="1655806"/>
          </a:xfrm>
          <a:prstGeom prst="rightArrow">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3900" y="2211186"/>
            <a:ext cx="539091" cy="539091"/>
          </a:xfrm>
          <a:prstGeom prst="rect">
            <a:avLst/>
          </a:prstGeom>
        </p:spPr>
      </p:pic>
      <p:pic>
        <p:nvPicPr>
          <p:cNvPr id="9" name="Pai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19215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Share Your Findings</a:t>
            </a:r>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 name="Rounded Rectangle 1"/>
          <p:cNvSpPr/>
          <p:nvPr/>
        </p:nvSpPr>
        <p:spPr>
          <a:xfrm>
            <a:off x="1355124" y="1746422"/>
            <a:ext cx="3142734" cy="1682578"/>
          </a:xfrm>
          <a:prstGeom prst="roundRect">
            <a:avLst>
              <a:gd name="adj" fmla="val 10302"/>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Speak to someone in your class who investigated a different question to you.</a:t>
            </a:r>
          </a:p>
          <a:p>
            <a:r>
              <a:rPr lang="en-GB" altLang="en-US" dirty="0">
                <a:solidFill>
                  <a:schemeClr val="bg1"/>
                </a:solidFill>
              </a:rPr>
              <a:t>What did they find out? Tell them what you found out.</a:t>
            </a:r>
          </a:p>
        </p:txBody>
      </p:sp>
      <p:sp>
        <p:nvSpPr>
          <p:cNvPr id="8" name="Rounded Rectangle 7"/>
          <p:cNvSpPr/>
          <p:nvPr/>
        </p:nvSpPr>
        <p:spPr>
          <a:xfrm>
            <a:off x="4654378" y="1746422"/>
            <a:ext cx="3134498" cy="1682578"/>
          </a:xfrm>
          <a:prstGeom prst="roundRect">
            <a:avLst>
              <a:gd name="adj" fmla="val 10302"/>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Now speak to someone who investigated the same question as you. Did they find the same answer as you? Can you think why or why not?</a:t>
            </a:r>
            <a:endParaRPr lang="en-GB" altLang="en-US" dirty="0">
              <a:solidFill>
                <a:srgbClr val="FF0000"/>
              </a:solidFill>
            </a:endParaRPr>
          </a:p>
        </p:txBody>
      </p:sp>
      <p:sp>
        <p:nvSpPr>
          <p:cNvPr id="9" name="Rounded Rectangle 8"/>
          <p:cNvSpPr/>
          <p:nvPr/>
        </p:nvSpPr>
        <p:spPr>
          <a:xfrm>
            <a:off x="1355124" y="3546389"/>
            <a:ext cx="6433752" cy="2417805"/>
          </a:xfrm>
          <a:prstGeom prst="roundRect">
            <a:avLst>
              <a:gd name="adj" fmla="val 689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6918"/>
          <a:stretch/>
        </p:blipFill>
        <p:spPr>
          <a:xfrm>
            <a:off x="1355124" y="3546390"/>
            <a:ext cx="4497858" cy="2425786"/>
          </a:xfrm>
          <a:prstGeom prst="rect">
            <a:avLst/>
          </a:prstGeom>
        </p:spPr>
      </p:pic>
    </p:spTree>
    <p:extLst>
      <p:ext uri="{BB962C8B-B14F-4D97-AF65-F5344CB8AC3E}">
        <p14:creationId xmlns:p14="http://schemas.microsoft.com/office/powerpoint/2010/main" val="89230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94573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97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a:latin typeface="Sassoon Infant Rg" panose="02000503030000020003" pitchFamily="50" charset="0"/>
                <a:ea typeface="Sassoon Infant Rg" panose="02000503030000020003" pitchFamily="50" charset="0"/>
              </a:rPr>
              <a:t>Disappearing Act</a:t>
            </a:r>
          </a:p>
        </p:txBody>
      </p:sp>
      <p:sp>
        <p:nvSpPr>
          <p:cNvPr id="3" name="Rounded Rectangle 2"/>
          <p:cNvSpPr/>
          <p:nvPr/>
        </p:nvSpPr>
        <p:spPr>
          <a:xfrm>
            <a:off x="762467" y="1497271"/>
            <a:ext cx="3305604" cy="1799676"/>
          </a:xfrm>
          <a:prstGeom prst="roundRect">
            <a:avLst>
              <a:gd name="adj" fmla="val 894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These children have put some sugar cubes into a cup of tea. They watch as the sugar cubes seem to disappear. What has happened to them?</a:t>
            </a:r>
          </a:p>
          <a:p>
            <a:r>
              <a:rPr lang="en-GB" altLang="en-US" sz="1600" dirty="0"/>
              <a:t>Talk to your partner about who you agree with.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567" y="1750832"/>
            <a:ext cx="1186939" cy="44607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3255491"/>
            <a:ext cx="1243184" cy="3013280"/>
          </a:xfrm>
          <a:prstGeom prst="rect">
            <a:avLst/>
          </a:prstGeom>
        </p:spPr>
      </p:pic>
      <p:sp>
        <p:nvSpPr>
          <p:cNvPr id="10" name="Rounded Rectangular Callout 9"/>
          <p:cNvSpPr/>
          <p:nvPr/>
        </p:nvSpPr>
        <p:spPr>
          <a:xfrm>
            <a:off x="5209802" y="1480795"/>
            <a:ext cx="2075937" cy="1816152"/>
          </a:xfrm>
          <a:prstGeom prst="wedgeRoundRectCallout">
            <a:avLst>
              <a:gd name="adj1" fmla="val 67378"/>
              <a:gd name="adj2" fmla="val -18239"/>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239" y="1489033"/>
            <a:ext cx="1487111" cy="4856205"/>
          </a:xfrm>
          <a:prstGeom prst="rect">
            <a:avLst/>
          </a:prstGeom>
        </p:spPr>
      </p:pic>
      <p:sp>
        <p:nvSpPr>
          <p:cNvPr id="11" name="Rounded Rectangular Callout 10"/>
          <p:cNvSpPr/>
          <p:nvPr/>
        </p:nvSpPr>
        <p:spPr>
          <a:xfrm>
            <a:off x="5209802" y="3437238"/>
            <a:ext cx="1736235" cy="2323070"/>
          </a:xfrm>
          <a:prstGeom prst="wedgeRoundRectCallout">
            <a:avLst>
              <a:gd name="adj1" fmla="val -64958"/>
              <a:gd name="adj2" fmla="val -45656"/>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particles of sugar in the sugar cubes heated up so much that they evaporated. They are in the air now</a:t>
            </a:r>
            <a:r>
              <a:rPr lang="en-GB" altLang="en-US" dirty="0">
                <a:latin typeface="BPreplay" panose="02000503000000020004" pitchFamily="50" charset="0"/>
              </a:rPr>
              <a:t>.</a:t>
            </a:r>
            <a:endParaRPr lang="en-US" altLang="en-US" dirty="0">
              <a:latin typeface="BPreplay" panose="02000503000000020004" pitchFamily="50" charset="0"/>
            </a:endParaRPr>
          </a:p>
        </p:txBody>
      </p:sp>
      <p:sp>
        <p:nvSpPr>
          <p:cNvPr id="12" name="Rounded Rectangular Callout 11"/>
          <p:cNvSpPr/>
          <p:nvPr/>
        </p:nvSpPr>
        <p:spPr>
          <a:xfrm>
            <a:off x="1998834" y="3437238"/>
            <a:ext cx="1857733" cy="2197691"/>
          </a:xfrm>
          <a:prstGeom prst="wedgeRoundRectCallout">
            <a:avLst>
              <a:gd name="adj1" fmla="val -68281"/>
              <a:gd name="adj2" fmla="val -29711"/>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The sugar cubes heated up in the cup of tea, which caused them to melt. They have changed state from a solid to a liquid</a:t>
            </a:r>
            <a:endParaRPr lang="en-GB" sz="1600" dirty="0">
              <a:solidFill>
                <a:schemeClr val="tx1"/>
              </a:solidFill>
            </a:endParaRPr>
          </a:p>
        </p:txBody>
      </p:sp>
      <p:pic>
        <p:nvPicPr>
          <p:cNvPr id="13"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a:latin typeface="Sassoon Infant Rg" panose="02000503030000020003" pitchFamily="50" charset="0"/>
                <a:ea typeface="Sassoon Infant Rg" panose="02000503030000020003" pitchFamily="50" charset="0"/>
              </a:rPr>
              <a:t>Disappearing Act</a:t>
            </a:r>
          </a:p>
        </p:txBody>
      </p:sp>
      <p:sp>
        <p:nvSpPr>
          <p:cNvPr id="3" name="Rounded Rectangle 2"/>
          <p:cNvSpPr/>
          <p:nvPr/>
        </p:nvSpPr>
        <p:spPr>
          <a:xfrm>
            <a:off x="755650" y="1497271"/>
            <a:ext cx="3616325" cy="4595554"/>
          </a:xfrm>
          <a:prstGeom prst="roundRect">
            <a:avLst>
              <a:gd name="adj" fmla="val 5884"/>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dirty="0"/>
              <a:t>Did you agree with this girl?</a:t>
            </a:r>
          </a:p>
          <a:p>
            <a:endParaRPr lang="en-GB" altLang="en-US" sz="1400" dirty="0"/>
          </a:p>
          <a:p>
            <a:r>
              <a:rPr lang="en-GB" altLang="en-US" sz="1400" dirty="0"/>
              <a:t>She is correct! The sugar has dissolved in                                        the tea.</a:t>
            </a:r>
          </a:p>
          <a:p>
            <a:endParaRPr lang="en-GB" altLang="en-US" sz="1400" dirty="0"/>
          </a:p>
          <a:p>
            <a:r>
              <a:rPr lang="en-GB" altLang="en-US" sz="1400" dirty="0"/>
              <a:t>Dissolving occurs when the particles of certain solids mix with the particles of certain liquids.</a:t>
            </a:r>
          </a:p>
          <a:p>
            <a:endParaRPr lang="en-GB" altLang="en-US" sz="1400" dirty="0"/>
          </a:p>
          <a:p>
            <a:r>
              <a:rPr lang="en-GB" altLang="en-US" sz="1400" dirty="0"/>
              <a:t>When a material dissolves, it looks like it disappears. But it has actually just dissolved in the liquid to make a transparent solution. A solution is formed when a solid dissolves                              in a liquid.</a:t>
            </a:r>
          </a:p>
          <a:p>
            <a:endParaRPr lang="en-GB" altLang="en-US" sz="1400" dirty="0"/>
          </a:p>
          <a:p>
            <a:r>
              <a:rPr lang="en-GB" altLang="en-US" sz="1400" dirty="0"/>
              <a:t>Not all solids will dissolve, and not all liquids will allow solids to dissolve.</a:t>
            </a:r>
          </a:p>
          <a:p>
            <a:r>
              <a:rPr lang="en-GB" altLang="en-US" sz="1400" dirty="0"/>
              <a:t>When you mix sugar with water, the sugar dissolves to make a transparent solution. </a:t>
            </a:r>
          </a:p>
        </p:txBody>
      </p:sp>
      <p:sp>
        <p:nvSpPr>
          <p:cNvPr id="10" name="Rounded Rectangular Callout 9"/>
          <p:cNvSpPr/>
          <p:nvPr/>
        </p:nvSpPr>
        <p:spPr>
          <a:xfrm>
            <a:off x="4482876" y="1497271"/>
            <a:ext cx="2829069" cy="1221216"/>
          </a:xfrm>
          <a:prstGeom prst="wedgeRoundRectCallout">
            <a:avLst>
              <a:gd name="adj1" fmla="val 58642"/>
              <a:gd name="adj2" fmla="val -10818"/>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914" y="1389376"/>
            <a:ext cx="1487111" cy="4856205"/>
          </a:xfrm>
          <a:prstGeom prst="rect">
            <a:avLst/>
          </a:prstGeom>
        </p:spPr>
      </p:pic>
      <p:sp>
        <p:nvSpPr>
          <p:cNvPr id="2" name="Rounded Rectangle 1"/>
          <p:cNvSpPr/>
          <p:nvPr/>
        </p:nvSpPr>
        <p:spPr>
          <a:xfrm>
            <a:off x="4482876" y="2864886"/>
            <a:ext cx="2411165" cy="3234295"/>
          </a:xfrm>
          <a:prstGeom prst="roundRect">
            <a:avLst>
              <a:gd name="adj" fmla="val 812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232" t="-7074" r="19024" b="-8309"/>
          <a:stretch/>
        </p:blipFill>
        <p:spPr>
          <a:xfrm>
            <a:off x="3862517" y="2636108"/>
            <a:ext cx="3039762" cy="3731741"/>
          </a:xfrm>
          <a:prstGeom prst="roundRect">
            <a:avLst/>
          </a:prstGeom>
        </p:spPr>
      </p:pic>
    </p:spTree>
    <p:extLst>
      <p:ext uri="{BB962C8B-B14F-4D97-AF65-F5344CB8AC3E}">
        <p14:creationId xmlns:p14="http://schemas.microsoft.com/office/powerpoint/2010/main" val="51020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189209"/>
            <a:ext cx="8220075" cy="1595581"/>
          </a:xfrm>
        </p:spPr>
        <p:txBody>
          <a:bodyPr/>
          <a:lstStyle/>
          <a:p>
            <a:r>
              <a:rPr lang="en-GB" b="0" dirty="0">
                <a:latin typeface="Sassoon Infant Rg" panose="02000503030000020003" pitchFamily="50" charset="0"/>
                <a:ea typeface="Sassoon Infant Rg" panose="02000503030000020003" pitchFamily="50" charset="0"/>
              </a:rPr>
              <a:t>Dissolving or Melting?</a:t>
            </a:r>
          </a:p>
        </p:txBody>
      </p:sp>
      <p:sp>
        <p:nvSpPr>
          <p:cNvPr id="2" name="Rounded Rectangle 1"/>
          <p:cNvSpPr/>
          <p:nvPr/>
        </p:nvSpPr>
        <p:spPr>
          <a:xfrm>
            <a:off x="755650" y="1474567"/>
            <a:ext cx="7632700" cy="650789"/>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Many people get confused between dissolving and melting, but there are several important differences:</a:t>
            </a:r>
          </a:p>
        </p:txBody>
      </p:sp>
      <p:sp>
        <p:nvSpPr>
          <p:cNvPr id="3" name="Rounded Rectangle 2"/>
          <p:cNvSpPr/>
          <p:nvPr/>
        </p:nvSpPr>
        <p:spPr>
          <a:xfrm>
            <a:off x="763888" y="2240692"/>
            <a:ext cx="3758685" cy="1771135"/>
          </a:xfrm>
          <a:prstGeom prst="roundRect">
            <a:avLst>
              <a:gd name="adj" fmla="val 768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Londrina Solid" panose="02000506000000020003" pitchFamily="50" charset="0"/>
              </a:rPr>
              <a:t>Dissolving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involves a liquid and another material, often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dissolving, the solid mixes into the liquid to make a new liquid, called a solution.</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doesn't need heat to occur.</a:t>
            </a:r>
          </a:p>
          <a:p>
            <a:pPr algn="ctr"/>
            <a:endParaRPr lang="en-GB" dirty="0">
              <a:solidFill>
                <a:schemeClr val="tx1"/>
              </a:solidFill>
              <a:latin typeface="Londrina Solid" panose="02000506000000020003" pitchFamily="50" charset="0"/>
            </a:endParaRPr>
          </a:p>
        </p:txBody>
      </p:sp>
      <p:sp>
        <p:nvSpPr>
          <p:cNvPr id="8" name="Rounded Rectangle 7"/>
          <p:cNvSpPr/>
          <p:nvPr/>
        </p:nvSpPr>
        <p:spPr>
          <a:xfrm>
            <a:off x="4621427" y="2240692"/>
            <a:ext cx="3758685" cy="1771136"/>
          </a:xfrm>
          <a:prstGeom prst="roundRect">
            <a:avLst>
              <a:gd name="adj" fmla="val 67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Londrina Solid" panose="02000506000000020003" pitchFamily="50" charset="0"/>
              </a:rPr>
              <a:t>Melting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involves only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melting, the solid changes into a liquid that is the same material.</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needs heat to occur.</a:t>
            </a:r>
          </a:p>
          <a:p>
            <a:pPr algn="ctr"/>
            <a:endParaRPr lang="en-GB" sz="2400" dirty="0">
              <a:solidFill>
                <a:schemeClr val="tx1"/>
              </a:solidFill>
              <a:latin typeface="Londrina Solid" panose="02000506000000020003" pitchFamily="50" charset="0"/>
            </a:endParaRPr>
          </a:p>
        </p:txBody>
      </p:sp>
      <p:sp>
        <p:nvSpPr>
          <p:cNvPr id="4" name="Rounded Rectangle 3"/>
          <p:cNvSpPr/>
          <p:nvPr/>
        </p:nvSpPr>
        <p:spPr>
          <a:xfrm>
            <a:off x="763888" y="4127163"/>
            <a:ext cx="7624462" cy="1837032"/>
          </a:xfrm>
          <a:prstGeom prst="roundRect">
            <a:avLst>
              <a:gd name="adj" fmla="val 6623"/>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310" b="59569"/>
          <a:stretch/>
        </p:blipFill>
        <p:spPr>
          <a:xfrm>
            <a:off x="1378862" y="4118918"/>
            <a:ext cx="2928929" cy="184527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3322" b="22944"/>
          <a:stretch/>
        </p:blipFill>
        <p:spPr>
          <a:xfrm>
            <a:off x="4301396" y="4118919"/>
            <a:ext cx="3988103" cy="1853514"/>
          </a:xfrm>
          <a:prstGeom prst="rect">
            <a:avLst/>
          </a:prstGeom>
        </p:spPr>
      </p:pic>
    </p:spTree>
    <p:extLst>
      <p:ext uri="{BB962C8B-B14F-4D97-AF65-F5344CB8AC3E}">
        <p14:creationId xmlns:p14="http://schemas.microsoft.com/office/powerpoint/2010/main" val="134907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a:latin typeface="Sassoon Infant Rg" panose="02000503030000020003" pitchFamily="50" charset="0"/>
                <a:ea typeface="Sassoon Infant Rg" panose="02000503030000020003" pitchFamily="50" charset="0"/>
              </a:rPr>
              <a:t>Soluble or Insoluble?</a:t>
            </a: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507520"/>
            <a:ext cx="2440631" cy="4387593"/>
          </a:xfrm>
          <a:prstGeom prst="roundRect">
            <a:avLst>
              <a:gd name="adj" fmla="val 822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solidFill>
                  <a:schemeClr val="tx1"/>
                </a:solidFill>
                <a:latin typeface="Sassoon Infant Rg" panose="02000503030000020003" pitchFamily="50" charset="0"/>
                <a:ea typeface="Sassoon Infant Rg" panose="02000503030000020003" pitchFamily="50" charset="0"/>
              </a:rPr>
              <a:t>Materials that will dissolve are known as soluble. </a:t>
            </a:r>
          </a:p>
          <a:p>
            <a:r>
              <a:rPr lang="en-GB" altLang="en-US" sz="1400" dirty="0">
                <a:solidFill>
                  <a:schemeClr val="tx1"/>
                </a:solidFill>
                <a:latin typeface="Sassoon Infant Rg" panose="02000503030000020003" pitchFamily="50" charset="0"/>
                <a:ea typeface="Sassoon Infant Rg" panose="02000503030000020003" pitchFamily="50" charset="0"/>
              </a:rPr>
              <a:t>Materials that won't dissolve are insoluble.</a:t>
            </a:r>
          </a:p>
          <a:p>
            <a:r>
              <a:rPr lang="en-GB" altLang="en-US" sz="1400" dirty="0">
                <a:solidFill>
                  <a:schemeClr val="tx1"/>
                </a:solidFill>
                <a:latin typeface="Sassoon Infant Rg" panose="02000503030000020003" pitchFamily="50" charset="0"/>
                <a:ea typeface="Sassoon Infant Rg" panose="02000503030000020003" pitchFamily="50" charset="0"/>
              </a:rPr>
              <a:t>You are going to work in pairs to find out which materials are soluble and which are insoluble.</a:t>
            </a:r>
          </a:p>
        </p:txBody>
      </p:sp>
      <p:sp>
        <p:nvSpPr>
          <p:cNvPr id="8" name="Rounded Rectangle 7"/>
          <p:cNvSpPr/>
          <p:nvPr/>
        </p:nvSpPr>
        <p:spPr>
          <a:xfrm>
            <a:off x="5947719" y="1507520"/>
            <a:ext cx="2440631" cy="4387593"/>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600" dirty="0">
                <a:latin typeface="Sassoon Infant Rg" panose="02000503030000020003" pitchFamily="50" charset="0"/>
                <a:ea typeface="Sassoon Infant Rg" panose="02000503030000020003" pitchFamily="50" charset="0"/>
              </a:rPr>
              <a:t>If the material does not dissolve, you will still see the particles of the solid in the water.</a:t>
            </a:r>
          </a:p>
        </p:txBody>
      </p:sp>
      <p:sp>
        <p:nvSpPr>
          <p:cNvPr id="9" name="Rounded Rectangle 8"/>
          <p:cNvSpPr/>
          <p:nvPr/>
        </p:nvSpPr>
        <p:spPr>
          <a:xfrm>
            <a:off x="3351684" y="1507519"/>
            <a:ext cx="2440631" cy="4387593"/>
          </a:xfrm>
          <a:prstGeom prst="roundRect">
            <a:avLst>
              <a:gd name="adj" fmla="val 822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t>Mix a teaspoonful of each material with 50ml of water.</a:t>
            </a:r>
          </a:p>
          <a:p>
            <a:r>
              <a:rPr lang="en-GB" altLang="en-US" sz="1400" dirty="0"/>
              <a:t>If the material does dissolve, the water will be transparent. It may have changed colour but will be see through. You will not see the particles of solid any more.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029" y="3993247"/>
            <a:ext cx="2455429" cy="16526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6049"/>
          <a:stretch/>
        </p:blipFill>
        <p:spPr>
          <a:xfrm>
            <a:off x="3634130" y="3205366"/>
            <a:ext cx="1875739" cy="270116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 b="-2766"/>
          <a:stretch/>
        </p:blipFill>
        <p:spPr>
          <a:xfrm>
            <a:off x="6230164" y="3429000"/>
            <a:ext cx="1865772" cy="2399359"/>
          </a:xfrm>
          <a:prstGeom prst="rect">
            <a:avLst/>
          </a:prstGeom>
        </p:spPr>
      </p:pic>
    </p:spTree>
    <p:extLst>
      <p:ext uri="{BB962C8B-B14F-4D97-AF65-F5344CB8AC3E}">
        <p14:creationId xmlns:p14="http://schemas.microsoft.com/office/powerpoint/2010/main" val="422507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a:latin typeface="Sassoon Infant Rg" panose="02000503030000020003" pitchFamily="50" charset="0"/>
                <a:ea typeface="Sassoon Infant Rg" panose="02000503030000020003" pitchFamily="50" charset="0"/>
              </a:rPr>
              <a:t>Soluble or Insoluble?</a:t>
            </a: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755650" y="1594931"/>
            <a:ext cx="3330318" cy="1834069"/>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Complete your Soluble or Insoluble Activity Sheet to record whether the different materials will dissolve in water.</a:t>
            </a:r>
          </a:p>
        </p:txBody>
      </p:sp>
      <p:sp>
        <p:nvSpPr>
          <p:cNvPr id="7" name="Rounded Rectangle 6"/>
          <p:cNvSpPr/>
          <p:nvPr/>
        </p:nvSpPr>
        <p:spPr>
          <a:xfrm>
            <a:off x="755650" y="3517557"/>
            <a:ext cx="3330318" cy="2575268"/>
          </a:xfrm>
          <a:prstGeom prst="roundRect">
            <a:avLst>
              <a:gd name="adj" fmla="val 5471"/>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38" y="3534319"/>
            <a:ext cx="3287602" cy="2533792"/>
          </a:xfrm>
          <a:prstGeom prst="rect">
            <a:avLst/>
          </a:prstGeom>
        </p:spPr>
      </p:pic>
      <p:sp>
        <p:nvSpPr>
          <p:cNvPr id="12" name="Rounded Rectangle 11"/>
          <p:cNvSpPr/>
          <p:nvPr/>
        </p:nvSpPr>
        <p:spPr>
          <a:xfrm>
            <a:off x="4193059" y="1594931"/>
            <a:ext cx="4195291" cy="4497894"/>
          </a:xfrm>
          <a:prstGeom prst="roundRect">
            <a:avLst>
              <a:gd name="adj" fmla="val 3511"/>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3225">
            <a:off x="4978952" y="1960219"/>
            <a:ext cx="2623505" cy="376731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404" y="1672090"/>
            <a:ext cx="539091" cy="539091"/>
          </a:xfrm>
          <a:prstGeom prst="rect">
            <a:avLst/>
          </a:prstGeom>
        </p:spPr>
      </p:pic>
    </p:spTree>
    <p:extLst>
      <p:ext uri="{BB962C8B-B14F-4D97-AF65-F5344CB8AC3E}">
        <p14:creationId xmlns:p14="http://schemas.microsoft.com/office/powerpoint/2010/main" val="79826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521661"/>
            <a:ext cx="8220075" cy="1595581"/>
          </a:xfrm>
        </p:spPr>
        <p:txBody>
          <a:bodyPr/>
          <a:lstStyle/>
          <a:p>
            <a:r>
              <a:rPr lang="en-GB" b="0" dirty="0">
                <a:latin typeface="Sassoon Infant Rg" panose="02000503030000020003" pitchFamily="50" charset="0"/>
                <a:ea typeface="Sassoon Infant Rg" panose="02000503030000020003" pitchFamily="50" charset="0"/>
              </a:rPr>
              <a:t>Investigating Dissolving</a:t>
            </a: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1342768" y="1953305"/>
            <a:ext cx="3229232" cy="2808160"/>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ular Callout 1"/>
          <p:cNvSpPr/>
          <p:nvPr/>
        </p:nvSpPr>
        <p:spPr>
          <a:xfrm>
            <a:off x="4695567" y="1953305"/>
            <a:ext cx="3245708" cy="2808160"/>
          </a:xfrm>
          <a:prstGeom prst="wedgeRoundRectCallout">
            <a:avLst>
              <a:gd name="adj1" fmla="val -57216"/>
              <a:gd name="adj2" fmla="val -21423"/>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You are going to work in pairs to investigate dissolving.</a:t>
            </a:r>
          </a:p>
          <a:p>
            <a:r>
              <a:rPr lang="en-GB" altLang="en-US" dirty="0"/>
              <a:t>You will need to consider the possible variables that might affect dissolving, then think of a question to ask about one of these variables.</a:t>
            </a:r>
            <a:r>
              <a:rPr lang="en-GB" altLang="en-US" dirty="0">
                <a:solidFill>
                  <a:schemeClr val="tx1"/>
                </a:solidFill>
                <a:latin typeface="BPreplay" panose="02000503000000020004" pitchFamily="50" charset="0"/>
              </a:rPr>
              <a:t> </a:t>
            </a:r>
            <a:r>
              <a:rPr lang="en-GB" altLang="en-US" dirty="0">
                <a:solidFill>
                  <a:schemeClr val="bg1"/>
                </a:solidFill>
              </a:rPr>
              <a:t>Talk to your partner about the possible variables.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0481"/>
          <a:stretch/>
        </p:blipFill>
        <p:spPr>
          <a:xfrm>
            <a:off x="2044986" y="2059453"/>
            <a:ext cx="1824796" cy="2710249"/>
          </a:xfrm>
          <a:prstGeom prst="rect">
            <a:avLst/>
          </a:prstGeom>
        </p:spPr>
      </p:pic>
    </p:spTree>
    <p:extLst>
      <p:ext uri="{BB962C8B-B14F-4D97-AF65-F5344CB8AC3E}">
        <p14:creationId xmlns:p14="http://schemas.microsoft.com/office/powerpoint/2010/main" val="860903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1328074"/>
            <a:ext cx="1246145" cy="4683298"/>
          </a:xfrm>
          <a:prstGeom prst="rect">
            <a:avLst/>
          </a:prstGeom>
        </p:spPr>
      </p:pic>
      <p:sp>
        <p:nvSpPr>
          <p:cNvPr id="7" name="Rectangular Callout 6"/>
          <p:cNvSpPr/>
          <p:nvPr/>
        </p:nvSpPr>
        <p:spPr>
          <a:xfrm>
            <a:off x="2001794" y="1556950"/>
            <a:ext cx="6153665" cy="452408"/>
          </a:xfrm>
          <a:prstGeom prst="wedgeRectCallout">
            <a:avLst>
              <a:gd name="adj1" fmla="val -52693"/>
              <a:gd name="adj2" fmla="val 380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Click on the speech bubbles to reveal some possible variables.</a:t>
            </a:r>
          </a:p>
        </p:txBody>
      </p:sp>
      <p:sp>
        <p:nvSpPr>
          <p:cNvPr id="11" name="Rectangular Callout 10"/>
          <p:cNvSpPr/>
          <p:nvPr/>
        </p:nvSpPr>
        <p:spPr>
          <a:xfrm>
            <a:off x="2290390" y="2164764"/>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772930" y="2164764"/>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5189838" y="2164765"/>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697907" y="2164763"/>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2957519" y="3464417"/>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018536"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4811816" y="3464417"/>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492839" y="4764072"/>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Particle size</a:t>
            </a:r>
          </a:p>
        </p:txBody>
      </p:sp>
      <p:sp>
        <p:nvSpPr>
          <p:cNvPr id="20" name="Oval Callout 19"/>
          <p:cNvSpPr/>
          <p:nvPr/>
        </p:nvSpPr>
        <p:spPr>
          <a:xfrm>
            <a:off x="4834794"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1" name="Rounded Rectangle 20"/>
          <p:cNvSpPr/>
          <p:nvPr/>
        </p:nvSpPr>
        <p:spPr>
          <a:xfrm>
            <a:off x="6277232" y="3464417"/>
            <a:ext cx="2111118" cy="2513076"/>
          </a:xfrm>
          <a:prstGeom prst="roundRect">
            <a:avLst>
              <a:gd name="adj" fmla="val 8082"/>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400" dirty="0">
                <a:solidFill>
                  <a:schemeClr val="bg1"/>
                </a:solidFill>
                <a:latin typeface="Londrina Solid" panose="02000506000000020003" pitchFamily="50" charset="0"/>
              </a:rPr>
              <a:t>How many of these variables did you think of? Did you think of any others?</a:t>
            </a:r>
          </a:p>
        </p:txBody>
      </p:sp>
      <p:sp>
        <p:nvSpPr>
          <p:cNvPr id="22" name="Rectangular Callout 21"/>
          <p:cNvSpPr/>
          <p:nvPr/>
        </p:nvSpPr>
        <p:spPr>
          <a:xfrm>
            <a:off x="2294508" y="2173003"/>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latin typeface="Londrina Solid" panose="02000506000000020003" pitchFamily="50" charset="0"/>
                <a:ea typeface="Sassoon Infant Rg" panose="02000503030000020003" pitchFamily="50" charset="0"/>
              </a:rPr>
              <a:t>?</a:t>
            </a:r>
          </a:p>
        </p:txBody>
      </p:sp>
      <p:sp>
        <p:nvSpPr>
          <p:cNvPr id="23" name="Rounded Rectangular Callout 22"/>
          <p:cNvSpPr/>
          <p:nvPr/>
        </p:nvSpPr>
        <p:spPr>
          <a:xfrm>
            <a:off x="3778337" y="2164761"/>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sp>
        <p:nvSpPr>
          <p:cNvPr id="25" name="Oval Callout 24"/>
          <p:cNvSpPr/>
          <p:nvPr/>
        </p:nvSpPr>
        <p:spPr>
          <a:xfrm>
            <a:off x="5204770" y="2164761"/>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6" name="Rectangular Callout 25"/>
          <p:cNvSpPr/>
          <p:nvPr/>
        </p:nvSpPr>
        <p:spPr>
          <a:xfrm>
            <a:off x="6707431" y="2168951"/>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ea typeface="Sassoon Infant Rg" panose="02000503030000020003" pitchFamily="50" charset="0"/>
              </a:rPr>
              <a:t>?</a:t>
            </a:r>
          </a:p>
        </p:txBody>
      </p:sp>
      <p:sp>
        <p:nvSpPr>
          <p:cNvPr id="27" name="Rounded Rectangular Callout 26"/>
          <p:cNvSpPr/>
          <p:nvPr/>
        </p:nvSpPr>
        <p:spPr>
          <a:xfrm>
            <a:off x="2967044" y="3464050"/>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8" name="Rectangular Callout 27"/>
          <p:cNvSpPr/>
          <p:nvPr/>
        </p:nvSpPr>
        <p:spPr>
          <a:xfrm>
            <a:off x="4811815" y="3469071"/>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9" name="Oval Callout 28"/>
          <p:cNvSpPr/>
          <p:nvPr/>
        </p:nvSpPr>
        <p:spPr>
          <a:xfrm>
            <a:off x="2018130"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sp>
        <p:nvSpPr>
          <p:cNvPr id="30" name="Rounded Rectangular Callout 29"/>
          <p:cNvSpPr/>
          <p:nvPr/>
        </p:nvSpPr>
        <p:spPr>
          <a:xfrm>
            <a:off x="3492839" y="4763336"/>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ea typeface="Sassoon Infant Rg" panose="02000503030000020003" pitchFamily="50" charset="0"/>
              </a:rPr>
              <a:t>?</a:t>
            </a:r>
          </a:p>
        </p:txBody>
      </p:sp>
      <p:sp>
        <p:nvSpPr>
          <p:cNvPr id="31" name="Oval Callout 30"/>
          <p:cNvSpPr/>
          <p:nvPr/>
        </p:nvSpPr>
        <p:spPr>
          <a:xfrm>
            <a:off x="4834794" y="4768723"/>
            <a:ext cx="1343312" cy="1148904"/>
          </a:xfrm>
          <a:prstGeom prst="wedgeEllipseCallout">
            <a:avLst>
              <a:gd name="adj1" fmla="val -47815"/>
              <a:gd name="adj2" fmla="val -40751"/>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spTree>
    <p:extLst>
      <p:ext uri="{BB962C8B-B14F-4D97-AF65-F5344CB8AC3E}">
        <p14:creationId xmlns:p14="http://schemas.microsoft.com/office/powerpoint/2010/main" val="410777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1183</TotalTime>
  <Words>879</Words>
  <Application>Microsoft Macintosh PowerPoint</Application>
  <PresentationFormat>On-screen Show (4:3)</PresentationFormat>
  <Paragraphs>105</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BPreplay</vt:lpstr>
      <vt:lpstr>Londrina Solid</vt:lpstr>
      <vt:lpstr>Sassoon Infant Md</vt:lpstr>
      <vt:lpstr>Calibri</vt:lpstr>
      <vt:lpstr>Arial</vt:lpstr>
      <vt:lpstr>Sassoon Infant Rg</vt:lpstr>
      <vt:lpstr>Office Theme</vt:lpstr>
      <vt:lpstr>PowerPoint Presentation</vt:lpstr>
      <vt:lpstr>PowerPoint Presentation</vt:lpstr>
      <vt:lpstr>Disappearing Act</vt:lpstr>
      <vt:lpstr>Disappearing Act</vt:lpstr>
      <vt:lpstr>Dissolving or Melting?</vt:lpstr>
      <vt:lpstr>Soluble or Insoluble?</vt:lpstr>
      <vt:lpstr>Soluble or Insoluble?</vt:lpstr>
      <vt:lpstr>Investigating Dissolving</vt:lpstr>
      <vt:lpstr>Investigating Dissolving</vt:lpstr>
      <vt:lpstr>Investigating Dissolving</vt:lpstr>
      <vt:lpstr>Investigating Dissolving</vt:lpstr>
      <vt:lpstr>Find the Answer</vt:lpstr>
      <vt:lpstr>Share Your Findings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Microsoft Office User</cp:lastModifiedBy>
  <cp:revision>89</cp:revision>
  <dcterms:created xsi:type="dcterms:W3CDTF">2014-10-01T16:09:27Z</dcterms:created>
  <dcterms:modified xsi:type="dcterms:W3CDTF">2021-03-09T09:53:49Z</dcterms:modified>
</cp:coreProperties>
</file>