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7" r:id="rId4"/>
    <p:sldId id="267" r:id="rId5"/>
    <p:sldId id="268" r:id="rId6"/>
    <p:sldId id="264" r:id="rId7"/>
    <p:sldId id="269" r:id="rId8"/>
    <p:sldId id="265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C000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0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14/03/2021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Identify the fraction of the shape that is shaded.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</a:t>
            </a: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Alfie has 360 collector cards. He gives Ranjit       of these. </a:t>
            </a:r>
          </a:p>
          <a:p>
            <a:pPr algn="ctr"/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cards does Alfie have left?  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700087" y="4317072"/>
            <a:ext cx="51720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Colour the fraction so that they are equivalent.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8850" y="2447701"/>
            <a:ext cx="24352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True or False?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092763" y="4851617"/>
            <a:ext cx="40973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Do you agree?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7271" y="2388397"/>
            <a:ext cx="4792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Write the equivalent fraction.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=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99125"/>
              </p:ext>
            </p:extLst>
          </p:nvPr>
        </p:nvGraphicFramePr>
        <p:xfrm>
          <a:off x="1797772" y="1190146"/>
          <a:ext cx="30276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536">
                  <a:extLst>
                    <a:ext uri="{9D8B030D-6E8A-4147-A177-3AD203B41FA5}">
                      <a16:colId xmlns:a16="http://schemas.microsoft.com/office/drawing/2014/main" val="3813154901"/>
                    </a:ext>
                  </a:extLst>
                </a:gridCol>
                <a:gridCol w="605536">
                  <a:extLst>
                    <a:ext uri="{9D8B030D-6E8A-4147-A177-3AD203B41FA5}">
                      <a16:colId xmlns:a16="http://schemas.microsoft.com/office/drawing/2014/main" val="3084481319"/>
                    </a:ext>
                  </a:extLst>
                </a:gridCol>
                <a:gridCol w="605536">
                  <a:extLst>
                    <a:ext uri="{9D8B030D-6E8A-4147-A177-3AD203B41FA5}">
                      <a16:colId xmlns:a16="http://schemas.microsoft.com/office/drawing/2014/main" val="3233491239"/>
                    </a:ext>
                  </a:extLst>
                </a:gridCol>
                <a:gridCol w="605536">
                  <a:extLst>
                    <a:ext uri="{9D8B030D-6E8A-4147-A177-3AD203B41FA5}">
                      <a16:colId xmlns:a16="http://schemas.microsoft.com/office/drawing/2014/main" val="580328510"/>
                    </a:ext>
                  </a:extLst>
                </a:gridCol>
                <a:gridCol w="605536">
                  <a:extLst>
                    <a:ext uri="{9D8B030D-6E8A-4147-A177-3AD203B41FA5}">
                      <a16:colId xmlns:a16="http://schemas.microsoft.com/office/drawing/2014/main" val="318023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89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65390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91706"/>
              </p:ext>
            </p:extLst>
          </p:nvPr>
        </p:nvGraphicFramePr>
        <p:xfrm>
          <a:off x="2218007" y="2990747"/>
          <a:ext cx="516356" cy="70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56">
                  <a:extLst>
                    <a:ext uri="{9D8B030D-6E8A-4147-A177-3AD203B41FA5}">
                      <a16:colId xmlns:a16="http://schemas.microsoft.com/office/drawing/2014/main" val="4064329106"/>
                    </a:ext>
                  </a:extLst>
                </a:gridCol>
              </a:tblGrid>
              <a:tr h="3518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044821"/>
                  </a:ext>
                </a:extLst>
              </a:tr>
              <a:tr h="3518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98401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191929"/>
              </p:ext>
            </p:extLst>
          </p:nvPr>
        </p:nvGraphicFramePr>
        <p:xfrm>
          <a:off x="3879800" y="2995919"/>
          <a:ext cx="516356" cy="70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56">
                  <a:extLst>
                    <a:ext uri="{9D8B030D-6E8A-4147-A177-3AD203B41FA5}">
                      <a16:colId xmlns:a16="http://schemas.microsoft.com/office/drawing/2014/main" val="4064329106"/>
                    </a:ext>
                  </a:extLst>
                </a:gridCol>
              </a:tblGrid>
              <a:tr h="3518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044821"/>
                  </a:ext>
                </a:extLst>
              </a:tr>
              <a:tr h="3518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98401"/>
                  </a:ext>
                </a:extLst>
              </a:tr>
            </a:tbl>
          </a:graphicData>
        </a:graphic>
      </p:graphicFrame>
      <p:sp>
        <p:nvSpPr>
          <p:cNvPr id="13" name="Control 1"/>
          <p:cNvSpPr>
            <a:spLocks noChangeArrowheads="1" noChangeShapeType="1"/>
          </p:cNvSpPr>
          <p:nvPr/>
        </p:nvSpPr>
        <p:spPr bwMode="auto">
          <a:xfrm>
            <a:off x="13304520" y="1915505"/>
            <a:ext cx="257175" cy="5413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504781"/>
              </p:ext>
            </p:extLst>
          </p:nvPr>
        </p:nvGraphicFramePr>
        <p:xfrm>
          <a:off x="1674447" y="5074735"/>
          <a:ext cx="108711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373">
                  <a:extLst>
                    <a:ext uri="{9D8B030D-6E8A-4147-A177-3AD203B41FA5}">
                      <a16:colId xmlns:a16="http://schemas.microsoft.com/office/drawing/2014/main" val="691918865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342370290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813144454"/>
                    </a:ext>
                  </a:extLst>
                </a:gridCol>
              </a:tblGrid>
              <a:tr h="353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284754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50058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147160"/>
              </p:ext>
            </p:extLst>
          </p:nvPr>
        </p:nvGraphicFramePr>
        <p:xfrm>
          <a:off x="3773306" y="5087014"/>
          <a:ext cx="1087119" cy="707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373">
                  <a:extLst>
                    <a:ext uri="{9D8B030D-6E8A-4147-A177-3AD203B41FA5}">
                      <a16:colId xmlns:a16="http://schemas.microsoft.com/office/drawing/2014/main" val="691918865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4122259712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88260173"/>
                    </a:ext>
                  </a:extLst>
                </a:gridCol>
              </a:tblGrid>
              <a:tr h="7075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284754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597523" y="3739587"/>
            <a:ext cx="39816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can be simplified further. 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913754"/>
              </p:ext>
            </p:extLst>
          </p:nvPr>
        </p:nvGraphicFramePr>
        <p:xfrm>
          <a:off x="7207263" y="3549179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04208"/>
              </p:ext>
            </p:extLst>
          </p:nvPr>
        </p:nvGraphicFramePr>
        <p:xfrm>
          <a:off x="9164914" y="685105"/>
          <a:ext cx="317466" cy="573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46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286892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720" marR="4572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86892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89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41081" y="537124"/>
            <a:ext cx="50104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b="1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62607" y="901219"/>
            <a:ext cx="4127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309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641081" y="3265227"/>
            <a:ext cx="49619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latin typeface="Century Gothic" panose="020B0502020202020204" pitchFamily="34" charset="0"/>
              </a:rPr>
              <a:t> – Darcey is incorrect.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latin typeface="Century Gothic" panose="020B0502020202020204" pitchFamily="34" charset="0"/>
              </a:rPr>
              <a:t> – Two fifths of 15 is not 5, one fifth of 15 = 3.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Two fifths of 15 is 6.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996751" y="2930250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1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774647"/>
              </p:ext>
            </p:extLst>
          </p:nvPr>
        </p:nvGraphicFramePr>
        <p:xfrm>
          <a:off x="3325415" y="2715221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0296"/>
              </p:ext>
            </p:extLst>
          </p:nvPr>
        </p:nvGraphicFramePr>
        <p:xfrm>
          <a:off x="3170523" y="744281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023071"/>
              </p:ext>
            </p:extLst>
          </p:nvPr>
        </p:nvGraphicFramePr>
        <p:xfrm>
          <a:off x="3325415" y="4722734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2996751" y="4934010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4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01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45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e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66414" y="901219"/>
            <a:ext cx="2529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240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87184" y="2440239"/>
            <a:ext cx="506181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latin typeface="Century Gothic" panose="020B0502020202020204" pitchFamily="34" charset="0"/>
              </a:rPr>
              <a:t> – False.</a:t>
            </a:r>
          </a:p>
          <a:p>
            <a:pPr>
              <a:lnSpc>
                <a:spcPct val="150000"/>
              </a:lnSpc>
            </a:pPr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latin typeface="Century Gothic" panose="020B0502020202020204" pitchFamily="34" charset="0"/>
              </a:rPr>
              <a:t> – The fraction cannot be simplified further.</a:t>
            </a:r>
          </a:p>
          <a:p>
            <a:pPr>
              <a:lnSpc>
                <a:spcPct val="150000"/>
              </a:lnSpc>
            </a:pPr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 </a:t>
            </a:r>
            <a:r>
              <a:rPr lang="en-GB" sz="2200" dirty="0">
                <a:latin typeface="Century Gothic" panose="020B0502020202020204" pitchFamily="34" charset="0"/>
              </a:rPr>
              <a:t>–        cannot be simplified as 7</a:t>
            </a:r>
          </a:p>
          <a:p>
            <a:pPr>
              <a:lnSpc>
                <a:spcPct val="150000"/>
              </a:lnSpc>
            </a:pPr>
            <a:r>
              <a:rPr lang="en-GB" sz="2200" dirty="0">
                <a:latin typeface="Century Gothic" panose="020B0502020202020204" pitchFamily="34" charset="0"/>
              </a:rPr>
              <a:t> and 9 only share the common factor of 1. </a:t>
            </a:r>
          </a:p>
          <a:p>
            <a:endParaRPr lang="en-GB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21092"/>
              </p:ext>
            </p:extLst>
          </p:nvPr>
        </p:nvGraphicFramePr>
        <p:xfrm>
          <a:off x="3027948" y="799619"/>
          <a:ext cx="516356" cy="70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56">
                  <a:extLst>
                    <a:ext uri="{9D8B030D-6E8A-4147-A177-3AD203B41FA5}">
                      <a16:colId xmlns:a16="http://schemas.microsoft.com/office/drawing/2014/main" val="4064329106"/>
                    </a:ext>
                  </a:extLst>
                </a:gridCol>
              </a:tblGrid>
              <a:tr h="3518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044821"/>
                  </a:ext>
                </a:extLst>
              </a:tr>
              <a:tr h="3518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9840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16858"/>
              </p:ext>
            </p:extLst>
          </p:nvPr>
        </p:nvGraphicFramePr>
        <p:xfrm>
          <a:off x="3027948" y="2831995"/>
          <a:ext cx="516356" cy="70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356">
                  <a:extLst>
                    <a:ext uri="{9D8B030D-6E8A-4147-A177-3AD203B41FA5}">
                      <a16:colId xmlns:a16="http://schemas.microsoft.com/office/drawing/2014/main" val="4064329106"/>
                    </a:ext>
                  </a:extLst>
                </a:gridCol>
              </a:tblGrid>
              <a:tr h="3518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044821"/>
                  </a:ext>
                </a:extLst>
              </a:tr>
              <a:tr h="3518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984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45899"/>
              </p:ext>
            </p:extLst>
          </p:nvPr>
        </p:nvGraphicFramePr>
        <p:xfrm>
          <a:off x="2742567" y="5015587"/>
          <a:ext cx="108711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373">
                  <a:extLst>
                    <a:ext uri="{9D8B030D-6E8A-4147-A177-3AD203B41FA5}">
                      <a16:colId xmlns:a16="http://schemas.microsoft.com/office/drawing/2014/main" val="691918865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342370290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813144454"/>
                    </a:ext>
                  </a:extLst>
                </a:gridCol>
              </a:tblGrid>
              <a:tr h="353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284754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50058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14391" y="4269865"/>
            <a:ext cx="50495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Any combination of 2 squares shaded.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28073"/>
              </p:ext>
            </p:extLst>
          </p:nvPr>
        </p:nvGraphicFramePr>
        <p:xfrm>
          <a:off x="7348811" y="3995545"/>
          <a:ext cx="292962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96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24196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4196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5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4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37582" y="430513"/>
            <a:ext cx="46656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Write the improper fraction as a mixed number.</a:t>
            </a: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6384" y="2391799"/>
            <a:ext cx="49994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What fraction is represented?</a:t>
            </a:r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48834" y="2372744"/>
            <a:ext cx="26221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Alfie believes…</a:t>
            </a:r>
          </a:p>
        </p:txBody>
      </p:sp>
      <p:pic>
        <p:nvPicPr>
          <p:cNvPr id="2051" name="Picture 3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31" t="9127" r="40661" b="69614"/>
          <a:stretch/>
        </p:blipFill>
        <p:spPr bwMode="auto">
          <a:xfrm>
            <a:off x="8463675" y="3574536"/>
            <a:ext cx="1335313" cy="169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06303" y="766953"/>
            <a:ext cx="4650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Write a fraction to show that six eighths has been simplified.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76633" y="5047418"/>
            <a:ext cx="32941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Alfie correct?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43165" y="2887871"/>
            <a:ext cx="4976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“Thirty-six twelfths is greater than sixteen twentieths.”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28206" y="4372346"/>
            <a:ext cx="4409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Write the mixed number as an improper fraction.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486380"/>
              </p:ext>
            </p:extLst>
          </p:nvPr>
        </p:nvGraphicFramePr>
        <p:xfrm>
          <a:off x="1826875" y="2842553"/>
          <a:ext cx="2918503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929">
                  <a:extLst>
                    <a:ext uri="{9D8B030D-6E8A-4147-A177-3AD203B41FA5}">
                      <a16:colId xmlns:a16="http://schemas.microsoft.com/office/drawing/2014/main" val="3715237801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1553446096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619776333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4292476522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3324861755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578620609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4044807934"/>
                    </a:ext>
                  </a:extLst>
                </a:gridCol>
              </a:tblGrid>
              <a:tr h="23336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37123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4879"/>
              </p:ext>
            </p:extLst>
          </p:nvPr>
        </p:nvGraphicFramePr>
        <p:xfrm>
          <a:off x="1826875" y="3194537"/>
          <a:ext cx="2918503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929">
                  <a:extLst>
                    <a:ext uri="{9D8B030D-6E8A-4147-A177-3AD203B41FA5}">
                      <a16:colId xmlns:a16="http://schemas.microsoft.com/office/drawing/2014/main" val="3715237801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1553446096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619776333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4292476522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3324861755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578620609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4044807934"/>
                    </a:ext>
                  </a:extLst>
                </a:gridCol>
              </a:tblGrid>
              <a:tr h="23336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37123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487952"/>
              </p:ext>
            </p:extLst>
          </p:nvPr>
        </p:nvGraphicFramePr>
        <p:xfrm>
          <a:off x="1826875" y="3568596"/>
          <a:ext cx="2918503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929">
                  <a:extLst>
                    <a:ext uri="{9D8B030D-6E8A-4147-A177-3AD203B41FA5}">
                      <a16:colId xmlns:a16="http://schemas.microsoft.com/office/drawing/2014/main" val="3715237801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1553446096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619776333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4292476522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3324861755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578620609"/>
                    </a:ext>
                  </a:extLst>
                </a:gridCol>
                <a:gridCol w="416929">
                  <a:extLst>
                    <a:ext uri="{9D8B030D-6E8A-4147-A177-3AD203B41FA5}">
                      <a16:colId xmlns:a16="http://schemas.microsoft.com/office/drawing/2014/main" val="4044807934"/>
                    </a:ext>
                  </a:extLst>
                </a:gridCol>
              </a:tblGrid>
              <a:tr h="23336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53712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838124" y="5244863"/>
            <a:ext cx="3433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4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88080"/>
              </p:ext>
            </p:extLst>
          </p:nvPr>
        </p:nvGraphicFramePr>
        <p:xfrm>
          <a:off x="3034078" y="1012159"/>
          <a:ext cx="504096" cy="936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50933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8523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471916"/>
              </p:ext>
            </p:extLst>
          </p:nvPr>
        </p:nvGraphicFramePr>
        <p:xfrm>
          <a:off x="3197226" y="5023773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45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Alfie is correct.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Thirty six twelfths is greater than sixteen twentieths.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         = 3 whole.          =  </a:t>
            </a:r>
          </a:p>
          <a:p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8417" y="938343"/>
            <a:ext cx="130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49119" y="2917086"/>
            <a:ext cx="537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2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170280"/>
              </p:ext>
            </p:extLst>
          </p:nvPr>
        </p:nvGraphicFramePr>
        <p:xfrm>
          <a:off x="3163863" y="757498"/>
          <a:ext cx="374311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311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069412"/>
              </p:ext>
            </p:extLst>
          </p:nvPr>
        </p:nvGraphicFramePr>
        <p:xfrm>
          <a:off x="3190945" y="2715986"/>
          <a:ext cx="396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4221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422175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0148"/>
              </p:ext>
            </p:extLst>
          </p:nvPr>
        </p:nvGraphicFramePr>
        <p:xfrm>
          <a:off x="3034078" y="4680359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53074"/>
              </p:ext>
            </p:extLst>
          </p:nvPr>
        </p:nvGraphicFramePr>
        <p:xfrm>
          <a:off x="8879286" y="727066"/>
          <a:ext cx="396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57123"/>
              </p:ext>
            </p:extLst>
          </p:nvPr>
        </p:nvGraphicFramePr>
        <p:xfrm>
          <a:off x="7333149" y="4423303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531214"/>
              </p:ext>
            </p:extLst>
          </p:nvPr>
        </p:nvGraphicFramePr>
        <p:xfrm>
          <a:off x="9477462" y="4423303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996519"/>
              </p:ext>
            </p:extLst>
          </p:nvPr>
        </p:nvGraphicFramePr>
        <p:xfrm>
          <a:off x="10402640" y="4423303"/>
          <a:ext cx="37966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66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84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0" y="6175441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804591" y="447529"/>
            <a:ext cx="50104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1737" y="4952741"/>
            <a:ext cx="4810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Jerry correct?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769" y="2439976"/>
            <a:ext cx="51720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Complete the sequence.</a:t>
            </a:r>
          </a:p>
        </p:txBody>
      </p:sp>
      <p:pic>
        <p:nvPicPr>
          <p:cNvPr id="4098" name="Picture 2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" t="33733" r="69162" b="47502"/>
          <a:stretch/>
        </p:blipFill>
        <p:spPr bwMode="auto">
          <a:xfrm>
            <a:off x="8522290" y="2864087"/>
            <a:ext cx="1420911" cy="146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9977" y="2427932"/>
            <a:ext cx="32765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 Jerry calculates…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3308" y="489395"/>
            <a:ext cx="4236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Complete the statement.</a:t>
            </a: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  <a:p>
            <a:r>
              <a:rPr lang="en-GB" sz="2200" b="1" dirty="0">
                <a:latin typeface="Century Gothic" panose="020B0502020202020204" pitchFamily="34" charset="0"/>
              </a:rPr>
              <a:t>             1 whole =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5556" y="406112"/>
            <a:ext cx="5141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Use &lt; or &gt; to compare the fractions.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12208" y="4332630"/>
            <a:ext cx="45952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Starting with the number 6, count up in thirds.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What are the next 6 fractions?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172508" y="2975374"/>
            <a:ext cx="41052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00206" y="2975374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26157" y="2961655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99287" y="2975374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331810" y="2982085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36824" y="2982085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529668" y="2975374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26873" y="2968256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97122"/>
              </p:ext>
            </p:extLst>
          </p:nvPr>
        </p:nvGraphicFramePr>
        <p:xfrm>
          <a:off x="7667914" y="963419"/>
          <a:ext cx="2918503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834">
                  <a:extLst>
                    <a:ext uri="{9D8B030D-6E8A-4147-A177-3AD203B41FA5}">
                      <a16:colId xmlns:a16="http://schemas.microsoft.com/office/drawing/2014/main" val="3715237801"/>
                    </a:ext>
                  </a:extLst>
                </a:gridCol>
                <a:gridCol w="972835">
                  <a:extLst>
                    <a:ext uri="{9D8B030D-6E8A-4147-A177-3AD203B41FA5}">
                      <a16:colId xmlns:a16="http://schemas.microsoft.com/office/drawing/2014/main" val="1674702174"/>
                    </a:ext>
                  </a:extLst>
                </a:gridCol>
                <a:gridCol w="972834">
                  <a:extLst>
                    <a:ext uri="{9D8B030D-6E8A-4147-A177-3AD203B41FA5}">
                      <a16:colId xmlns:a16="http://schemas.microsoft.com/office/drawing/2014/main" val="757749115"/>
                    </a:ext>
                  </a:extLst>
                </a:gridCol>
              </a:tblGrid>
              <a:tr h="23336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537123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98316"/>
              </p:ext>
            </p:extLst>
          </p:nvPr>
        </p:nvGraphicFramePr>
        <p:xfrm>
          <a:off x="7672818" y="1457874"/>
          <a:ext cx="2918503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701">
                  <a:extLst>
                    <a:ext uri="{9D8B030D-6E8A-4147-A177-3AD203B41FA5}">
                      <a16:colId xmlns:a16="http://schemas.microsoft.com/office/drawing/2014/main" val="3715237801"/>
                    </a:ext>
                  </a:extLst>
                </a:gridCol>
                <a:gridCol w="583700">
                  <a:extLst>
                    <a:ext uri="{9D8B030D-6E8A-4147-A177-3AD203B41FA5}">
                      <a16:colId xmlns:a16="http://schemas.microsoft.com/office/drawing/2014/main" val="1165216765"/>
                    </a:ext>
                  </a:extLst>
                </a:gridCol>
                <a:gridCol w="583701">
                  <a:extLst>
                    <a:ext uri="{9D8B030D-6E8A-4147-A177-3AD203B41FA5}">
                      <a16:colId xmlns:a16="http://schemas.microsoft.com/office/drawing/2014/main" val="3022179066"/>
                    </a:ext>
                  </a:extLst>
                </a:gridCol>
                <a:gridCol w="583700">
                  <a:extLst>
                    <a:ext uri="{9D8B030D-6E8A-4147-A177-3AD203B41FA5}">
                      <a16:colId xmlns:a16="http://schemas.microsoft.com/office/drawing/2014/main" val="2951979139"/>
                    </a:ext>
                  </a:extLst>
                </a:gridCol>
                <a:gridCol w="583701">
                  <a:extLst>
                    <a:ext uri="{9D8B030D-6E8A-4147-A177-3AD203B41FA5}">
                      <a16:colId xmlns:a16="http://schemas.microsoft.com/office/drawing/2014/main" val="3080956231"/>
                    </a:ext>
                  </a:extLst>
                </a:gridCol>
              </a:tblGrid>
              <a:tr h="23336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6537123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005703"/>
              </p:ext>
            </p:extLst>
          </p:nvPr>
        </p:nvGraphicFramePr>
        <p:xfrm>
          <a:off x="3763043" y="953662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21882"/>
              </p:ext>
            </p:extLst>
          </p:nvPr>
        </p:nvGraphicFramePr>
        <p:xfrm>
          <a:off x="1144066" y="3182176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010786"/>
              </p:ext>
            </p:extLst>
          </p:nvPr>
        </p:nvGraphicFramePr>
        <p:xfrm>
          <a:off x="2447239" y="3182176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29825"/>
              </p:ext>
            </p:extLst>
          </p:nvPr>
        </p:nvGraphicFramePr>
        <p:xfrm>
          <a:off x="3068197" y="3182176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802207"/>
              </p:ext>
            </p:extLst>
          </p:nvPr>
        </p:nvGraphicFramePr>
        <p:xfrm>
          <a:off x="4277620" y="3182176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57435"/>
              </p:ext>
            </p:extLst>
          </p:nvPr>
        </p:nvGraphicFramePr>
        <p:xfrm>
          <a:off x="4877358" y="3182176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39687"/>
              </p:ext>
            </p:extLst>
          </p:nvPr>
        </p:nvGraphicFramePr>
        <p:xfrm>
          <a:off x="6891873" y="4266818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210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210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72297"/>
              </p:ext>
            </p:extLst>
          </p:nvPr>
        </p:nvGraphicFramePr>
        <p:xfrm>
          <a:off x="8242112" y="4266818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50688"/>
              </p:ext>
            </p:extLst>
          </p:nvPr>
        </p:nvGraphicFramePr>
        <p:xfrm>
          <a:off x="9592352" y="4266818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64803"/>
              </p:ext>
            </p:extLst>
          </p:nvPr>
        </p:nvGraphicFramePr>
        <p:xfrm>
          <a:off x="10861862" y="4249750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395969" y="4266818"/>
            <a:ext cx="679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+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826938" y="4301450"/>
            <a:ext cx="679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+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173737" y="4309858"/>
            <a:ext cx="679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=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185209"/>
              </p:ext>
            </p:extLst>
          </p:nvPr>
        </p:nvGraphicFramePr>
        <p:xfrm>
          <a:off x="1767840" y="3182176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737701"/>
              </p:ext>
            </p:extLst>
          </p:nvPr>
        </p:nvGraphicFramePr>
        <p:xfrm>
          <a:off x="3686885" y="3182176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11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466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34920" y="2303037"/>
            <a:ext cx="50104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91136" y="312165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708023" y="2672346"/>
            <a:ext cx="497835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latin typeface="Century Gothic" panose="020B0502020202020204" pitchFamily="34" charset="0"/>
              </a:rPr>
              <a:t> – Jerry is incorrect.</a:t>
            </a:r>
          </a:p>
          <a:p>
            <a:endParaRPr lang="en-GB" sz="2200" b="1" dirty="0">
              <a:solidFill>
                <a:srgbClr val="3366FF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–        +        +</a:t>
            </a:r>
            <a:r>
              <a:rPr lang="en-GB" sz="2200" b="1" dirty="0">
                <a:latin typeface="Century Gothic" panose="020B0502020202020204" pitchFamily="34" charset="0"/>
              </a:rPr>
              <a:t>        </a:t>
            </a:r>
            <a:r>
              <a:rPr lang="en-GB" sz="2200" dirty="0">
                <a:latin typeface="Century Gothic" panose="020B0502020202020204" pitchFamily="34" charset="0"/>
              </a:rPr>
              <a:t>does not equal</a:t>
            </a:r>
            <a:endParaRPr lang="en-GB" sz="2000" b="1" dirty="0">
              <a:latin typeface="Century Gothic" panose="020B0502020202020204" pitchFamily="34" charset="0"/>
            </a:endParaRPr>
          </a:p>
          <a:p>
            <a:endParaRPr lang="en-GB" sz="2200" b="1" dirty="0">
              <a:solidFill>
                <a:srgbClr val="3366FF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3366FF"/>
                </a:solidFill>
                <a:latin typeface="Century Gothic" panose="020B0502020202020204" pitchFamily="34" charset="0"/>
              </a:rPr>
              <a:t>          </a:t>
            </a:r>
            <a:r>
              <a:rPr lang="en-GB" sz="2200" dirty="0">
                <a:latin typeface="Century Gothic" panose="020B0502020202020204" pitchFamily="34" charset="0"/>
              </a:rPr>
              <a:t>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latin typeface="Century Gothic" panose="020B0502020202020204" pitchFamily="34" charset="0"/>
              </a:rPr>
              <a:t> –         +       +        =          </a:t>
            </a:r>
            <a:r>
              <a:rPr lang="en-GB" sz="2000" dirty="0">
                <a:latin typeface="Century Gothic" panose="020B0502020202020204" pitchFamily="34" charset="0"/>
              </a:rPr>
              <a:t>or </a:t>
            </a:r>
            <a:r>
              <a:rPr lang="en-GB" sz="2000" b="1" dirty="0">
                <a:latin typeface="Century Gothic" panose="020B0502020202020204" pitchFamily="34" charset="0"/>
              </a:rPr>
              <a:t>1</a:t>
            </a:r>
          </a:p>
          <a:p>
            <a:r>
              <a:rPr lang="en-GB" sz="22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354006" y="4808734"/>
            <a:ext cx="3433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7" name="Rectangle 6"/>
          <p:cNvSpPr/>
          <p:nvPr/>
        </p:nvSpPr>
        <p:spPr>
          <a:xfrm>
            <a:off x="2044737" y="4808734"/>
            <a:ext cx="3849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6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31360" y="4808734"/>
            <a:ext cx="3433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7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31006" y="4808734"/>
            <a:ext cx="3433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7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81275" y="4808734"/>
            <a:ext cx="3433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8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99568" y="4808734"/>
            <a:ext cx="3433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7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03841" y="941502"/>
            <a:ext cx="422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&gt;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40320"/>
              </p:ext>
            </p:extLst>
          </p:nvPr>
        </p:nvGraphicFramePr>
        <p:xfrm>
          <a:off x="3005529" y="705537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098140"/>
              </p:ext>
            </p:extLst>
          </p:nvPr>
        </p:nvGraphicFramePr>
        <p:xfrm>
          <a:off x="9595068" y="736654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303168"/>
              </p:ext>
            </p:extLst>
          </p:nvPr>
        </p:nvGraphicFramePr>
        <p:xfrm>
          <a:off x="8220450" y="727068"/>
          <a:ext cx="50409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849427"/>
              </p:ext>
            </p:extLst>
          </p:nvPr>
        </p:nvGraphicFramePr>
        <p:xfrm>
          <a:off x="7105761" y="3873152"/>
          <a:ext cx="396000" cy="67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31702"/>
              </p:ext>
            </p:extLst>
          </p:nvPr>
        </p:nvGraphicFramePr>
        <p:xfrm>
          <a:off x="8890142" y="3222302"/>
          <a:ext cx="396000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943245"/>
              </p:ext>
            </p:extLst>
          </p:nvPr>
        </p:nvGraphicFramePr>
        <p:xfrm>
          <a:off x="8144716" y="3224509"/>
          <a:ext cx="396000" cy="67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86089"/>
              </p:ext>
            </p:extLst>
          </p:nvPr>
        </p:nvGraphicFramePr>
        <p:xfrm>
          <a:off x="7349131" y="3224509"/>
          <a:ext cx="396000" cy="67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03193"/>
              </p:ext>
            </p:extLst>
          </p:nvPr>
        </p:nvGraphicFramePr>
        <p:xfrm>
          <a:off x="9761272" y="4351713"/>
          <a:ext cx="396000" cy="67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127517"/>
              </p:ext>
            </p:extLst>
          </p:nvPr>
        </p:nvGraphicFramePr>
        <p:xfrm>
          <a:off x="10821422" y="4349506"/>
          <a:ext cx="396000" cy="67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50826"/>
              </p:ext>
            </p:extLst>
          </p:nvPr>
        </p:nvGraphicFramePr>
        <p:xfrm>
          <a:off x="1642826" y="4686842"/>
          <a:ext cx="231207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73425"/>
              </p:ext>
            </p:extLst>
          </p:nvPr>
        </p:nvGraphicFramePr>
        <p:xfrm>
          <a:off x="2328568" y="4686842"/>
          <a:ext cx="231207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936669"/>
              </p:ext>
            </p:extLst>
          </p:nvPr>
        </p:nvGraphicFramePr>
        <p:xfrm>
          <a:off x="3629095" y="4686842"/>
          <a:ext cx="231207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698738"/>
              </p:ext>
            </p:extLst>
          </p:nvPr>
        </p:nvGraphicFramePr>
        <p:xfrm>
          <a:off x="4342843" y="4686842"/>
          <a:ext cx="231207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cxnSp>
        <p:nvCxnSpPr>
          <p:cNvPr id="51" name="Straight Connector 50"/>
          <p:cNvCxnSpPr/>
          <p:nvPr/>
        </p:nvCxnSpPr>
        <p:spPr>
          <a:xfrm>
            <a:off x="1172508" y="2772174"/>
            <a:ext cx="41052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400206" y="2772174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26157" y="2758455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699287" y="2772174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331810" y="2778885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36824" y="2778885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29668" y="2772174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126873" y="2765056"/>
            <a:ext cx="0" cy="1838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31817"/>
              </p:ext>
            </p:extLst>
          </p:nvPr>
        </p:nvGraphicFramePr>
        <p:xfrm>
          <a:off x="1144066" y="2971040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09179"/>
              </p:ext>
            </p:extLst>
          </p:nvPr>
        </p:nvGraphicFramePr>
        <p:xfrm>
          <a:off x="2447239" y="2971040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5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848478"/>
              </p:ext>
            </p:extLst>
          </p:nvPr>
        </p:nvGraphicFramePr>
        <p:xfrm>
          <a:off x="3080897" y="2971040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18758"/>
              </p:ext>
            </p:extLst>
          </p:nvPr>
        </p:nvGraphicFramePr>
        <p:xfrm>
          <a:off x="4277620" y="2971040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8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17181"/>
              </p:ext>
            </p:extLst>
          </p:nvPr>
        </p:nvGraphicFramePr>
        <p:xfrm>
          <a:off x="4877358" y="2971040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9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3455"/>
              </p:ext>
            </p:extLst>
          </p:nvPr>
        </p:nvGraphicFramePr>
        <p:xfrm>
          <a:off x="1767840" y="2971040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29508"/>
              </p:ext>
            </p:extLst>
          </p:nvPr>
        </p:nvGraphicFramePr>
        <p:xfrm>
          <a:off x="3686885" y="2971040"/>
          <a:ext cx="504096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9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31702"/>
              </p:ext>
            </p:extLst>
          </p:nvPr>
        </p:nvGraphicFramePr>
        <p:xfrm>
          <a:off x="8890142" y="4349506"/>
          <a:ext cx="396000" cy="674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943245"/>
              </p:ext>
            </p:extLst>
          </p:nvPr>
        </p:nvGraphicFramePr>
        <p:xfrm>
          <a:off x="8144716" y="4351713"/>
          <a:ext cx="396000" cy="67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86089"/>
              </p:ext>
            </p:extLst>
          </p:nvPr>
        </p:nvGraphicFramePr>
        <p:xfrm>
          <a:off x="7349131" y="4351713"/>
          <a:ext cx="396000" cy="670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49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804591" y="447529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4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29737" y="4942028"/>
            <a:ext cx="46031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Anita correct?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761" y="363780"/>
            <a:ext cx="4594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Add the fractions. Write the answer as a mixed number.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257" y="4342886"/>
            <a:ext cx="48439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Asha has a number…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She subtracts one third.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She is left with 66.</a:t>
            </a: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What was Asha’s number?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45295" y="504971"/>
            <a:ext cx="51568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Jerry had £3,500 to spend on a holiday. The flights were     of the cost. How much were the flights?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82090" y="2376901"/>
            <a:ext cx="48016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Add the fractions. Write the answer as an improper fraction.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2200" dirty="0">
                <a:latin typeface="Century Gothic" panose="020B0502020202020204" pitchFamily="34" charset="0"/>
              </a:rPr>
              <a:t>                    +           +         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04068" y="2454540"/>
            <a:ext cx="51615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Anita adds all the fractions together.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5022" y="1236937"/>
            <a:ext cx="2194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+       +          = 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437335"/>
              </p:ext>
            </p:extLst>
          </p:nvPr>
        </p:nvGraphicFramePr>
        <p:xfrm>
          <a:off x="7192222" y="4096555"/>
          <a:ext cx="108711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373">
                  <a:extLst>
                    <a:ext uri="{9D8B030D-6E8A-4147-A177-3AD203B41FA5}">
                      <a16:colId xmlns:a16="http://schemas.microsoft.com/office/drawing/2014/main" val="691918865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342370290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813144454"/>
                    </a:ext>
                  </a:extLst>
                </a:gridCol>
              </a:tblGrid>
              <a:tr h="353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84754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50058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08889"/>
              </p:ext>
            </p:extLst>
          </p:nvPr>
        </p:nvGraphicFramePr>
        <p:xfrm>
          <a:off x="8627682" y="4096555"/>
          <a:ext cx="108711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373">
                  <a:extLst>
                    <a:ext uri="{9D8B030D-6E8A-4147-A177-3AD203B41FA5}">
                      <a16:colId xmlns:a16="http://schemas.microsoft.com/office/drawing/2014/main" val="691918865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342370290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813144454"/>
                    </a:ext>
                  </a:extLst>
                </a:gridCol>
              </a:tblGrid>
              <a:tr h="353784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84754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50058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738427"/>
              </p:ext>
            </p:extLst>
          </p:nvPr>
        </p:nvGraphicFramePr>
        <p:xfrm>
          <a:off x="10063142" y="4096555"/>
          <a:ext cx="1087119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373">
                  <a:extLst>
                    <a:ext uri="{9D8B030D-6E8A-4147-A177-3AD203B41FA5}">
                      <a16:colId xmlns:a16="http://schemas.microsoft.com/office/drawing/2014/main" val="691918865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342370290"/>
                    </a:ext>
                  </a:extLst>
                </a:gridCol>
                <a:gridCol w="362373">
                  <a:extLst>
                    <a:ext uri="{9D8B030D-6E8A-4147-A177-3AD203B41FA5}">
                      <a16:colId xmlns:a16="http://schemas.microsoft.com/office/drawing/2014/main" val="2813144454"/>
                    </a:ext>
                  </a:extLst>
                </a:gridCol>
              </a:tblGrid>
              <a:tr h="3537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84754"/>
                  </a:ext>
                </a:extLst>
              </a:tr>
              <a:tr h="35378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50058"/>
                  </a:ext>
                </a:extLst>
              </a:tr>
            </a:tbl>
          </a:graphicData>
        </a:graphic>
      </p:graphicFrame>
      <p:pic>
        <p:nvPicPr>
          <p:cNvPr id="46" name="Picture 3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8" t="30722" r="39534" b="48019"/>
          <a:stretch/>
        </p:blipFill>
        <p:spPr bwMode="auto">
          <a:xfrm>
            <a:off x="7103763" y="2429083"/>
            <a:ext cx="1264036" cy="160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8083438" y="3207922"/>
            <a:ext cx="34879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“The answer is     .”   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16000"/>
              </p:ext>
            </p:extLst>
          </p:nvPr>
        </p:nvGraphicFramePr>
        <p:xfrm>
          <a:off x="1983679" y="1067381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359418"/>
              </p:ext>
            </p:extLst>
          </p:nvPr>
        </p:nvGraphicFramePr>
        <p:xfrm>
          <a:off x="2747426" y="1067381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093738"/>
              </p:ext>
            </p:extLst>
          </p:nvPr>
        </p:nvGraphicFramePr>
        <p:xfrm>
          <a:off x="3529865" y="1067381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75630"/>
              </p:ext>
            </p:extLst>
          </p:nvPr>
        </p:nvGraphicFramePr>
        <p:xfrm>
          <a:off x="3077314" y="3041832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117923"/>
              </p:ext>
            </p:extLst>
          </p:nvPr>
        </p:nvGraphicFramePr>
        <p:xfrm>
          <a:off x="2059879" y="3041832"/>
          <a:ext cx="292656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65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200655"/>
              </p:ext>
            </p:extLst>
          </p:nvPr>
        </p:nvGraphicFramePr>
        <p:xfrm>
          <a:off x="4090094" y="3041832"/>
          <a:ext cx="288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984108"/>
              </p:ext>
            </p:extLst>
          </p:nvPr>
        </p:nvGraphicFramePr>
        <p:xfrm>
          <a:off x="10194048" y="831214"/>
          <a:ext cx="262483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483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25111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478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52311"/>
              </p:ext>
            </p:extLst>
          </p:nvPr>
        </p:nvGraphicFramePr>
        <p:xfrm>
          <a:off x="10586417" y="3048682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9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875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10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16367" y="58655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985178" y="846670"/>
            <a:ext cx="2632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 </a:t>
            </a:r>
            <a:endParaRPr lang="en-GB" sz="2200" dirty="0"/>
          </a:p>
        </p:txBody>
      </p:sp>
      <p:sp>
        <p:nvSpPr>
          <p:cNvPr id="30" name="Rectangle 29"/>
          <p:cNvSpPr/>
          <p:nvPr/>
        </p:nvSpPr>
        <p:spPr>
          <a:xfrm>
            <a:off x="3032272" y="4865179"/>
            <a:ext cx="5020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99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593235" y="911607"/>
            <a:ext cx="10567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£1,400</a:t>
            </a:r>
          </a:p>
        </p:txBody>
      </p:sp>
      <p:sp>
        <p:nvSpPr>
          <p:cNvPr id="3" name="Rectangle 2"/>
          <p:cNvSpPr/>
          <p:nvPr/>
        </p:nvSpPr>
        <p:spPr>
          <a:xfrm>
            <a:off x="6708189" y="2633045"/>
            <a:ext cx="491861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latin typeface="Century Gothic" panose="020B0502020202020204" pitchFamily="34" charset="0"/>
              </a:rPr>
              <a:t> - Anita is incorrect.</a:t>
            </a:r>
          </a:p>
          <a:p>
            <a:endParaRPr lang="en-GB" sz="2200" b="1" dirty="0">
              <a:solidFill>
                <a:srgbClr val="3366FF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b="1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- The answer is not     .</a:t>
            </a:r>
          </a:p>
          <a:p>
            <a:endParaRPr lang="en-GB" sz="2200" b="1" dirty="0">
              <a:solidFill>
                <a:srgbClr val="3366FF"/>
              </a:solidFill>
              <a:latin typeface="Century Gothic" panose="020B0502020202020204" pitchFamily="34" charset="0"/>
            </a:endParaRP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latin typeface="Century Gothic" panose="020B0502020202020204" pitchFamily="34" charset="0"/>
              </a:rPr>
              <a:t> - The answer is 3 wholes. Anita has counted the different colours. There are 5 colours.</a:t>
            </a:r>
            <a:endParaRPr lang="en-GB" sz="22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281779"/>
              </p:ext>
            </p:extLst>
          </p:nvPr>
        </p:nvGraphicFramePr>
        <p:xfrm>
          <a:off x="3196654" y="751216"/>
          <a:ext cx="396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92094"/>
              </p:ext>
            </p:extLst>
          </p:nvPr>
        </p:nvGraphicFramePr>
        <p:xfrm>
          <a:off x="3088126" y="2732711"/>
          <a:ext cx="3960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059345"/>
              </p:ext>
            </p:extLst>
          </p:nvPr>
        </p:nvGraphicFramePr>
        <p:xfrm>
          <a:off x="9649936" y="3115074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2852670" y="911607"/>
            <a:ext cx="470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9079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19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19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6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780908" y="390059"/>
            <a:ext cx="50104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Subtract the fractions.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dirty="0">
                <a:latin typeface="Century Gothic" panose="020B0502020202020204" pitchFamily="34" charset="0"/>
              </a:rPr>
              <a:t>                        </a:t>
            </a:r>
            <a:r>
              <a:rPr lang="en-GB" sz="2200" b="1" dirty="0">
                <a:latin typeface="Century Gothic" panose="020B0502020202020204" pitchFamily="34" charset="0"/>
              </a:rPr>
              <a:t>-           =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7996" y="2404290"/>
            <a:ext cx="5068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3074" name="Picture 2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0" t="77653" r="69299" b="3584"/>
          <a:stretch/>
        </p:blipFill>
        <p:spPr bwMode="auto">
          <a:xfrm>
            <a:off x="6924154" y="2977483"/>
            <a:ext cx="1650999" cy="170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068516" y="5039891"/>
            <a:ext cx="4299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Is Darcey correct?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Explain your reasoning!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72445" y="509148"/>
            <a:ext cx="54362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Calculate…</a:t>
            </a: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Three quarters of 412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14647" y="4392191"/>
            <a:ext cx="35429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Century Gothic" panose="020B0502020202020204" pitchFamily="34" charset="0"/>
              </a:rPr>
              <a:t>Add the mixed fractions.</a:t>
            </a:r>
          </a:p>
          <a:p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dirty="0">
                <a:latin typeface="Century Gothic" panose="020B0502020202020204" pitchFamily="34" charset="0"/>
              </a:rPr>
              <a:t>            </a:t>
            </a:r>
            <a:r>
              <a:rPr lang="en-GB" sz="2200" b="1" dirty="0">
                <a:latin typeface="Century Gothic" panose="020B0502020202020204" pitchFamily="34" charset="0"/>
              </a:rPr>
              <a:t>+               =</a:t>
            </a:r>
            <a:endParaRPr lang="en-GB" sz="2200" b="1" dirty="0"/>
          </a:p>
        </p:txBody>
      </p:sp>
      <p:sp>
        <p:nvSpPr>
          <p:cNvPr id="25" name="Rectangle 24"/>
          <p:cNvSpPr/>
          <p:nvPr/>
        </p:nvSpPr>
        <p:spPr>
          <a:xfrm>
            <a:off x="931642" y="2339934"/>
            <a:ext cx="4708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Solve…</a:t>
            </a:r>
          </a:p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r>
              <a:rPr lang="en-GB" sz="2200" dirty="0">
                <a:latin typeface="Century Gothic" panose="020B0502020202020204" pitchFamily="34" charset="0"/>
              </a:rPr>
              <a:t>           </a:t>
            </a:r>
            <a:r>
              <a:rPr lang="en-GB" sz="2200" b="1" dirty="0">
                <a:latin typeface="Century Gothic" panose="020B0502020202020204" pitchFamily="34" charset="0"/>
              </a:rPr>
              <a:t>         -             =</a:t>
            </a:r>
            <a:endParaRPr lang="en-GB" sz="22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00423" y="2411724"/>
            <a:ext cx="30352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 Darcey calculates…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74857" y="3590220"/>
            <a:ext cx="2668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>
                <a:latin typeface="Century Gothic" panose="020B0502020202020204" pitchFamily="34" charset="0"/>
              </a:rPr>
              <a:t>“Two fifths of fifteen is 5”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09982"/>
              </p:ext>
            </p:extLst>
          </p:nvPr>
        </p:nvGraphicFramePr>
        <p:xfrm>
          <a:off x="2175614" y="923693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053543"/>
              </p:ext>
            </p:extLst>
          </p:nvPr>
        </p:nvGraphicFramePr>
        <p:xfrm>
          <a:off x="3187792" y="923693"/>
          <a:ext cx="20828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31548"/>
              </p:ext>
            </p:extLst>
          </p:nvPr>
        </p:nvGraphicFramePr>
        <p:xfrm>
          <a:off x="4092344" y="923693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41823"/>
              </p:ext>
            </p:extLst>
          </p:nvPr>
        </p:nvGraphicFramePr>
        <p:xfrm>
          <a:off x="2097936" y="2768706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39384"/>
              </p:ext>
            </p:extLst>
          </p:nvPr>
        </p:nvGraphicFramePr>
        <p:xfrm>
          <a:off x="3163340" y="2768706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63260"/>
              </p:ext>
            </p:extLst>
          </p:nvPr>
        </p:nvGraphicFramePr>
        <p:xfrm>
          <a:off x="4228744" y="2768706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40672" y="2979982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85961" y="2993235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1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012030"/>
              </p:ext>
            </p:extLst>
          </p:nvPr>
        </p:nvGraphicFramePr>
        <p:xfrm>
          <a:off x="1941658" y="4823078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19915"/>
              </p:ext>
            </p:extLst>
          </p:nvPr>
        </p:nvGraphicFramePr>
        <p:xfrm>
          <a:off x="3233980" y="4827921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70019"/>
              </p:ext>
            </p:extLst>
          </p:nvPr>
        </p:nvGraphicFramePr>
        <p:xfrm>
          <a:off x="4454109" y="4850023"/>
          <a:ext cx="23120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0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591882" y="5011410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24970" y="5034354"/>
            <a:ext cx="2481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29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2651</TotalTime>
  <Words>751</Words>
  <Application>Microsoft Macintosh PowerPoint</Application>
  <PresentationFormat>Widescreen</PresentationFormat>
  <Paragraphs>404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Deepening Underestanding Ltd</dc:creator>
  <cp:lastModifiedBy>Microsoft Office User</cp:lastModifiedBy>
  <cp:revision>348</cp:revision>
  <dcterms:created xsi:type="dcterms:W3CDTF">2018-03-29T14:43:08Z</dcterms:created>
  <dcterms:modified xsi:type="dcterms:W3CDTF">2021-03-14T14:56:03Z</dcterms:modified>
  <cp:contentStatus/>
</cp:coreProperties>
</file>