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7" r:id="rId6"/>
    <p:sldId id="268" r:id="rId7"/>
    <p:sldId id="264" r:id="rId8"/>
    <p:sldId id="269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C000"/>
    <a:srgbClr val="C6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30/12/2020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7292"/>
          <a:stretch/>
        </p:blipFill>
        <p:spPr>
          <a:xfrm>
            <a:off x="0" y="614363"/>
            <a:ext cx="12192000" cy="58721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Maths 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Workout </a:t>
            </a: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Year </a:t>
            </a:r>
            <a:r>
              <a:rPr lang="en-GB" sz="3600" b="1" dirty="0" smtClean="0">
                <a:latin typeface="Century Gothic" panose="020B0502020202020204" pitchFamily="34" charset="0"/>
              </a:rPr>
              <a:t>5 – Fractions </a:t>
            </a:r>
            <a:r>
              <a:rPr lang="en-GB" sz="3600" b="1" dirty="0">
                <a:latin typeface="Century Gothic" panose="020B0502020202020204" pitchFamily="34" charset="0"/>
              </a:rPr>
              <a:t>Set </a:t>
            </a:r>
            <a:r>
              <a:rPr lang="en-GB" sz="3600" b="1" dirty="0" smtClean="0">
                <a:latin typeface="Century Gothic" panose="020B0502020202020204" pitchFamily="34" charset="0"/>
              </a:rPr>
              <a:t>2 </a:t>
            </a:r>
            <a:endParaRPr lang="en-GB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Friday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579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87" y="390059"/>
            <a:ext cx="5172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Identify the fraction which is equivalent to</a:t>
            </a:r>
            <a:r>
              <a:rPr lang="en-GB" sz="2200" b="1" dirty="0" smtClean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16367" y="462982"/>
            <a:ext cx="5010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 smtClean="0">
              <a:latin typeface="Century Gothic" panose="020B0502020202020204" pitchFamily="34" charset="0"/>
            </a:endParaRP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7996" y="2404290"/>
            <a:ext cx="5068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 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27145461_468214916908565_128156848_o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56550" r="38818" b="24687"/>
          <a:stretch/>
        </p:blipFill>
        <p:spPr bwMode="auto">
          <a:xfrm>
            <a:off x="8368728" y="3507618"/>
            <a:ext cx="1513444" cy="156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68516" y="5063056"/>
            <a:ext cx="4299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Is Ranjit correct?</a:t>
            </a:r>
          </a:p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Explain your reasoning!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2445" y="509148"/>
            <a:ext cx="5436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Draw a bar model to represent </a:t>
            </a:r>
          </a:p>
          <a:p>
            <a:pPr algn="ctr"/>
            <a:endParaRPr lang="en-GB" sz="2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Three and five eighths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0576" y="4327143"/>
            <a:ext cx="35092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latin typeface="Century Gothic" panose="020B0502020202020204" pitchFamily="34" charset="0"/>
              </a:rPr>
              <a:t>Continue the sequence.</a:t>
            </a:r>
            <a:endParaRPr lang="en-GB" sz="2200" b="1" dirty="0"/>
          </a:p>
        </p:txBody>
      </p:sp>
      <p:sp>
        <p:nvSpPr>
          <p:cNvPr id="25" name="Rectangle 24"/>
          <p:cNvSpPr/>
          <p:nvPr/>
        </p:nvSpPr>
        <p:spPr>
          <a:xfrm>
            <a:off x="957913" y="2339934"/>
            <a:ext cx="4708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Write this as an improper fraction.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0423" y="2411724"/>
            <a:ext cx="303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 Ranjit calculates…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6367" y="2823959"/>
            <a:ext cx="501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“Twenty two sixths and thirty three sixths equals nine wholes.”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25256"/>
              </p:ext>
            </p:extLst>
          </p:nvPr>
        </p:nvGraphicFramePr>
        <p:xfrm>
          <a:off x="4402448" y="708335"/>
          <a:ext cx="417830" cy="67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0463"/>
              </p:ext>
            </p:extLst>
          </p:nvPr>
        </p:nvGraphicFramePr>
        <p:xfrm>
          <a:off x="3099021" y="1133698"/>
          <a:ext cx="530351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351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42184"/>
              </p:ext>
            </p:extLst>
          </p:nvPr>
        </p:nvGraphicFramePr>
        <p:xfrm>
          <a:off x="4118417" y="1132080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00013"/>
              </p:ext>
            </p:extLst>
          </p:nvPr>
        </p:nvGraphicFramePr>
        <p:xfrm>
          <a:off x="3284201" y="3074094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09165" y="3264438"/>
            <a:ext cx="248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Century Gothic" panose="020B0502020202020204" pitchFamily="34" charset="0"/>
              </a:rPr>
              <a:t>9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93630"/>
              </p:ext>
            </p:extLst>
          </p:nvPr>
        </p:nvGraphicFramePr>
        <p:xfrm>
          <a:off x="1941658" y="4823078"/>
          <a:ext cx="41783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7950"/>
              </p:ext>
            </p:extLst>
          </p:nvPr>
        </p:nvGraphicFramePr>
        <p:xfrm>
          <a:off x="3233980" y="4827921"/>
          <a:ext cx="41783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83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70019"/>
              </p:ext>
            </p:extLst>
          </p:nvPr>
        </p:nvGraphicFramePr>
        <p:xfrm>
          <a:off x="4454109" y="4850023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91882" y="5011410"/>
            <a:ext cx="248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entury Gothic" panose="020B0502020202020204" pitchFamily="34" charset="0"/>
              </a:rPr>
              <a:t>4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24970" y="5034354"/>
            <a:ext cx="248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entury Gothic" panose="020B0502020202020204" pitchFamily="34" charset="0"/>
              </a:rPr>
              <a:t>4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5297"/>
              </p:ext>
            </p:extLst>
          </p:nvPr>
        </p:nvGraphicFramePr>
        <p:xfrm>
          <a:off x="2235295" y="1133699"/>
          <a:ext cx="35069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69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Friday </a:t>
            </a:r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39376" y="2256136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41081" y="537124"/>
            <a:ext cx="50104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b="1" dirty="0"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66517" y="2545418"/>
            <a:ext cx="49619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2200" dirty="0">
                <a:latin typeface="Century Gothic" panose="020B0502020202020204" pitchFamily="34" charset="0"/>
              </a:rPr>
              <a:t> – </a:t>
            </a:r>
            <a:r>
              <a:rPr lang="en-GB" sz="2200" dirty="0" smtClean="0">
                <a:latin typeface="Century Gothic" panose="020B0502020202020204" pitchFamily="34" charset="0"/>
              </a:rPr>
              <a:t>Ranjit </a:t>
            </a:r>
            <a:r>
              <a:rPr lang="en-GB" sz="2200" dirty="0">
                <a:latin typeface="Century Gothic" panose="020B0502020202020204" pitchFamily="34" charset="0"/>
              </a:rPr>
              <a:t>is </a:t>
            </a:r>
            <a:r>
              <a:rPr lang="en-GB" sz="2200" dirty="0" smtClean="0">
                <a:latin typeface="Century Gothic" panose="020B0502020202020204" pitchFamily="34" charset="0"/>
              </a:rPr>
              <a:t>incorrect.</a:t>
            </a:r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2200" dirty="0" smtClean="0">
                <a:latin typeface="Century Gothic" panose="020B0502020202020204" pitchFamily="34" charset="0"/>
              </a:rPr>
              <a:t> – </a:t>
            </a:r>
            <a:r>
              <a:rPr lang="en-GB" sz="2200" dirty="0">
                <a:latin typeface="Century Gothic" panose="020B0502020202020204" pitchFamily="34" charset="0"/>
              </a:rPr>
              <a:t>Twenty two sixths and thirty three sixths </a:t>
            </a:r>
            <a:r>
              <a:rPr lang="en-GB" sz="2200" dirty="0" smtClean="0">
                <a:latin typeface="Century Gothic" panose="020B0502020202020204" pitchFamily="34" charset="0"/>
              </a:rPr>
              <a:t>does not equal </a:t>
            </a:r>
            <a:r>
              <a:rPr lang="en-GB" sz="2200" dirty="0">
                <a:latin typeface="Century Gothic" panose="020B0502020202020204" pitchFamily="34" charset="0"/>
              </a:rPr>
              <a:t>nine </a:t>
            </a:r>
            <a:r>
              <a:rPr lang="en-GB" sz="2200" dirty="0" smtClean="0">
                <a:latin typeface="Century Gothic" panose="020B0502020202020204" pitchFamily="34" charset="0"/>
              </a:rPr>
              <a:t>wholes.</a:t>
            </a:r>
          </a:p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GB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smtClean="0">
                <a:latin typeface="Century Gothic" panose="020B0502020202020204" pitchFamily="34" charset="0"/>
              </a:rPr>
              <a:t>– Twenty two sixths = 3 wholes and      </a:t>
            </a:r>
          </a:p>
          <a:p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dirty="0" smtClean="0">
                <a:latin typeface="Century Gothic" panose="020B0502020202020204" pitchFamily="34" charset="0"/>
              </a:rPr>
              <a:t>Thirty three sixths = 5 wholes and</a:t>
            </a:r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dirty="0" smtClean="0">
                <a:latin typeface="Century Gothic" panose="020B0502020202020204" pitchFamily="34" charset="0"/>
              </a:rPr>
              <a:t>9 wholes and   </a:t>
            </a:r>
            <a:endParaRPr lang="en-GB" sz="2400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45129"/>
              </p:ext>
            </p:extLst>
          </p:nvPr>
        </p:nvGraphicFramePr>
        <p:xfrm>
          <a:off x="3037918" y="2716914"/>
          <a:ext cx="57499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992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59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11375"/>
              </p:ext>
            </p:extLst>
          </p:nvPr>
        </p:nvGraphicFramePr>
        <p:xfrm>
          <a:off x="3209811" y="727068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99925"/>
              </p:ext>
            </p:extLst>
          </p:nvPr>
        </p:nvGraphicFramePr>
        <p:xfrm>
          <a:off x="3376343" y="4641426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06927" y="4801049"/>
            <a:ext cx="248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entury Gothic" panose="020B0502020202020204" pitchFamily="34" charset="0"/>
              </a:rPr>
              <a:t>4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02766"/>
              </p:ext>
            </p:extLst>
          </p:nvPr>
        </p:nvGraphicFramePr>
        <p:xfrm>
          <a:off x="7401737" y="4249295"/>
          <a:ext cx="212035" cy="67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03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1060"/>
              </p:ext>
            </p:extLst>
          </p:nvPr>
        </p:nvGraphicFramePr>
        <p:xfrm>
          <a:off x="11190107" y="4830083"/>
          <a:ext cx="311467" cy="67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46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09587"/>
              </p:ext>
            </p:extLst>
          </p:nvPr>
        </p:nvGraphicFramePr>
        <p:xfrm>
          <a:off x="8683536" y="5291409"/>
          <a:ext cx="311467" cy="674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46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35197"/>
              </p:ext>
            </p:extLst>
          </p:nvPr>
        </p:nvGraphicFramePr>
        <p:xfrm>
          <a:off x="7162832" y="488411"/>
          <a:ext cx="3937004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77506"/>
              </p:ext>
            </p:extLst>
          </p:nvPr>
        </p:nvGraphicFramePr>
        <p:xfrm>
          <a:off x="7162832" y="858801"/>
          <a:ext cx="3937004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11491"/>
              </p:ext>
            </p:extLst>
          </p:nvPr>
        </p:nvGraphicFramePr>
        <p:xfrm>
          <a:off x="7162832" y="1227434"/>
          <a:ext cx="3937004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7579"/>
              </p:ext>
            </p:extLst>
          </p:nvPr>
        </p:nvGraphicFramePr>
        <p:xfrm>
          <a:off x="7162832" y="1596067"/>
          <a:ext cx="3937004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0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Calculate the equivalent fraction.</a:t>
            </a:r>
          </a:p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Monday</a:t>
            </a: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655" y="4228174"/>
            <a:ext cx="51720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Which two shapes show the same fraction?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850" y="2447701"/>
            <a:ext cx="2435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Prove it…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4331" y="4725299"/>
            <a:ext cx="4097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Do you agree?</a:t>
            </a:r>
          </a:p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Explain your reasoning!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0054" y="2325497"/>
            <a:ext cx="4792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Which fraction is equivalent to three fifths?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18818"/>
              </p:ext>
            </p:extLst>
          </p:nvPr>
        </p:nvGraphicFramePr>
        <p:xfrm>
          <a:off x="2064743" y="997591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72818"/>
              </p:ext>
            </p:extLst>
          </p:nvPr>
        </p:nvGraphicFramePr>
        <p:xfrm>
          <a:off x="4014386" y="1008751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sp>
        <p:nvSpPr>
          <p:cNvPr id="13" name="Control 1"/>
          <p:cNvSpPr>
            <a:spLocks noChangeArrowheads="1" noChangeShapeType="1"/>
          </p:cNvSpPr>
          <p:nvPr/>
        </p:nvSpPr>
        <p:spPr bwMode="auto">
          <a:xfrm>
            <a:off x="13304520" y="1915505"/>
            <a:ext cx="257175" cy="5413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7208472" y="3393710"/>
            <a:ext cx="39816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Century Gothic" panose="020B0502020202020204" pitchFamily="34" charset="0"/>
              </a:rPr>
              <a:t>c</a:t>
            </a:r>
            <a:r>
              <a:rPr lang="en-GB" sz="2200" dirty="0" smtClean="0">
                <a:latin typeface="Century Gothic" panose="020B0502020202020204" pitchFamily="34" charset="0"/>
              </a:rPr>
              <a:t>an only be simplified to 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53099"/>
              </p:ext>
            </p:extLst>
          </p:nvPr>
        </p:nvGraphicFramePr>
        <p:xfrm>
          <a:off x="6904631" y="3204345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23505"/>
              </p:ext>
            </p:extLst>
          </p:nvPr>
        </p:nvGraphicFramePr>
        <p:xfrm>
          <a:off x="3027947" y="3115074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042"/>
              </p:ext>
            </p:extLst>
          </p:nvPr>
        </p:nvGraphicFramePr>
        <p:xfrm>
          <a:off x="4316865" y="3117246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14930"/>
              </p:ext>
            </p:extLst>
          </p:nvPr>
        </p:nvGraphicFramePr>
        <p:xfrm>
          <a:off x="1739029" y="3093026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13972"/>
              </p:ext>
            </p:extLst>
          </p:nvPr>
        </p:nvGraphicFramePr>
        <p:xfrm>
          <a:off x="1029779" y="4980193"/>
          <a:ext cx="91656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24517"/>
              </p:ext>
            </p:extLst>
          </p:nvPr>
        </p:nvGraphicFramePr>
        <p:xfrm>
          <a:off x="2177199" y="4988904"/>
          <a:ext cx="90839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98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04902"/>
              </p:ext>
            </p:extLst>
          </p:nvPr>
        </p:nvGraphicFramePr>
        <p:xfrm>
          <a:off x="3364172" y="4980193"/>
          <a:ext cx="90839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98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31299"/>
              </p:ext>
            </p:extLst>
          </p:nvPr>
        </p:nvGraphicFramePr>
        <p:xfrm>
          <a:off x="4551145" y="4980193"/>
          <a:ext cx="90839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916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43537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285944" y="414538"/>
            <a:ext cx="38010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Complete the calculation.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04051"/>
              </p:ext>
            </p:extLst>
          </p:nvPr>
        </p:nvGraphicFramePr>
        <p:xfrm>
          <a:off x="10072739" y="1043817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8170"/>
              </p:ext>
            </p:extLst>
          </p:nvPr>
        </p:nvGraphicFramePr>
        <p:xfrm>
          <a:off x="7698712" y="1043817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sp>
        <p:nvSpPr>
          <p:cNvPr id="23" name="Arc 22"/>
          <p:cNvSpPr/>
          <p:nvPr/>
        </p:nvSpPr>
        <p:spPr>
          <a:xfrm>
            <a:off x="8162777" y="879087"/>
            <a:ext cx="1951058" cy="772395"/>
          </a:xfrm>
          <a:prstGeom prst="arc">
            <a:avLst>
              <a:gd name="adj1" fmla="val 107007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rot="10800000">
            <a:off x="8162777" y="1108216"/>
            <a:ext cx="1951058" cy="772395"/>
          </a:xfrm>
          <a:prstGeom prst="arc">
            <a:avLst>
              <a:gd name="adj1" fmla="val 107007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900715" y="1153788"/>
            <a:ext cx="57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entury Gothic" panose="020B0502020202020204" pitchFamily="34" charset="0"/>
              </a:rPr>
              <a:t>x2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38035"/>
              </p:ext>
            </p:extLst>
          </p:nvPr>
        </p:nvGraphicFramePr>
        <p:xfrm>
          <a:off x="10938062" y="3202343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44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Monday </a:t>
            </a:r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e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87184" y="2440239"/>
            <a:ext cx="506181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2200" dirty="0">
                <a:latin typeface="Century Gothic" panose="020B0502020202020204" pitchFamily="34" charset="0"/>
              </a:rPr>
              <a:t> – </a:t>
            </a:r>
            <a:r>
              <a:rPr lang="en-GB" sz="2200" dirty="0" smtClean="0">
                <a:latin typeface="Century Gothic" panose="020B0502020202020204" pitchFamily="34" charset="0"/>
              </a:rPr>
              <a:t>True.</a:t>
            </a:r>
            <a:endParaRPr lang="en-GB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2200" dirty="0">
                <a:latin typeface="Century Gothic" panose="020B0502020202020204" pitchFamily="34" charset="0"/>
              </a:rPr>
              <a:t> – The </a:t>
            </a:r>
            <a:r>
              <a:rPr lang="en-GB" sz="2200" dirty="0" smtClean="0">
                <a:latin typeface="Century Gothic" panose="020B0502020202020204" pitchFamily="34" charset="0"/>
              </a:rPr>
              <a:t>fraction cannot be simplified in a different way.</a:t>
            </a:r>
            <a:endParaRPr lang="en-GB" sz="22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 </a:t>
            </a:r>
            <a:r>
              <a:rPr lang="en-GB" sz="2200" dirty="0" smtClean="0">
                <a:latin typeface="Century Gothic" panose="020B0502020202020204" pitchFamily="34" charset="0"/>
              </a:rPr>
              <a:t>–         can be simplified to     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43097"/>
              </p:ext>
            </p:extLst>
          </p:nvPr>
        </p:nvGraphicFramePr>
        <p:xfrm>
          <a:off x="2907564" y="799619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94255"/>
              </p:ext>
            </p:extLst>
          </p:nvPr>
        </p:nvGraphicFramePr>
        <p:xfrm>
          <a:off x="2905309" y="2831995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97399"/>
              </p:ext>
            </p:extLst>
          </p:nvPr>
        </p:nvGraphicFramePr>
        <p:xfrm>
          <a:off x="7348810" y="3995545"/>
          <a:ext cx="436289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289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419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419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27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71870"/>
              </p:ext>
            </p:extLst>
          </p:nvPr>
        </p:nvGraphicFramePr>
        <p:xfrm>
          <a:off x="2098520" y="4696699"/>
          <a:ext cx="91656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68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24064"/>
              </p:ext>
            </p:extLst>
          </p:nvPr>
        </p:nvGraphicFramePr>
        <p:xfrm>
          <a:off x="3739773" y="4684223"/>
          <a:ext cx="908392" cy="7678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098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227098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383923">
                <a:tc grid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3839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614245"/>
              </p:ext>
            </p:extLst>
          </p:nvPr>
        </p:nvGraphicFramePr>
        <p:xfrm>
          <a:off x="8873156" y="799619"/>
          <a:ext cx="516356" cy="703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56">
                  <a:extLst>
                    <a:ext uri="{9D8B030D-6E8A-4147-A177-3AD203B41FA5}">
                      <a16:colId xmlns:a16="http://schemas.microsoft.com/office/drawing/2014/main" val="4064329106"/>
                    </a:ext>
                  </a:extLst>
                </a:gridCol>
              </a:tblGrid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044821"/>
                  </a:ext>
                </a:extLst>
              </a:tr>
              <a:tr h="3518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GB" sz="2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49840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93704"/>
              </p:ext>
            </p:extLst>
          </p:nvPr>
        </p:nvGraphicFramePr>
        <p:xfrm>
          <a:off x="10588605" y="4015257"/>
          <a:ext cx="436289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289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419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4196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Tuesday</a:t>
            </a: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7582" y="430513"/>
            <a:ext cx="46656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Write the improper fraction as a mixed number.</a:t>
            </a: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271" y="2333158"/>
            <a:ext cx="49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Write the fraction represented as a mixed number.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8834" y="2372744"/>
            <a:ext cx="2622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Millie believes…</a:t>
            </a:r>
          </a:p>
        </p:txBody>
      </p:sp>
      <p:pic>
        <p:nvPicPr>
          <p:cNvPr id="2051" name="Picture 3" descr="27145461_468214916908565_128156848_o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1" t="5460" r="10671" b="73281"/>
          <a:stretch/>
        </p:blipFill>
        <p:spPr bwMode="auto">
          <a:xfrm>
            <a:off x="8463674" y="3395592"/>
            <a:ext cx="1335313" cy="16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6301" y="703279"/>
            <a:ext cx="465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Write seventeen fifteenths as a mixed number.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76633" y="5047418"/>
            <a:ext cx="3294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Century Gothic" panose="020B0502020202020204" pitchFamily="34" charset="0"/>
              </a:rPr>
              <a:t>Is </a:t>
            </a:r>
            <a:r>
              <a:rPr lang="en-GB" sz="2200" dirty="0" smtClean="0">
                <a:latin typeface="Century Gothic" panose="020B0502020202020204" pitchFamily="34" charset="0"/>
              </a:rPr>
              <a:t>Millie </a:t>
            </a:r>
            <a:r>
              <a:rPr lang="en-GB" sz="2200" dirty="0">
                <a:latin typeface="Century Gothic" panose="020B0502020202020204" pitchFamily="34" charset="0"/>
              </a:rPr>
              <a:t>correct?</a:t>
            </a: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Explain your reasoning!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43162" y="2843004"/>
            <a:ext cx="4976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“Seventeen fifths is less than eighteen thirds.”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87" y="4242404"/>
            <a:ext cx="5149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Draw a bar model to represent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33812"/>
              </p:ext>
            </p:extLst>
          </p:nvPr>
        </p:nvGraphicFramePr>
        <p:xfrm>
          <a:off x="3034078" y="1088359"/>
          <a:ext cx="504096" cy="936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72" y="3061830"/>
            <a:ext cx="838815" cy="836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03" y="3066750"/>
            <a:ext cx="820942" cy="8187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96" y="3063453"/>
            <a:ext cx="820942" cy="8187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54" y="3063454"/>
            <a:ext cx="820942" cy="818797"/>
          </a:xfrm>
          <a:prstGeom prst="rect">
            <a:avLst/>
          </a:prstGeom>
        </p:spPr>
      </p:pic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42713"/>
              </p:ext>
            </p:extLst>
          </p:nvPr>
        </p:nvGraphicFramePr>
        <p:xfrm>
          <a:off x="3014837" y="4757923"/>
          <a:ext cx="504096" cy="936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85230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445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Tuesday </a:t>
            </a:r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Millie is correct.</a:t>
            </a:r>
          </a:p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en-GB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Seventeen fifths is less than eighteen thirds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 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–          =  3</a:t>
            </a:r>
          </a:p>
          <a:p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</a:t>
            </a:r>
          </a:p>
          <a:p>
            <a:r>
              <a:rPr lang="en-GB" sz="2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= 6</a:t>
            </a:r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417" y="938343"/>
            <a:ext cx="130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6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9119" y="2917086"/>
            <a:ext cx="53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3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77465"/>
              </p:ext>
            </p:extLst>
          </p:nvPr>
        </p:nvGraphicFramePr>
        <p:xfrm>
          <a:off x="3163863" y="757498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94322"/>
              </p:ext>
            </p:extLst>
          </p:nvPr>
        </p:nvGraphicFramePr>
        <p:xfrm>
          <a:off x="3190946" y="2715986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4221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42217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8434"/>
              </p:ext>
            </p:extLst>
          </p:nvPr>
        </p:nvGraphicFramePr>
        <p:xfrm>
          <a:off x="8879286" y="727066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55544"/>
              </p:ext>
            </p:extLst>
          </p:nvPr>
        </p:nvGraphicFramePr>
        <p:xfrm>
          <a:off x="7307107" y="3969174"/>
          <a:ext cx="504096" cy="67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90093"/>
              </p:ext>
            </p:extLst>
          </p:nvPr>
        </p:nvGraphicFramePr>
        <p:xfrm>
          <a:off x="7281439" y="4850023"/>
          <a:ext cx="504096" cy="67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082902" y="936886"/>
            <a:ext cx="130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4251"/>
              </p:ext>
            </p:extLst>
          </p:nvPr>
        </p:nvGraphicFramePr>
        <p:xfrm>
          <a:off x="1317625" y="4352644"/>
          <a:ext cx="3937002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167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46246"/>
              </p:ext>
            </p:extLst>
          </p:nvPr>
        </p:nvGraphicFramePr>
        <p:xfrm>
          <a:off x="1317625" y="4728070"/>
          <a:ext cx="3937002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167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49293"/>
              </p:ext>
            </p:extLst>
          </p:nvPr>
        </p:nvGraphicFramePr>
        <p:xfrm>
          <a:off x="1317625" y="5101296"/>
          <a:ext cx="3937002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167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905352"/>
              </p:ext>
            </p:extLst>
          </p:nvPr>
        </p:nvGraphicFramePr>
        <p:xfrm>
          <a:off x="1317625" y="5476722"/>
          <a:ext cx="3937002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6167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01325430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537470885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4190275164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349057147"/>
                    </a:ext>
                  </a:extLst>
                </a:gridCol>
                <a:gridCol w="656167">
                  <a:extLst>
                    <a:ext uri="{9D8B030D-6E8A-4147-A177-3AD203B41FA5}">
                      <a16:colId xmlns:a16="http://schemas.microsoft.com/office/drawing/2014/main" val="241804588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96993"/>
              </p:ext>
            </p:extLst>
          </p:nvPr>
        </p:nvGraphicFramePr>
        <p:xfrm>
          <a:off x="8519188" y="3966563"/>
          <a:ext cx="504096" cy="670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8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0" y="6175441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Wednesday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591" y="447529"/>
            <a:ext cx="5010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1737" y="4952741"/>
            <a:ext cx="4810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Is Anita correct?</a:t>
            </a:r>
          </a:p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Explain your reasoning!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770" y="2357500"/>
            <a:ext cx="5172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Complete the statement.</a:t>
            </a: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dirty="0" smtClean="0">
                <a:latin typeface="Century Gothic" panose="020B0502020202020204" pitchFamily="34" charset="0"/>
              </a:rPr>
              <a:t>              </a:t>
            </a:r>
            <a:r>
              <a:rPr lang="en-GB" sz="2200" b="1" dirty="0" smtClean="0">
                <a:latin typeface="Century Gothic" panose="020B0502020202020204" pitchFamily="34" charset="0"/>
              </a:rPr>
              <a:t>= __  and __ eighths 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27145461_468214916908565_128156848_o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2" t="33570" r="39212" b="47665"/>
          <a:stretch/>
        </p:blipFill>
        <p:spPr bwMode="auto">
          <a:xfrm>
            <a:off x="8456009" y="2762439"/>
            <a:ext cx="1420911" cy="14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9977" y="2427932"/>
            <a:ext cx="3276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 Anita calculates…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895" y="387093"/>
            <a:ext cx="49769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Complete the statement.</a:t>
            </a: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r>
              <a:rPr lang="en-GB" sz="2200" b="1" dirty="0" smtClean="0">
                <a:latin typeface="Century Gothic" panose="020B0502020202020204" pitchFamily="34" charset="0"/>
              </a:rPr>
              <a:t>            6 and 4 sevenths =  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5546" y="454969"/>
            <a:ext cx="5141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Represent the fraction as a mixed number.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4740" y="4585030"/>
            <a:ext cx="45952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Draw a bar model to show how many eighths are in one whole.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28707"/>
              </p:ext>
            </p:extLst>
          </p:nvPr>
        </p:nvGraphicFramePr>
        <p:xfrm>
          <a:off x="4768257" y="850966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81406"/>
              </p:ext>
            </p:extLst>
          </p:nvPr>
        </p:nvGraphicFramePr>
        <p:xfrm>
          <a:off x="6891873" y="4266818"/>
          <a:ext cx="50409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104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36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104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40245"/>
              </p:ext>
            </p:extLst>
          </p:nvPr>
        </p:nvGraphicFramePr>
        <p:xfrm>
          <a:off x="8242112" y="4266818"/>
          <a:ext cx="50409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48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65073"/>
              </p:ext>
            </p:extLst>
          </p:nvPr>
        </p:nvGraphicFramePr>
        <p:xfrm>
          <a:off x="9592352" y="4266818"/>
          <a:ext cx="50409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56046"/>
              </p:ext>
            </p:extLst>
          </p:nvPr>
        </p:nvGraphicFramePr>
        <p:xfrm>
          <a:off x="10861862" y="4249750"/>
          <a:ext cx="504096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90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395969" y="4266818"/>
            <a:ext cx="6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+</a:t>
            </a:r>
            <a:endParaRPr lang="en-GB" sz="2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826938" y="4301450"/>
            <a:ext cx="6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+</a:t>
            </a:r>
            <a:endParaRPr lang="en-GB" sz="28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0173737" y="4309858"/>
            <a:ext cx="6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=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94302"/>
              </p:ext>
            </p:extLst>
          </p:nvPr>
        </p:nvGraphicFramePr>
        <p:xfrm>
          <a:off x="1255733" y="2855798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17" y="1129607"/>
            <a:ext cx="790379" cy="78831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78" y="1144099"/>
            <a:ext cx="790379" cy="7883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94" y="1144099"/>
            <a:ext cx="790379" cy="78831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99" y="1144099"/>
            <a:ext cx="790379" cy="788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579" flipH="1">
            <a:off x="10273887" y="1072835"/>
            <a:ext cx="803950" cy="8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4669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Wednesday </a:t>
            </a:r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9411" y="2291785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4920" y="2303037"/>
            <a:ext cx="50104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 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1136" y="2952727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08022" y="3009342"/>
            <a:ext cx="49783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3366FF"/>
                </a:solidFill>
                <a:latin typeface="Century Gothic" panose="020B0502020202020204" pitchFamily="34" charset="0"/>
              </a:rPr>
              <a:t>D</a:t>
            </a:r>
            <a:r>
              <a:rPr lang="en-GB" sz="2200" dirty="0" smtClean="0">
                <a:latin typeface="Century Gothic" panose="020B0502020202020204" pitchFamily="34" charset="0"/>
              </a:rPr>
              <a:t> - Anita is correct.</a:t>
            </a:r>
          </a:p>
          <a:p>
            <a:endParaRPr lang="en-GB" sz="2200" b="1" dirty="0" smtClean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 smtClean="0">
                <a:solidFill>
                  <a:srgbClr val="3366FF"/>
                </a:solidFill>
                <a:latin typeface="Century Gothic" panose="020B0502020202020204" pitchFamily="34" charset="0"/>
              </a:rPr>
              <a:t>A</a:t>
            </a:r>
            <a:r>
              <a:rPr lang="en-GB" sz="2200" b="1" dirty="0" smtClean="0">
                <a:latin typeface="Century Gothic" panose="020B0502020202020204" pitchFamily="34" charset="0"/>
              </a:rPr>
              <a:t> </a:t>
            </a:r>
            <a:r>
              <a:rPr lang="en-GB" sz="2200" dirty="0" smtClean="0">
                <a:latin typeface="Century Gothic" panose="020B0502020202020204" pitchFamily="34" charset="0"/>
              </a:rPr>
              <a:t>- The calculation is correct.</a:t>
            </a:r>
            <a:endParaRPr lang="en-GB" sz="2000" b="1" dirty="0" smtClean="0">
              <a:latin typeface="Century Gothic" panose="020B0502020202020204" pitchFamily="34" charset="0"/>
            </a:endParaRPr>
          </a:p>
          <a:p>
            <a:endParaRPr lang="en-GB" sz="2200" b="1" dirty="0" smtClean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r>
              <a:rPr lang="en-GB" sz="2200" b="1" dirty="0" smtClean="0">
                <a:solidFill>
                  <a:srgbClr val="3366FF"/>
                </a:solidFill>
                <a:latin typeface="Century Gothic" panose="020B0502020202020204" pitchFamily="34" charset="0"/>
              </a:rPr>
              <a:t>B</a:t>
            </a:r>
            <a:r>
              <a:rPr lang="en-GB" sz="2200" dirty="0" smtClean="0">
                <a:latin typeface="Century Gothic" panose="020B0502020202020204" pitchFamily="34" charset="0"/>
              </a:rPr>
              <a:t> -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47754"/>
              </p:ext>
            </p:extLst>
          </p:nvPr>
        </p:nvGraphicFramePr>
        <p:xfrm>
          <a:off x="3005529" y="705537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64298"/>
              </p:ext>
            </p:extLst>
          </p:nvPr>
        </p:nvGraphicFramePr>
        <p:xfrm>
          <a:off x="8945154" y="734524"/>
          <a:ext cx="50409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9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63891"/>
              </p:ext>
            </p:extLst>
          </p:nvPr>
        </p:nvGraphicFramePr>
        <p:xfrm>
          <a:off x="1317624" y="4794446"/>
          <a:ext cx="3937004" cy="284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2125">
                  <a:extLst>
                    <a:ext uri="{9D8B030D-6E8A-4147-A177-3AD203B41FA5}">
                      <a16:colId xmlns:a16="http://schemas.microsoft.com/office/drawing/2014/main" val="420008151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6440124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417899543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80956571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294582048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505239102"/>
                    </a:ext>
                  </a:extLst>
                </a:gridCol>
                <a:gridCol w="492126">
                  <a:extLst>
                    <a:ext uri="{9D8B030D-6E8A-4147-A177-3AD203B41FA5}">
                      <a16:colId xmlns:a16="http://schemas.microsoft.com/office/drawing/2014/main" val="393603932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179561475"/>
                    </a:ext>
                  </a:extLst>
                </a:gridCol>
              </a:tblGrid>
              <a:tr h="28417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29239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49396" y="2887156"/>
            <a:ext cx="33730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latin typeface="Century Gothic" panose="020B0502020202020204" pitchFamily="34" charset="0"/>
              </a:rPr>
              <a:t>5</a:t>
            </a:r>
            <a:r>
              <a:rPr lang="en-GB" sz="2200" b="1" dirty="0" smtClean="0"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latin typeface="Century Gothic" panose="020B0502020202020204" pitchFamily="34" charset="0"/>
              </a:rPr>
              <a:t>wholes plus 5</a:t>
            </a:r>
            <a:r>
              <a:rPr lang="en-GB" sz="2200" b="1" dirty="0" smtClean="0">
                <a:latin typeface="Century Gothic" panose="020B0502020202020204" pitchFamily="34" charset="0"/>
              </a:rPr>
              <a:t> </a:t>
            </a:r>
            <a:r>
              <a:rPr lang="en-GB" sz="2200" b="1" dirty="0">
                <a:latin typeface="Century Gothic" panose="020B0502020202020204" pitchFamily="34" charset="0"/>
              </a:rPr>
              <a:t>eighths </a:t>
            </a: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687" y="4192798"/>
            <a:ext cx="3590925" cy="65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60112" y="89533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4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07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hursday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4591" y="447529"/>
            <a:ext cx="5010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16367" y="462982"/>
            <a:ext cx="5010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</p:txBody>
      </p:sp>
      <p:sp>
        <p:nvSpPr>
          <p:cNvPr id="4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19987" y="5109013"/>
            <a:ext cx="4603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Is Jane correct?</a:t>
            </a:r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Explain your reasoning!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5761" y="363780"/>
            <a:ext cx="4594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Write the next 3 fractions in the sequence.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257" y="4342886"/>
            <a:ext cx="4843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Alfie has one and six sevenths of the coins he collects.</a:t>
            </a:r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What fraction does he need to make the next whole?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69449" y="365643"/>
            <a:ext cx="5156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Which is the next fraction in the sequence?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5257" y="2641111"/>
            <a:ext cx="4801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Start at 1 and count in thirds. Write the next 3 fractions.                  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2188" y="2403740"/>
            <a:ext cx="5155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Century Gothic" panose="020B0502020202020204" pitchFamily="34" charset="0"/>
              </a:rPr>
              <a:t>Jane colours the fractions, adding one third each time.</a:t>
            </a:r>
            <a:endParaRPr lang="en-GB" sz="2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97477"/>
              </p:ext>
            </p:extLst>
          </p:nvPr>
        </p:nvGraphicFramePr>
        <p:xfrm>
          <a:off x="7192222" y="4376979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03981"/>
              </p:ext>
            </p:extLst>
          </p:nvPr>
        </p:nvGraphicFramePr>
        <p:xfrm>
          <a:off x="8640741" y="4377493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353784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41940"/>
              </p:ext>
            </p:extLst>
          </p:nvPr>
        </p:nvGraphicFramePr>
        <p:xfrm>
          <a:off x="10102991" y="4377493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pic>
        <p:nvPicPr>
          <p:cNvPr id="46" name="Picture 3" descr="27145461_468214916908565_128156848_o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5" t="31227" r="11427" b="47514"/>
          <a:stretch/>
        </p:blipFill>
        <p:spPr bwMode="auto">
          <a:xfrm>
            <a:off x="8463824" y="2788460"/>
            <a:ext cx="1264036" cy="16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67588"/>
              </p:ext>
            </p:extLst>
          </p:nvPr>
        </p:nvGraphicFramePr>
        <p:xfrm>
          <a:off x="2205245" y="1043483"/>
          <a:ext cx="231207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207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228853"/>
              </p:ext>
            </p:extLst>
          </p:nvPr>
        </p:nvGraphicFramePr>
        <p:xfrm>
          <a:off x="3121204" y="1043483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14434"/>
              </p:ext>
            </p:extLst>
          </p:nvPr>
        </p:nvGraphicFramePr>
        <p:xfrm>
          <a:off x="4090094" y="1071827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94154"/>
              </p:ext>
            </p:extLst>
          </p:nvPr>
        </p:nvGraphicFramePr>
        <p:xfrm>
          <a:off x="7612763" y="1110259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47299"/>
              </p:ext>
            </p:extLst>
          </p:nvPr>
        </p:nvGraphicFramePr>
        <p:xfrm>
          <a:off x="8851780" y="1099133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64564"/>
              </p:ext>
            </p:extLst>
          </p:nvPr>
        </p:nvGraphicFramePr>
        <p:xfrm>
          <a:off x="10218057" y="1110259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8279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</a:t>
            </a:r>
            <a:endParaRPr lang="en-GB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582" y="6214879"/>
            <a:ext cx="387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Thursday </a:t>
            </a:r>
            <a:r>
              <a:rPr lang="en-GB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970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287669"/>
            <a:ext cx="5172078" cy="364540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2255208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700087" y="4208280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6545295" y="293922"/>
            <a:ext cx="5172078" cy="1719733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8719" y="1225392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8719" y="3203706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8720" y="5159914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822445" y="121111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822446" y="5132969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8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16367" y="586552"/>
            <a:ext cx="5010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>
              <a:latin typeface="Century Gothic" panose="020B0502020202020204" pitchFamily="34" charset="0"/>
            </a:endParaRPr>
          </a:p>
          <a:p>
            <a:pPr algn="ctr"/>
            <a:endParaRPr lang="en-GB" sz="2200" b="1" dirty="0" smtClean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85178" y="846670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latin typeface="Century Gothic" panose="020B0502020202020204" pitchFamily="34" charset="0"/>
              </a:rPr>
              <a:t> </a:t>
            </a:r>
            <a:endParaRPr lang="en-GB" sz="2200" dirty="0"/>
          </a:p>
        </p:txBody>
      </p:sp>
      <p:sp>
        <p:nvSpPr>
          <p:cNvPr id="30" name="Rectangle 29"/>
          <p:cNvSpPr/>
          <p:nvPr/>
        </p:nvSpPr>
        <p:spPr>
          <a:xfrm>
            <a:off x="1740318" y="2927262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8189" y="2633045"/>
            <a:ext cx="4918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3366FF"/>
                </a:solidFill>
                <a:latin typeface="Century Gothic" panose="020B0502020202020204" pitchFamily="34" charset="0"/>
              </a:rPr>
              <a:t>D</a:t>
            </a:r>
            <a:r>
              <a:rPr lang="en-GB" sz="2400" dirty="0">
                <a:latin typeface="Century Gothic" panose="020B0502020202020204" pitchFamily="34" charset="0"/>
              </a:rPr>
              <a:t> - </a:t>
            </a:r>
            <a:r>
              <a:rPr lang="en-GB" sz="2400" dirty="0" smtClean="0">
                <a:latin typeface="Century Gothic" panose="020B0502020202020204" pitchFamily="34" charset="0"/>
              </a:rPr>
              <a:t>Jane </a:t>
            </a:r>
            <a:r>
              <a:rPr lang="en-GB" sz="2400" dirty="0">
                <a:latin typeface="Century Gothic" panose="020B0502020202020204" pitchFamily="34" charset="0"/>
              </a:rPr>
              <a:t>is </a:t>
            </a:r>
            <a:r>
              <a:rPr lang="en-GB" sz="2400" dirty="0" smtClean="0">
                <a:latin typeface="Century Gothic" panose="020B0502020202020204" pitchFamily="34" charset="0"/>
              </a:rPr>
              <a:t>incorrect.</a:t>
            </a:r>
          </a:p>
          <a:p>
            <a:r>
              <a:rPr lang="en-GB" sz="2400" b="1" dirty="0" smtClean="0">
                <a:solidFill>
                  <a:srgbClr val="3366FF"/>
                </a:solidFill>
                <a:latin typeface="Century Gothic" panose="020B0502020202020204" pitchFamily="34" charset="0"/>
              </a:rPr>
              <a:t>A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- Jane has coloured in one more square each time instead of one third.</a:t>
            </a:r>
            <a:endParaRPr lang="en-GB" sz="2400" b="1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3366FF"/>
                </a:solidFill>
                <a:latin typeface="Century Gothic" panose="020B0502020202020204" pitchFamily="34" charset="0"/>
              </a:rPr>
              <a:t>B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latin typeface="Century Gothic" panose="020B0502020202020204" pitchFamily="34" charset="0"/>
              </a:rPr>
              <a:t>-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81240"/>
              </p:ext>
            </p:extLst>
          </p:nvPr>
        </p:nvGraphicFramePr>
        <p:xfrm>
          <a:off x="2124317" y="722807"/>
          <a:ext cx="286818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818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51087"/>
              </p:ext>
            </p:extLst>
          </p:nvPr>
        </p:nvGraphicFramePr>
        <p:xfrm>
          <a:off x="3104666" y="727068"/>
          <a:ext cx="357271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271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45246"/>
              </p:ext>
            </p:extLst>
          </p:nvPr>
        </p:nvGraphicFramePr>
        <p:xfrm>
          <a:off x="4155468" y="740111"/>
          <a:ext cx="357271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271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11418"/>
              </p:ext>
            </p:extLst>
          </p:nvPr>
        </p:nvGraphicFramePr>
        <p:xfrm>
          <a:off x="3330167" y="2688354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1411"/>
              </p:ext>
            </p:extLst>
          </p:nvPr>
        </p:nvGraphicFramePr>
        <p:xfrm>
          <a:off x="2118479" y="2715986"/>
          <a:ext cx="292656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56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20243"/>
              </p:ext>
            </p:extLst>
          </p:nvPr>
        </p:nvGraphicFramePr>
        <p:xfrm>
          <a:off x="7328687" y="4278986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19985"/>
              </p:ext>
            </p:extLst>
          </p:nvPr>
        </p:nvGraphicFramePr>
        <p:xfrm>
          <a:off x="8578025" y="4278986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02653"/>
              </p:ext>
            </p:extLst>
          </p:nvPr>
        </p:nvGraphicFramePr>
        <p:xfrm>
          <a:off x="9827363" y="4278986"/>
          <a:ext cx="1087119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373">
                  <a:extLst>
                    <a:ext uri="{9D8B030D-6E8A-4147-A177-3AD203B41FA5}">
                      <a16:colId xmlns:a16="http://schemas.microsoft.com/office/drawing/2014/main" val="691918865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342370290"/>
                    </a:ext>
                  </a:extLst>
                </a:gridCol>
                <a:gridCol w="362373">
                  <a:extLst>
                    <a:ext uri="{9D8B030D-6E8A-4147-A177-3AD203B41FA5}">
                      <a16:colId xmlns:a16="http://schemas.microsoft.com/office/drawing/2014/main" val="28131444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84754"/>
                  </a:ext>
                </a:extLst>
              </a:tr>
              <a:tr h="353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0058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2932984" y="2927261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00431" y="2927262"/>
            <a:ext cx="3433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 smtClean="0">
                <a:latin typeface="Century Gothic" panose="020B0502020202020204" pitchFamily="34" charset="0"/>
              </a:rPr>
              <a:t>3</a:t>
            </a:r>
            <a:endParaRPr lang="en-GB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98781"/>
              </p:ext>
            </p:extLst>
          </p:nvPr>
        </p:nvGraphicFramePr>
        <p:xfrm>
          <a:off x="8977584" y="721788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39307"/>
              </p:ext>
            </p:extLst>
          </p:nvPr>
        </p:nvGraphicFramePr>
        <p:xfrm>
          <a:off x="3139301" y="4641426"/>
          <a:ext cx="288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669</Words>
  <Application>Microsoft Office PowerPoint</Application>
  <PresentationFormat>Widescreen</PresentationFormat>
  <Paragraphs>372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Deepening Underestanding Ltd</dc:creator>
  <cp:lastModifiedBy>Remote 6</cp:lastModifiedBy>
  <cp:revision>360</cp:revision>
  <dcterms:created xsi:type="dcterms:W3CDTF">2018-03-29T14:43:08Z</dcterms:created>
  <dcterms:modified xsi:type="dcterms:W3CDTF">2020-12-30T11:29:11Z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