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64" r:id="rId5"/>
    <p:sldId id="269" r:id="rId6"/>
    <p:sldId id="265" r:id="rId7"/>
    <p:sldId id="270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C000"/>
    <a:srgbClr val="C67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3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9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C236-9748-42C3-868D-89F234E9F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EB37A-4536-41B8-8118-4B27B3CC5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40574-5A46-429A-9D87-0F84C5FF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8C34D-39D0-4625-BAA2-FB26C3C9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77034-A545-426D-9C46-F39A218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948D-811A-4B8D-8D7B-B562A02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B0A57-D55D-4E5D-87C4-A88948A63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52B6A-4D8F-46C6-9AE3-8E1DCF8D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8245C-0AE0-4288-A92E-15185793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96DC3-3E37-484D-B1F9-E47791AA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F974D-D2CC-4101-90DD-AFF67E3E4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9A1A0-39DC-4B01-BB5A-8708969E2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0014C-E888-4391-BD0E-804BE613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C1A2-C6A2-40F0-8DC9-D9B99732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0E400-2776-4619-A618-013BF841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EBD6-5A36-4B18-BFF8-6CFB4F69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CF1C-64F0-4278-AE2C-C8EAAA85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6E623-682C-47AF-A07C-CAA1BFF9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914B3-DF13-467C-B7EF-78570B8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F5045-421C-4A85-9F64-D4F64AC5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FC41-8843-4FFF-A896-A5150B2C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835EA-3002-4AF7-BDCF-0B8F563C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36311-C066-43EF-ABBB-CCBB0E25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A725E-2952-48A9-8E92-0B7DC7A6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AAD66-D3EF-462F-AB15-849D6F99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6594F-627A-4DF7-B855-8CC82F51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0461B-E92D-4501-A52C-509A8A052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45F31-52FC-4792-9EB5-D2F759E5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CE8CE-40B3-464E-B453-A2FAE7DC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3DEA6-68E7-417B-971D-04E969C0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19799-5B11-46B0-A940-0DCC1401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FCA6-00C6-41E2-AF00-726DED7F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A5188-A5E7-4EA4-9546-FD6FFB9F7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29907-66EE-474F-864F-00973CC9F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B3DAF-6937-43DB-986D-859FB588A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2ED2E-A442-454B-B572-584A9ECB2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282F7-36C4-4A2A-9719-CE79E128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63480-2E45-4153-86B7-1DD8F278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0707F-A685-4D24-9336-F713FA1E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293A7-F48A-4663-9B68-22643CC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13012-3122-48AD-8909-4D792BA2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55003-95C9-41B3-9F89-1E672A69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5A9DF-62BA-4C37-B108-B93D6952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718507-3485-43B3-94BA-E02A2478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68016-CF04-4944-BA95-D1ED7FF6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618B4-8439-4CBA-99F5-1D4974BF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7C1D2-C64E-4758-A3B4-95A08F48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C9681-561B-486E-A7BF-C8E91D0C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14526-F7A8-4298-9B83-0883B2D0B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E8947-FAF2-4535-B79D-E1165CA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1BA13-D544-4A48-BE06-989C7B55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9728D-72A6-43E2-B27A-B331165C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C0831-AE82-4F43-BB87-976A500E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4CC60-87DE-43E2-BEB0-BF592ED83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137C4-5FB4-4E6F-A283-BA1E507F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AD8B8-ED64-48C3-A10E-506D57AC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820F9-184D-4DEA-9E1C-18A0FEF1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5F51A-9CAB-4C3C-A1CD-E07E62E6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61B46-5204-4CDD-A0C0-3B7F9EBE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63FC6-1DE6-4A76-8DD5-C433254A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A3486-730D-4383-9754-A1F2DD490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636D-264A-4F6D-8ECE-8EDFBE94DDD3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8C15D-B9E3-44C2-99CA-29703B102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89060-30FC-4112-86C5-62322D71D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Tuesday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4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37582" y="430513"/>
            <a:ext cx="46656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Use &lt; &gt; or = to compare the fractions.</a:t>
            </a: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50270" y="2239671"/>
            <a:ext cx="49994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Use the bar model to identify the largest fraction.</a:t>
            </a:r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48834" y="2372744"/>
            <a:ext cx="26221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Alfie believes…</a:t>
            </a:r>
          </a:p>
        </p:txBody>
      </p:sp>
      <p:pic>
        <p:nvPicPr>
          <p:cNvPr id="2051" name="Picture 3" descr="27145461_468214916908565_128156848_o"/>
          <p:cNvPicPr>
            <a:picLocks noChangeAspect="1" noChangeArrowheads="1"/>
          </p:cNvPicPr>
          <p:nvPr/>
        </p:nvPicPr>
        <p:blipFill rotWithShape="1"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02" t="5460" r="40590" b="73281"/>
          <a:stretch/>
        </p:blipFill>
        <p:spPr bwMode="auto">
          <a:xfrm>
            <a:off x="8463674" y="3395592"/>
            <a:ext cx="1335313" cy="1693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61434" y="387243"/>
            <a:ext cx="4650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Can you identify the largest fraction?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476633" y="5047418"/>
            <a:ext cx="32941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Is Alfie correct?</a:t>
            </a: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Explain your reasoning!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43162" y="2843004"/>
            <a:ext cx="4976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“The larger the denominator, the larger the fraction.”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22498" y="4322609"/>
            <a:ext cx="51496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Draw a bar model to represent</a:t>
            </a:r>
          </a:p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&lt;</a:t>
            </a:r>
            <a:r>
              <a:rPr lang="en-GB" sz="2200" dirty="0">
                <a:latin typeface="Century Gothic" panose="020B0502020202020204" pitchFamily="34" charset="0"/>
              </a:rPr>
              <a:t> 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762606"/>
              </p:ext>
            </p:extLst>
          </p:nvPr>
        </p:nvGraphicFramePr>
        <p:xfrm>
          <a:off x="2038359" y="1057673"/>
          <a:ext cx="504096" cy="936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50933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28523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363945"/>
              </p:ext>
            </p:extLst>
          </p:nvPr>
        </p:nvGraphicFramePr>
        <p:xfrm>
          <a:off x="2091493" y="4823078"/>
          <a:ext cx="504096" cy="936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50933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28523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619" y="1031945"/>
            <a:ext cx="912498" cy="9101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247" y="1088359"/>
            <a:ext cx="860247" cy="857999"/>
          </a:xfrm>
          <a:prstGeom prst="rect">
            <a:avLst/>
          </a:prstGeom>
        </p:spPr>
      </p:pic>
      <p:sp>
        <p:nvSpPr>
          <p:cNvPr id="36" name="Oval 35"/>
          <p:cNvSpPr/>
          <p:nvPr/>
        </p:nvSpPr>
        <p:spPr>
          <a:xfrm>
            <a:off x="3027948" y="1305097"/>
            <a:ext cx="504000" cy="50400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 dirty="0">
              <a:solidFill>
                <a:schemeClr val="tx1"/>
              </a:solidFill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334599"/>
              </p:ext>
            </p:extLst>
          </p:nvPr>
        </p:nvGraphicFramePr>
        <p:xfrm>
          <a:off x="3955262" y="1070149"/>
          <a:ext cx="504096" cy="936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50933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28523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707010"/>
              </p:ext>
            </p:extLst>
          </p:nvPr>
        </p:nvGraphicFramePr>
        <p:xfrm>
          <a:off x="1244491" y="3018691"/>
          <a:ext cx="1873320" cy="278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220">
                  <a:extLst>
                    <a:ext uri="{9D8B030D-6E8A-4147-A177-3AD203B41FA5}">
                      <a16:colId xmlns:a16="http://schemas.microsoft.com/office/drawing/2014/main" val="4200081518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301325430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2537470885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4190275164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349057147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2418045885"/>
                    </a:ext>
                  </a:extLst>
                </a:gridCol>
              </a:tblGrid>
              <a:tr h="278241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292390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234413"/>
              </p:ext>
            </p:extLst>
          </p:nvPr>
        </p:nvGraphicFramePr>
        <p:xfrm>
          <a:off x="3512031" y="3009112"/>
          <a:ext cx="1873320" cy="284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220">
                  <a:extLst>
                    <a:ext uri="{9D8B030D-6E8A-4147-A177-3AD203B41FA5}">
                      <a16:colId xmlns:a16="http://schemas.microsoft.com/office/drawing/2014/main" val="4200081518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301325430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2537470885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4190275164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349057147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2418045885"/>
                    </a:ext>
                  </a:extLst>
                </a:gridCol>
              </a:tblGrid>
              <a:tr h="28417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292390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444497"/>
              </p:ext>
            </p:extLst>
          </p:nvPr>
        </p:nvGraphicFramePr>
        <p:xfrm>
          <a:off x="1244491" y="3470357"/>
          <a:ext cx="1873320" cy="284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4440">
                  <a:extLst>
                    <a:ext uri="{9D8B030D-6E8A-4147-A177-3AD203B41FA5}">
                      <a16:colId xmlns:a16="http://schemas.microsoft.com/office/drawing/2014/main" val="4200081518"/>
                    </a:ext>
                  </a:extLst>
                </a:gridCol>
                <a:gridCol w="624440">
                  <a:extLst>
                    <a:ext uri="{9D8B030D-6E8A-4147-A177-3AD203B41FA5}">
                      <a16:colId xmlns:a16="http://schemas.microsoft.com/office/drawing/2014/main" val="511130547"/>
                    </a:ext>
                  </a:extLst>
                </a:gridCol>
                <a:gridCol w="624440">
                  <a:extLst>
                    <a:ext uri="{9D8B030D-6E8A-4147-A177-3AD203B41FA5}">
                      <a16:colId xmlns:a16="http://schemas.microsoft.com/office/drawing/2014/main" val="1159431782"/>
                    </a:ext>
                  </a:extLst>
                </a:gridCol>
              </a:tblGrid>
              <a:tr h="28417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292390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240238"/>
              </p:ext>
            </p:extLst>
          </p:nvPr>
        </p:nvGraphicFramePr>
        <p:xfrm>
          <a:off x="3512031" y="3464750"/>
          <a:ext cx="1873320" cy="284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4440">
                  <a:extLst>
                    <a:ext uri="{9D8B030D-6E8A-4147-A177-3AD203B41FA5}">
                      <a16:colId xmlns:a16="http://schemas.microsoft.com/office/drawing/2014/main" val="4200081518"/>
                    </a:ext>
                  </a:extLst>
                </a:gridCol>
                <a:gridCol w="624440">
                  <a:extLst>
                    <a:ext uri="{9D8B030D-6E8A-4147-A177-3AD203B41FA5}">
                      <a16:colId xmlns:a16="http://schemas.microsoft.com/office/drawing/2014/main" val="511130547"/>
                    </a:ext>
                  </a:extLst>
                </a:gridCol>
                <a:gridCol w="624440">
                  <a:extLst>
                    <a:ext uri="{9D8B030D-6E8A-4147-A177-3AD203B41FA5}">
                      <a16:colId xmlns:a16="http://schemas.microsoft.com/office/drawing/2014/main" val="1159431782"/>
                    </a:ext>
                  </a:extLst>
                </a:gridCol>
              </a:tblGrid>
              <a:tr h="28417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292390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71185"/>
              </p:ext>
            </p:extLst>
          </p:nvPr>
        </p:nvGraphicFramePr>
        <p:xfrm>
          <a:off x="3959047" y="4830842"/>
          <a:ext cx="504096" cy="936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50933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28523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418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4452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Tuesday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1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2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endParaRPr lang="en-GB" sz="22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– Alfie is incorrect.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– The larger the denominator is, the smaller the fraction can be.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          is smaller than   </a:t>
            </a:r>
          </a:p>
          <a:p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    </a:t>
            </a:r>
          </a:p>
          <a:p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</a:t>
            </a:r>
          </a:p>
          <a:p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</a:t>
            </a: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17625" y="2814812"/>
            <a:ext cx="40725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Both fractions are equal.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623513"/>
              </p:ext>
            </p:extLst>
          </p:nvPr>
        </p:nvGraphicFramePr>
        <p:xfrm>
          <a:off x="7328687" y="4225017"/>
          <a:ext cx="504096" cy="670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576733"/>
              </p:ext>
            </p:extLst>
          </p:nvPr>
        </p:nvGraphicFramePr>
        <p:xfrm>
          <a:off x="9981672" y="4244804"/>
          <a:ext cx="504096" cy="670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pic>
        <p:nvPicPr>
          <p:cNvPr id="34" name="Picture 3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210" y="724786"/>
            <a:ext cx="860247" cy="857999"/>
          </a:xfrm>
          <a:prstGeom prst="rect">
            <a:avLst/>
          </a:prstGeom>
        </p:spPr>
      </p:pic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190638"/>
              </p:ext>
            </p:extLst>
          </p:nvPr>
        </p:nvGraphicFramePr>
        <p:xfrm>
          <a:off x="1070520" y="4636819"/>
          <a:ext cx="1873320" cy="278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220">
                  <a:extLst>
                    <a:ext uri="{9D8B030D-6E8A-4147-A177-3AD203B41FA5}">
                      <a16:colId xmlns:a16="http://schemas.microsoft.com/office/drawing/2014/main" val="4200081518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301325430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2537470885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4190275164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349057147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2418045885"/>
                    </a:ext>
                  </a:extLst>
                </a:gridCol>
              </a:tblGrid>
              <a:tr h="278241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292390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012444"/>
              </p:ext>
            </p:extLst>
          </p:nvPr>
        </p:nvGraphicFramePr>
        <p:xfrm>
          <a:off x="1070520" y="5185151"/>
          <a:ext cx="1873320" cy="278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220">
                  <a:extLst>
                    <a:ext uri="{9D8B030D-6E8A-4147-A177-3AD203B41FA5}">
                      <a16:colId xmlns:a16="http://schemas.microsoft.com/office/drawing/2014/main" val="4200081518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301325430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2537470885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4190275164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349057147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2418045885"/>
                    </a:ext>
                  </a:extLst>
                </a:gridCol>
              </a:tblGrid>
              <a:tr h="278241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292390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611160"/>
              </p:ext>
            </p:extLst>
          </p:nvPr>
        </p:nvGraphicFramePr>
        <p:xfrm>
          <a:off x="3651825" y="4400650"/>
          <a:ext cx="1873319" cy="278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617">
                  <a:extLst>
                    <a:ext uri="{9D8B030D-6E8A-4147-A177-3AD203B41FA5}">
                      <a16:colId xmlns:a16="http://schemas.microsoft.com/office/drawing/2014/main" val="4200081518"/>
                    </a:ext>
                  </a:extLst>
                </a:gridCol>
                <a:gridCol w="267617">
                  <a:extLst>
                    <a:ext uri="{9D8B030D-6E8A-4147-A177-3AD203B41FA5}">
                      <a16:colId xmlns:a16="http://schemas.microsoft.com/office/drawing/2014/main" val="301325430"/>
                    </a:ext>
                  </a:extLst>
                </a:gridCol>
                <a:gridCol w="267617">
                  <a:extLst>
                    <a:ext uri="{9D8B030D-6E8A-4147-A177-3AD203B41FA5}">
                      <a16:colId xmlns:a16="http://schemas.microsoft.com/office/drawing/2014/main" val="2537470885"/>
                    </a:ext>
                  </a:extLst>
                </a:gridCol>
                <a:gridCol w="267617">
                  <a:extLst>
                    <a:ext uri="{9D8B030D-6E8A-4147-A177-3AD203B41FA5}">
                      <a16:colId xmlns:a16="http://schemas.microsoft.com/office/drawing/2014/main" val="4190275164"/>
                    </a:ext>
                  </a:extLst>
                </a:gridCol>
                <a:gridCol w="267617">
                  <a:extLst>
                    <a:ext uri="{9D8B030D-6E8A-4147-A177-3AD203B41FA5}">
                      <a16:colId xmlns:a16="http://schemas.microsoft.com/office/drawing/2014/main" val="349057147"/>
                    </a:ext>
                  </a:extLst>
                </a:gridCol>
                <a:gridCol w="267617">
                  <a:extLst>
                    <a:ext uri="{9D8B030D-6E8A-4147-A177-3AD203B41FA5}">
                      <a16:colId xmlns:a16="http://schemas.microsoft.com/office/drawing/2014/main" val="2418045885"/>
                    </a:ext>
                  </a:extLst>
                </a:gridCol>
                <a:gridCol w="267617">
                  <a:extLst>
                    <a:ext uri="{9D8B030D-6E8A-4147-A177-3AD203B41FA5}">
                      <a16:colId xmlns:a16="http://schemas.microsoft.com/office/drawing/2014/main" val="1985848976"/>
                    </a:ext>
                  </a:extLst>
                </a:gridCol>
              </a:tblGrid>
              <a:tr h="278241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292390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654187"/>
              </p:ext>
            </p:extLst>
          </p:nvPr>
        </p:nvGraphicFramePr>
        <p:xfrm>
          <a:off x="3651825" y="4906275"/>
          <a:ext cx="1873319" cy="278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617">
                  <a:extLst>
                    <a:ext uri="{9D8B030D-6E8A-4147-A177-3AD203B41FA5}">
                      <a16:colId xmlns:a16="http://schemas.microsoft.com/office/drawing/2014/main" val="4200081518"/>
                    </a:ext>
                  </a:extLst>
                </a:gridCol>
                <a:gridCol w="267617">
                  <a:extLst>
                    <a:ext uri="{9D8B030D-6E8A-4147-A177-3AD203B41FA5}">
                      <a16:colId xmlns:a16="http://schemas.microsoft.com/office/drawing/2014/main" val="301325430"/>
                    </a:ext>
                  </a:extLst>
                </a:gridCol>
                <a:gridCol w="267617">
                  <a:extLst>
                    <a:ext uri="{9D8B030D-6E8A-4147-A177-3AD203B41FA5}">
                      <a16:colId xmlns:a16="http://schemas.microsoft.com/office/drawing/2014/main" val="2537470885"/>
                    </a:ext>
                  </a:extLst>
                </a:gridCol>
                <a:gridCol w="267617">
                  <a:extLst>
                    <a:ext uri="{9D8B030D-6E8A-4147-A177-3AD203B41FA5}">
                      <a16:colId xmlns:a16="http://schemas.microsoft.com/office/drawing/2014/main" val="4190275164"/>
                    </a:ext>
                  </a:extLst>
                </a:gridCol>
                <a:gridCol w="267617">
                  <a:extLst>
                    <a:ext uri="{9D8B030D-6E8A-4147-A177-3AD203B41FA5}">
                      <a16:colId xmlns:a16="http://schemas.microsoft.com/office/drawing/2014/main" val="349057147"/>
                    </a:ext>
                  </a:extLst>
                </a:gridCol>
                <a:gridCol w="267617">
                  <a:extLst>
                    <a:ext uri="{9D8B030D-6E8A-4147-A177-3AD203B41FA5}">
                      <a16:colId xmlns:a16="http://schemas.microsoft.com/office/drawing/2014/main" val="2418045885"/>
                    </a:ext>
                  </a:extLst>
                </a:gridCol>
                <a:gridCol w="267617">
                  <a:extLst>
                    <a:ext uri="{9D8B030D-6E8A-4147-A177-3AD203B41FA5}">
                      <a16:colId xmlns:a16="http://schemas.microsoft.com/office/drawing/2014/main" val="1841186982"/>
                    </a:ext>
                  </a:extLst>
                </a:gridCol>
              </a:tblGrid>
              <a:tr h="278241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292390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903408"/>
              </p:ext>
            </p:extLst>
          </p:nvPr>
        </p:nvGraphicFramePr>
        <p:xfrm>
          <a:off x="3651825" y="5411900"/>
          <a:ext cx="1873319" cy="278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617">
                  <a:extLst>
                    <a:ext uri="{9D8B030D-6E8A-4147-A177-3AD203B41FA5}">
                      <a16:colId xmlns:a16="http://schemas.microsoft.com/office/drawing/2014/main" val="4200081518"/>
                    </a:ext>
                  </a:extLst>
                </a:gridCol>
                <a:gridCol w="267617">
                  <a:extLst>
                    <a:ext uri="{9D8B030D-6E8A-4147-A177-3AD203B41FA5}">
                      <a16:colId xmlns:a16="http://schemas.microsoft.com/office/drawing/2014/main" val="301325430"/>
                    </a:ext>
                  </a:extLst>
                </a:gridCol>
                <a:gridCol w="267617">
                  <a:extLst>
                    <a:ext uri="{9D8B030D-6E8A-4147-A177-3AD203B41FA5}">
                      <a16:colId xmlns:a16="http://schemas.microsoft.com/office/drawing/2014/main" val="2999522792"/>
                    </a:ext>
                  </a:extLst>
                </a:gridCol>
                <a:gridCol w="267617">
                  <a:extLst>
                    <a:ext uri="{9D8B030D-6E8A-4147-A177-3AD203B41FA5}">
                      <a16:colId xmlns:a16="http://schemas.microsoft.com/office/drawing/2014/main" val="2537470885"/>
                    </a:ext>
                  </a:extLst>
                </a:gridCol>
                <a:gridCol w="267617">
                  <a:extLst>
                    <a:ext uri="{9D8B030D-6E8A-4147-A177-3AD203B41FA5}">
                      <a16:colId xmlns:a16="http://schemas.microsoft.com/office/drawing/2014/main" val="4190275164"/>
                    </a:ext>
                  </a:extLst>
                </a:gridCol>
                <a:gridCol w="267617">
                  <a:extLst>
                    <a:ext uri="{9D8B030D-6E8A-4147-A177-3AD203B41FA5}">
                      <a16:colId xmlns:a16="http://schemas.microsoft.com/office/drawing/2014/main" val="349057147"/>
                    </a:ext>
                  </a:extLst>
                </a:gridCol>
                <a:gridCol w="267617">
                  <a:extLst>
                    <a:ext uri="{9D8B030D-6E8A-4147-A177-3AD203B41FA5}">
                      <a16:colId xmlns:a16="http://schemas.microsoft.com/office/drawing/2014/main" val="2418045885"/>
                    </a:ext>
                  </a:extLst>
                </a:gridCol>
              </a:tblGrid>
              <a:tr h="278241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292390"/>
                  </a:ext>
                </a:extLst>
              </a:tr>
            </a:tbl>
          </a:graphicData>
        </a:graphic>
      </p:graphicFrame>
      <p:sp>
        <p:nvSpPr>
          <p:cNvPr id="40" name="Oval 39"/>
          <p:cNvSpPr/>
          <p:nvPr/>
        </p:nvSpPr>
        <p:spPr>
          <a:xfrm>
            <a:off x="3027948" y="4846918"/>
            <a:ext cx="504000" cy="50400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solidFill>
                  <a:schemeClr val="tx1"/>
                </a:solidFill>
              </a:rPr>
              <a:t>&lt;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660269"/>
              </p:ext>
            </p:extLst>
          </p:nvPr>
        </p:nvGraphicFramePr>
        <p:xfrm>
          <a:off x="2050715" y="692986"/>
          <a:ext cx="504096" cy="936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50933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28523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sp>
        <p:nvSpPr>
          <p:cNvPr id="28" name="Oval 27"/>
          <p:cNvSpPr/>
          <p:nvPr/>
        </p:nvSpPr>
        <p:spPr>
          <a:xfrm>
            <a:off x="3040304" y="940410"/>
            <a:ext cx="504000" cy="50400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 dirty="0">
              <a:solidFill>
                <a:schemeClr val="tx1"/>
              </a:solidFill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409679"/>
              </p:ext>
            </p:extLst>
          </p:nvPr>
        </p:nvGraphicFramePr>
        <p:xfrm>
          <a:off x="3967618" y="705462"/>
          <a:ext cx="504096" cy="936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50933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28523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35093" y="1004104"/>
            <a:ext cx="73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325849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0" y="6175441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Wednesday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804591" y="447529"/>
            <a:ext cx="50104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</p:txBody>
      </p:sp>
      <p:sp>
        <p:nvSpPr>
          <p:cNvPr id="4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21737" y="4952741"/>
            <a:ext cx="4810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Is Darcey correct?</a:t>
            </a: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Explain your reasoning!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3770" y="2357500"/>
            <a:ext cx="51720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Write a number sentence to represent the image below.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4098" name="Picture 2" descr="27145461_468214916908565_128156848_o"/>
          <p:cNvPicPr>
            <a:picLocks noChangeAspect="1" noChangeArrowheads="1"/>
          </p:cNvPicPr>
          <p:nvPr/>
        </p:nvPicPr>
        <p:blipFill rotWithShape="1"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7" t="78200" r="69307" b="3035"/>
          <a:stretch/>
        </p:blipFill>
        <p:spPr bwMode="auto">
          <a:xfrm>
            <a:off x="8456009" y="2762439"/>
            <a:ext cx="1420911" cy="146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9977" y="2427932"/>
            <a:ext cx="32765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 Darcey calculates…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8895" y="387093"/>
            <a:ext cx="49769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Calculate the sum.</a:t>
            </a:r>
          </a:p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r>
              <a:rPr lang="en-GB" sz="2200" b="1" dirty="0">
                <a:latin typeface="Century Gothic" panose="020B0502020202020204" pitchFamily="34" charset="0"/>
              </a:rPr>
              <a:t>                      +             =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55556" y="379492"/>
            <a:ext cx="5141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What calculation is represented below?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70520" y="4493728"/>
            <a:ext cx="45952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Draw a bar model to represent four ninths added to three ninths.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858959"/>
              </p:ext>
            </p:extLst>
          </p:nvPr>
        </p:nvGraphicFramePr>
        <p:xfrm>
          <a:off x="1841017" y="887387"/>
          <a:ext cx="504096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565750"/>
              </p:ext>
            </p:extLst>
          </p:nvPr>
        </p:nvGraphicFramePr>
        <p:xfrm>
          <a:off x="6891873" y="4266818"/>
          <a:ext cx="504096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210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210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020834"/>
              </p:ext>
            </p:extLst>
          </p:nvPr>
        </p:nvGraphicFramePr>
        <p:xfrm>
          <a:off x="8242112" y="4266818"/>
          <a:ext cx="504096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565642"/>
              </p:ext>
            </p:extLst>
          </p:nvPr>
        </p:nvGraphicFramePr>
        <p:xfrm>
          <a:off x="9592352" y="4266818"/>
          <a:ext cx="504096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666660"/>
              </p:ext>
            </p:extLst>
          </p:nvPr>
        </p:nvGraphicFramePr>
        <p:xfrm>
          <a:off x="10861862" y="4249750"/>
          <a:ext cx="504096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473258" y="4308185"/>
            <a:ext cx="679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-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173737" y="4309858"/>
            <a:ext cx="679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=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055457"/>
              </p:ext>
            </p:extLst>
          </p:nvPr>
        </p:nvGraphicFramePr>
        <p:xfrm>
          <a:off x="8242112" y="1292425"/>
          <a:ext cx="1873320" cy="278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220">
                  <a:extLst>
                    <a:ext uri="{9D8B030D-6E8A-4147-A177-3AD203B41FA5}">
                      <a16:colId xmlns:a16="http://schemas.microsoft.com/office/drawing/2014/main" val="4200081518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301325430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2537470885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4190275164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349057147"/>
                    </a:ext>
                  </a:extLst>
                </a:gridCol>
                <a:gridCol w="312220">
                  <a:extLst>
                    <a:ext uri="{9D8B030D-6E8A-4147-A177-3AD203B41FA5}">
                      <a16:colId xmlns:a16="http://schemas.microsoft.com/office/drawing/2014/main" val="2418045885"/>
                    </a:ext>
                  </a:extLst>
                </a:gridCol>
              </a:tblGrid>
              <a:tr h="278241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292390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427071"/>
              </p:ext>
            </p:extLst>
          </p:nvPr>
        </p:nvGraphicFramePr>
        <p:xfrm>
          <a:off x="3180635" y="896372"/>
          <a:ext cx="504096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567220"/>
              </p:ext>
            </p:extLst>
          </p:nvPr>
        </p:nvGraphicFramePr>
        <p:xfrm>
          <a:off x="4334180" y="896769"/>
          <a:ext cx="504096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994182"/>
              </p:ext>
            </p:extLst>
          </p:nvPr>
        </p:nvGraphicFramePr>
        <p:xfrm>
          <a:off x="1317624" y="3360280"/>
          <a:ext cx="3937004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2125">
                  <a:extLst>
                    <a:ext uri="{9D8B030D-6E8A-4147-A177-3AD203B41FA5}">
                      <a16:colId xmlns:a16="http://schemas.microsoft.com/office/drawing/2014/main" val="4200081518"/>
                    </a:ext>
                  </a:extLst>
                </a:gridCol>
                <a:gridCol w="492126">
                  <a:extLst>
                    <a:ext uri="{9D8B030D-6E8A-4147-A177-3AD203B41FA5}">
                      <a16:colId xmlns:a16="http://schemas.microsoft.com/office/drawing/2014/main" val="364401242"/>
                    </a:ext>
                  </a:extLst>
                </a:gridCol>
                <a:gridCol w="492126">
                  <a:extLst>
                    <a:ext uri="{9D8B030D-6E8A-4147-A177-3AD203B41FA5}">
                      <a16:colId xmlns:a16="http://schemas.microsoft.com/office/drawing/2014/main" val="4178995438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1809565718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1294582048"/>
                    </a:ext>
                  </a:extLst>
                </a:gridCol>
                <a:gridCol w="492126">
                  <a:extLst>
                    <a:ext uri="{9D8B030D-6E8A-4147-A177-3AD203B41FA5}">
                      <a16:colId xmlns:a16="http://schemas.microsoft.com/office/drawing/2014/main" val="505239102"/>
                    </a:ext>
                  </a:extLst>
                </a:gridCol>
                <a:gridCol w="492126">
                  <a:extLst>
                    <a:ext uri="{9D8B030D-6E8A-4147-A177-3AD203B41FA5}">
                      <a16:colId xmlns:a16="http://schemas.microsoft.com/office/drawing/2014/main" val="3936039322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179561475"/>
                    </a:ext>
                  </a:extLst>
                </a:gridCol>
              </a:tblGrid>
              <a:tr h="284175"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292390"/>
                  </a:ext>
                </a:extLst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8851525" y="4343065"/>
            <a:ext cx="679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504117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4669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Wednesday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1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21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9411" y="2291785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4920" y="2303037"/>
            <a:ext cx="501043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791136" y="2952727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708022" y="3009342"/>
            <a:ext cx="497835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dirty="0">
                <a:latin typeface="Century Gothic" panose="020B0502020202020204" pitchFamily="34" charset="0"/>
              </a:rPr>
              <a:t> - Darcey is correct.</a:t>
            </a:r>
          </a:p>
          <a:p>
            <a:endParaRPr lang="en-GB" sz="2200" b="1" dirty="0">
              <a:solidFill>
                <a:srgbClr val="3366FF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- The calculation is correct.</a:t>
            </a:r>
            <a:endParaRPr lang="en-GB" sz="2000" b="1" dirty="0">
              <a:latin typeface="Century Gothic" panose="020B0502020202020204" pitchFamily="34" charset="0"/>
            </a:endParaRPr>
          </a:p>
          <a:p>
            <a:endParaRPr lang="en-GB" sz="2200" b="1" dirty="0">
              <a:solidFill>
                <a:srgbClr val="3366FF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</a:t>
            </a:r>
            <a:r>
              <a:rPr lang="en-GB" sz="2200" dirty="0">
                <a:latin typeface="Century Gothic" panose="020B0502020202020204" pitchFamily="34" charset="0"/>
              </a:rPr>
              <a:t> -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878822"/>
              </p:ext>
            </p:extLst>
          </p:nvPr>
        </p:nvGraphicFramePr>
        <p:xfrm>
          <a:off x="3005529" y="705537"/>
          <a:ext cx="504096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89275"/>
              </p:ext>
            </p:extLst>
          </p:nvPr>
        </p:nvGraphicFramePr>
        <p:xfrm>
          <a:off x="8151025" y="722325"/>
          <a:ext cx="504096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25661"/>
              </p:ext>
            </p:extLst>
          </p:nvPr>
        </p:nvGraphicFramePr>
        <p:xfrm>
          <a:off x="1317624" y="4926058"/>
          <a:ext cx="3937004" cy="284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445">
                  <a:extLst>
                    <a:ext uri="{9D8B030D-6E8A-4147-A177-3AD203B41FA5}">
                      <a16:colId xmlns:a16="http://schemas.microsoft.com/office/drawing/2014/main" val="4200081518"/>
                    </a:ext>
                  </a:extLst>
                </a:gridCol>
                <a:gridCol w="437445">
                  <a:extLst>
                    <a:ext uri="{9D8B030D-6E8A-4147-A177-3AD203B41FA5}">
                      <a16:colId xmlns:a16="http://schemas.microsoft.com/office/drawing/2014/main" val="320403329"/>
                    </a:ext>
                  </a:extLst>
                </a:gridCol>
                <a:gridCol w="437445">
                  <a:extLst>
                    <a:ext uri="{9D8B030D-6E8A-4147-A177-3AD203B41FA5}">
                      <a16:colId xmlns:a16="http://schemas.microsoft.com/office/drawing/2014/main" val="744052412"/>
                    </a:ext>
                  </a:extLst>
                </a:gridCol>
                <a:gridCol w="437445">
                  <a:extLst>
                    <a:ext uri="{9D8B030D-6E8A-4147-A177-3AD203B41FA5}">
                      <a16:colId xmlns:a16="http://schemas.microsoft.com/office/drawing/2014/main" val="3276070170"/>
                    </a:ext>
                  </a:extLst>
                </a:gridCol>
                <a:gridCol w="437444">
                  <a:extLst>
                    <a:ext uri="{9D8B030D-6E8A-4147-A177-3AD203B41FA5}">
                      <a16:colId xmlns:a16="http://schemas.microsoft.com/office/drawing/2014/main" val="1149187951"/>
                    </a:ext>
                  </a:extLst>
                </a:gridCol>
                <a:gridCol w="437445">
                  <a:extLst>
                    <a:ext uri="{9D8B030D-6E8A-4147-A177-3AD203B41FA5}">
                      <a16:colId xmlns:a16="http://schemas.microsoft.com/office/drawing/2014/main" val="162509877"/>
                    </a:ext>
                  </a:extLst>
                </a:gridCol>
                <a:gridCol w="437445">
                  <a:extLst>
                    <a:ext uri="{9D8B030D-6E8A-4147-A177-3AD203B41FA5}">
                      <a16:colId xmlns:a16="http://schemas.microsoft.com/office/drawing/2014/main" val="3581252721"/>
                    </a:ext>
                  </a:extLst>
                </a:gridCol>
                <a:gridCol w="437445">
                  <a:extLst>
                    <a:ext uri="{9D8B030D-6E8A-4147-A177-3AD203B41FA5}">
                      <a16:colId xmlns:a16="http://schemas.microsoft.com/office/drawing/2014/main" val="3986072116"/>
                    </a:ext>
                  </a:extLst>
                </a:gridCol>
                <a:gridCol w="437445">
                  <a:extLst>
                    <a:ext uri="{9D8B030D-6E8A-4147-A177-3AD203B41FA5}">
                      <a16:colId xmlns:a16="http://schemas.microsoft.com/office/drawing/2014/main" val="2339163774"/>
                    </a:ext>
                  </a:extLst>
                </a:gridCol>
              </a:tblGrid>
              <a:tr h="28417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29239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054070"/>
              </p:ext>
            </p:extLst>
          </p:nvPr>
        </p:nvGraphicFramePr>
        <p:xfrm>
          <a:off x="8996807" y="722325"/>
          <a:ext cx="504096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212613"/>
              </p:ext>
            </p:extLst>
          </p:nvPr>
        </p:nvGraphicFramePr>
        <p:xfrm>
          <a:off x="9842589" y="730226"/>
          <a:ext cx="504096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655121" y="901219"/>
            <a:ext cx="1298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+         =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261793"/>
              </p:ext>
            </p:extLst>
          </p:nvPr>
        </p:nvGraphicFramePr>
        <p:xfrm>
          <a:off x="2187843" y="2688354"/>
          <a:ext cx="504096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096662"/>
              </p:ext>
            </p:extLst>
          </p:nvPr>
        </p:nvGraphicFramePr>
        <p:xfrm>
          <a:off x="3062534" y="2688354"/>
          <a:ext cx="504096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937353"/>
              </p:ext>
            </p:extLst>
          </p:nvPr>
        </p:nvGraphicFramePr>
        <p:xfrm>
          <a:off x="4010379" y="2688354"/>
          <a:ext cx="504096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707487" y="2893815"/>
            <a:ext cx="14373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-          =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6359" y="4288048"/>
            <a:ext cx="340995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499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Thursday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804591" y="447529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latin typeface="Century Gothic" panose="020B0502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616367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4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819987" y="5109013"/>
            <a:ext cx="46031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Use the bar to represent Asha’s challenge.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9561" y="401880"/>
            <a:ext cx="45943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Complete the calculation.</a:t>
            </a:r>
          </a:p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r>
              <a:rPr lang="en-GB" sz="2200" b="1" dirty="0">
                <a:latin typeface="Century Gothic" panose="020B0502020202020204" pitchFamily="34" charset="0"/>
              </a:rPr>
              <a:t>             +          =          +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5257" y="4342886"/>
            <a:ext cx="48439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Ranjit counts in eighths. He has seven eighths. He counts four more times.</a:t>
            </a:r>
          </a:p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What fraction does he end on?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69449" y="365643"/>
            <a:ext cx="51568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Calculate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08986" y="2320870"/>
            <a:ext cx="48016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Calculate</a:t>
            </a:r>
          </a:p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r>
              <a:rPr lang="en-GB" sz="2200" dirty="0">
                <a:latin typeface="Century Gothic" panose="020B0502020202020204" pitchFamily="34" charset="0"/>
              </a:rPr>
              <a:t>                     </a:t>
            </a:r>
            <a:r>
              <a:rPr lang="en-GB" sz="2200" b="1" dirty="0">
                <a:latin typeface="Century Gothic" panose="020B0502020202020204" pitchFamily="34" charset="0"/>
              </a:rPr>
              <a:t>-               =</a:t>
            </a:r>
            <a:r>
              <a:rPr lang="en-GB" sz="22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62188" y="2403740"/>
            <a:ext cx="5155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Solve it…</a:t>
            </a: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341832"/>
              </p:ext>
            </p:extLst>
          </p:nvPr>
        </p:nvGraphicFramePr>
        <p:xfrm>
          <a:off x="7400699" y="4540440"/>
          <a:ext cx="3594219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213">
                  <a:extLst>
                    <a:ext uri="{9D8B030D-6E8A-4147-A177-3AD203B41FA5}">
                      <a16:colId xmlns:a16="http://schemas.microsoft.com/office/drawing/2014/main" val="691918865"/>
                    </a:ext>
                  </a:extLst>
                </a:gridCol>
                <a:gridCol w="325214">
                  <a:extLst>
                    <a:ext uri="{9D8B030D-6E8A-4147-A177-3AD203B41FA5}">
                      <a16:colId xmlns:a16="http://schemas.microsoft.com/office/drawing/2014/main" val="1373058305"/>
                    </a:ext>
                  </a:extLst>
                </a:gridCol>
                <a:gridCol w="325213">
                  <a:extLst>
                    <a:ext uri="{9D8B030D-6E8A-4147-A177-3AD203B41FA5}">
                      <a16:colId xmlns:a16="http://schemas.microsoft.com/office/drawing/2014/main" val="3811889233"/>
                    </a:ext>
                  </a:extLst>
                </a:gridCol>
                <a:gridCol w="333649">
                  <a:extLst>
                    <a:ext uri="{9D8B030D-6E8A-4147-A177-3AD203B41FA5}">
                      <a16:colId xmlns:a16="http://schemas.microsoft.com/office/drawing/2014/main" val="737759318"/>
                    </a:ext>
                  </a:extLst>
                </a:gridCol>
                <a:gridCol w="325214">
                  <a:extLst>
                    <a:ext uri="{9D8B030D-6E8A-4147-A177-3AD203B41FA5}">
                      <a16:colId xmlns:a16="http://schemas.microsoft.com/office/drawing/2014/main" val="3825120935"/>
                    </a:ext>
                  </a:extLst>
                </a:gridCol>
                <a:gridCol w="325213">
                  <a:extLst>
                    <a:ext uri="{9D8B030D-6E8A-4147-A177-3AD203B41FA5}">
                      <a16:colId xmlns:a16="http://schemas.microsoft.com/office/drawing/2014/main" val="1438567620"/>
                    </a:ext>
                  </a:extLst>
                </a:gridCol>
                <a:gridCol w="325214">
                  <a:extLst>
                    <a:ext uri="{9D8B030D-6E8A-4147-A177-3AD203B41FA5}">
                      <a16:colId xmlns:a16="http://schemas.microsoft.com/office/drawing/2014/main" val="3476418196"/>
                    </a:ext>
                  </a:extLst>
                </a:gridCol>
                <a:gridCol w="333649">
                  <a:extLst>
                    <a:ext uri="{9D8B030D-6E8A-4147-A177-3AD203B41FA5}">
                      <a16:colId xmlns:a16="http://schemas.microsoft.com/office/drawing/2014/main" val="2045701676"/>
                    </a:ext>
                  </a:extLst>
                </a:gridCol>
                <a:gridCol w="325213">
                  <a:extLst>
                    <a:ext uri="{9D8B030D-6E8A-4147-A177-3AD203B41FA5}">
                      <a16:colId xmlns:a16="http://schemas.microsoft.com/office/drawing/2014/main" val="2987319057"/>
                    </a:ext>
                  </a:extLst>
                </a:gridCol>
                <a:gridCol w="325214">
                  <a:extLst>
                    <a:ext uri="{9D8B030D-6E8A-4147-A177-3AD203B41FA5}">
                      <a16:colId xmlns:a16="http://schemas.microsoft.com/office/drawing/2014/main" val="18414301"/>
                    </a:ext>
                  </a:extLst>
                </a:gridCol>
                <a:gridCol w="325213">
                  <a:extLst>
                    <a:ext uri="{9D8B030D-6E8A-4147-A177-3AD203B41FA5}">
                      <a16:colId xmlns:a16="http://schemas.microsoft.com/office/drawing/2014/main" val="1945177198"/>
                    </a:ext>
                  </a:extLst>
                </a:gridCol>
              </a:tblGrid>
              <a:tr h="3537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284754"/>
                  </a:ext>
                </a:extLst>
              </a:tr>
            </a:tbl>
          </a:graphicData>
        </a:graphic>
      </p:graphicFrame>
      <p:pic>
        <p:nvPicPr>
          <p:cNvPr id="46" name="Picture 3" descr="27145461_468214916908565_128156848_o"/>
          <p:cNvPicPr>
            <a:picLocks noChangeAspect="1" noChangeArrowheads="1"/>
          </p:cNvPicPr>
          <p:nvPr/>
        </p:nvPicPr>
        <p:blipFill rotWithShape="1"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35" t="54611" r="9957" b="24130"/>
          <a:stretch/>
        </p:blipFill>
        <p:spPr bwMode="auto">
          <a:xfrm>
            <a:off x="6791287" y="2590317"/>
            <a:ext cx="1488054" cy="18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223569"/>
              </p:ext>
            </p:extLst>
          </p:nvPr>
        </p:nvGraphicFramePr>
        <p:xfrm>
          <a:off x="1588030" y="907359"/>
          <a:ext cx="231207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280306"/>
              </p:ext>
            </p:extLst>
          </p:nvPr>
        </p:nvGraphicFramePr>
        <p:xfrm>
          <a:off x="2584316" y="913461"/>
          <a:ext cx="288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750866"/>
              </p:ext>
            </p:extLst>
          </p:nvPr>
        </p:nvGraphicFramePr>
        <p:xfrm>
          <a:off x="3637395" y="917999"/>
          <a:ext cx="288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069227"/>
              </p:ext>
            </p:extLst>
          </p:nvPr>
        </p:nvGraphicFramePr>
        <p:xfrm>
          <a:off x="9547979" y="930078"/>
          <a:ext cx="288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962358"/>
              </p:ext>
            </p:extLst>
          </p:nvPr>
        </p:nvGraphicFramePr>
        <p:xfrm>
          <a:off x="4507629" y="934211"/>
          <a:ext cx="282895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895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9224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9224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16894"/>
              </p:ext>
            </p:extLst>
          </p:nvPr>
        </p:nvGraphicFramePr>
        <p:xfrm>
          <a:off x="1693015" y="2785989"/>
          <a:ext cx="746682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682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306214"/>
              </p:ext>
            </p:extLst>
          </p:nvPr>
        </p:nvGraphicFramePr>
        <p:xfrm>
          <a:off x="4221901" y="2794556"/>
          <a:ext cx="746682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682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734235"/>
              </p:ext>
            </p:extLst>
          </p:nvPr>
        </p:nvGraphicFramePr>
        <p:xfrm>
          <a:off x="2969937" y="2794556"/>
          <a:ext cx="746682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682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8365637" y="1109116"/>
            <a:ext cx="13184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9 minus</a:t>
            </a:r>
          </a:p>
        </p:txBody>
      </p:sp>
      <p:sp>
        <p:nvSpPr>
          <p:cNvPr id="6" name="Rectangle 5"/>
          <p:cNvSpPr/>
          <p:nvPr/>
        </p:nvSpPr>
        <p:spPr>
          <a:xfrm>
            <a:off x="8365637" y="3124059"/>
            <a:ext cx="2597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i="1" dirty="0">
                <a:latin typeface="Century Gothic" panose="020B0502020202020204" pitchFamily="34" charset="0"/>
              </a:rPr>
              <a:t>“I eat six elevenths of a bar of chocolate. How much is left?” </a:t>
            </a:r>
          </a:p>
        </p:txBody>
      </p:sp>
    </p:spTree>
    <p:extLst>
      <p:ext uri="{BB962C8B-B14F-4D97-AF65-F5344CB8AC3E}">
        <p14:creationId xmlns:p14="http://schemas.microsoft.com/office/powerpoint/2010/main" val="365390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875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Thursday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1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616367" y="58655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85178" y="846670"/>
            <a:ext cx="2632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 </a:t>
            </a:r>
            <a:endParaRPr lang="en-GB" sz="2200" dirty="0"/>
          </a:p>
        </p:txBody>
      </p:sp>
      <p:sp>
        <p:nvSpPr>
          <p:cNvPr id="30" name="Rectangle 29"/>
          <p:cNvSpPr/>
          <p:nvPr/>
        </p:nvSpPr>
        <p:spPr>
          <a:xfrm>
            <a:off x="2703425" y="4823078"/>
            <a:ext cx="34336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1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438613"/>
              </p:ext>
            </p:extLst>
          </p:nvPr>
        </p:nvGraphicFramePr>
        <p:xfrm>
          <a:off x="3104666" y="727068"/>
          <a:ext cx="357271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271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243880"/>
              </p:ext>
            </p:extLst>
          </p:nvPr>
        </p:nvGraphicFramePr>
        <p:xfrm>
          <a:off x="3033621" y="2682305"/>
          <a:ext cx="49936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936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646127"/>
              </p:ext>
            </p:extLst>
          </p:nvPr>
        </p:nvGraphicFramePr>
        <p:xfrm>
          <a:off x="8977584" y="721788"/>
          <a:ext cx="288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417068"/>
              </p:ext>
            </p:extLst>
          </p:nvPr>
        </p:nvGraphicFramePr>
        <p:xfrm>
          <a:off x="3139301" y="4641426"/>
          <a:ext cx="288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573008"/>
              </p:ext>
            </p:extLst>
          </p:nvPr>
        </p:nvGraphicFramePr>
        <p:xfrm>
          <a:off x="7860865" y="3647175"/>
          <a:ext cx="597119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19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988911"/>
              </p:ext>
            </p:extLst>
          </p:nvPr>
        </p:nvGraphicFramePr>
        <p:xfrm>
          <a:off x="8911887" y="3610097"/>
          <a:ext cx="519495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495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297532"/>
              </p:ext>
            </p:extLst>
          </p:nvPr>
        </p:nvGraphicFramePr>
        <p:xfrm>
          <a:off x="9959821" y="3647175"/>
          <a:ext cx="542335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335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5785" y="3775207"/>
            <a:ext cx="1590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entury Gothic" panose="020B0502020202020204" pitchFamily="34" charset="0"/>
              </a:rPr>
              <a:t>-	=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553875" y="925106"/>
            <a:ext cx="248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8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668586"/>
              </p:ext>
            </p:extLst>
          </p:nvPr>
        </p:nvGraphicFramePr>
        <p:xfrm>
          <a:off x="7389355" y="4685202"/>
          <a:ext cx="3594219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213">
                  <a:extLst>
                    <a:ext uri="{9D8B030D-6E8A-4147-A177-3AD203B41FA5}">
                      <a16:colId xmlns:a16="http://schemas.microsoft.com/office/drawing/2014/main" val="691918865"/>
                    </a:ext>
                  </a:extLst>
                </a:gridCol>
                <a:gridCol w="325214">
                  <a:extLst>
                    <a:ext uri="{9D8B030D-6E8A-4147-A177-3AD203B41FA5}">
                      <a16:colId xmlns:a16="http://schemas.microsoft.com/office/drawing/2014/main" val="1373058305"/>
                    </a:ext>
                  </a:extLst>
                </a:gridCol>
                <a:gridCol w="325213">
                  <a:extLst>
                    <a:ext uri="{9D8B030D-6E8A-4147-A177-3AD203B41FA5}">
                      <a16:colId xmlns:a16="http://schemas.microsoft.com/office/drawing/2014/main" val="3811889233"/>
                    </a:ext>
                  </a:extLst>
                </a:gridCol>
                <a:gridCol w="333649">
                  <a:extLst>
                    <a:ext uri="{9D8B030D-6E8A-4147-A177-3AD203B41FA5}">
                      <a16:colId xmlns:a16="http://schemas.microsoft.com/office/drawing/2014/main" val="737759318"/>
                    </a:ext>
                  </a:extLst>
                </a:gridCol>
                <a:gridCol w="325214">
                  <a:extLst>
                    <a:ext uri="{9D8B030D-6E8A-4147-A177-3AD203B41FA5}">
                      <a16:colId xmlns:a16="http://schemas.microsoft.com/office/drawing/2014/main" val="3825120935"/>
                    </a:ext>
                  </a:extLst>
                </a:gridCol>
                <a:gridCol w="325213">
                  <a:extLst>
                    <a:ext uri="{9D8B030D-6E8A-4147-A177-3AD203B41FA5}">
                      <a16:colId xmlns:a16="http://schemas.microsoft.com/office/drawing/2014/main" val="1438567620"/>
                    </a:ext>
                  </a:extLst>
                </a:gridCol>
                <a:gridCol w="325214">
                  <a:extLst>
                    <a:ext uri="{9D8B030D-6E8A-4147-A177-3AD203B41FA5}">
                      <a16:colId xmlns:a16="http://schemas.microsoft.com/office/drawing/2014/main" val="3476418196"/>
                    </a:ext>
                  </a:extLst>
                </a:gridCol>
                <a:gridCol w="333649">
                  <a:extLst>
                    <a:ext uri="{9D8B030D-6E8A-4147-A177-3AD203B41FA5}">
                      <a16:colId xmlns:a16="http://schemas.microsoft.com/office/drawing/2014/main" val="2045701676"/>
                    </a:ext>
                  </a:extLst>
                </a:gridCol>
                <a:gridCol w="325213">
                  <a:extLst>
                    <a:ext uri="{9D8B030D-6E8A-4147-A177-3AD203B41FA5}">
                      <a16:colId xmlns:a16="http://schemas.microsoft.com/office/drawing/2014/main" val="2987319057"/>
                    </a:ext>
                  </a:extLst>
                </a:gridCol>
                <a:gridCol w="325214">
                  <a:extLst>
                    <a:ext uri="{9D8B030D-6E8A-4147-A177-3AD203B41FA5}">
                      <a16:colId xmlns:a16="http://schemas.microsoft.com/office/drawing/2014/main" val="18414301"/>
                    </a:ext>
                  </a:extLst>
                </a:gridCol>
                <a:gridCol w="325213">
                  <a:extLst>
                    <a:ext uri="{9D8B030D-6E8A-4147-A177-3AD203B41FA5}">
                      <a16:colId xmlns:a16="http://schemas.microsoft.com/office/drawing/2014/main" val="1945177198"/>
                    </a:ext>
                  </a:extLst>
                </a:gridCol>
              </a:tblGrid>
              <a:tr h="3537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284754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 flipH="1">
            <a:off x="10655166" y="4685202"/>
            <a:ext cx="328408" cy="36576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0327907" y="4685202"/>
            <a:ext cx="317634" cy="365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10010273" y="4684010"/>
            <a:ext cx="317634" cy="365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9683014" y="4684010"/>
            <a:ext cx="317634" cy="365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9345221" y="4684465"/>
            <a:ext cx="317634" cy="365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9026678" y="4682386"/>
            <a:ext cx="317634" cy="365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79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Friday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579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700087" y="390059"/>
            <a:ext cx="51720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Identify the fraction which is equivalent to</a:t>
            </a:r>
            <a:r>
              <a:rPr lang="en-GB" sz="2200" b="1" dirty="0">
                <a:latin typeface="Century Gothic" panose="020B0502020202020204" pitchFamily="34" charset="0"/>
              </a:rPr>
              <a:t>       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616367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7996" y="2404290"/>
            <a:ext cx="5068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3074" name="Picture 2" descr="27145461_468214916908565_128156848_o"/>
          <p:cNvPicPr>
            <a:picLocks noChangeAspect="1" noChangeArrowheads="1"/>
          </p:cNvPicPr>
          <p:nvPr/>
        </p:nvPicPr>
        <p:blipFill rotWithShape="1"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0" t="56707" r="69689" b="24530"/>
          <a:stretch/>
        </p:blipFill>
        <p:spPr bwMode="auto">
          <a:xfrm>
            <a:off x="8368728" y="3507618"/>
            <a:ext cx="1513444" cy="1562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6557996" y="5063056"/>
            <a:ext cx="51720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Can you spot Caleb’s mistake?</a:t>
            </a: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Explain your reasoning!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82708" y="362409"/>
            <a:ext cx="39149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Use the models to show </a:t>
            </a:r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550576" y="4327143"/>
            <a:ext cx="35189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latin typeface="Century Gothic" panose="020B0502020202020204" pitchFamily="34" charset="0"/>
              </a:rPr>
              <a:t>Find the missing fraction.</a:t>
            </a:r>
            <a:endParaRPr lang="en-GB" sz="2200" b="1" dirty="0"/>
          </a:p>
        </p:txBody>
      </p:sp>
      <p:sp>
        <p:nvSpPr>
          <p:cNvPr id="25" name="Rectangle 24"/>
          <p:cNvSpPr/>
          <p:nvPr/>
        </p:nvSpPr>
        <p:spPr>
          <a:xfrm>
            <a:off x="957913" y="2339934"/>
            <a:ext cx="47089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Calculate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700423" y="2411724"/>
            <a:ext cx="30352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 Caleb calculates…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473904"/>
              </p:ext>
            </p:extLst>
          </p:nvPr>
        </p:nvGraphicFramePr>
        <p:xfrm>
          <a:off x="4402448" y="708335"/>
          <a:ext cx="417830" cy="674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83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30463"/>
              </p:ext>
            </p:extLst>
          </p:nvPr>
        </p:nvGraphicFramePr>
        <p:xfrm>
          <a:off x="3099021" y="1133698"/>
          <a:ext cx="530351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351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11586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142184"/>
              </p:ext>
            </p:extLst>
          </p:nvPr>
        </p:nvGraphicFramePr>
        <p:xfrm>
          <a:off x="4118417" y="1132080"/>
          <a:ext cx="231207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621873"/>
              </p:ext>
            </p:extLst>
          </p:nvPr>
        </p:nvGraphicFramePr>
        <p:xfrm>
          <a:off x="2670795" y="2976451"/>
          <a:ext cx="231207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194701" y="3198828"/>
            <a:ext cx="248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+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398688"/>
              </p:ext>
            </p:extLst>
          </p:nvPr>
        </p:nvGraphicFramePr>
        <p:xfrm>
          <a:off x="1941658" y="4823078"/>
          <a:ext cx="41783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83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289306"/>
              </p:ext>
            </p:extLst>
          </p:nvPr>
        </p:nvGraphicFramePr>
        <p:xfrm>
          <a:off x="3233980" y="4827921"/>
          <a:ext cx="41783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83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975362"/>
              </p:ext>
            </p:extLst>
          </p:nvPr>
        </p:nvGraphicFramePr>
        <p:xfrm>
          <a:off x="4454109" y="4850023"/>
          <a:ext cx="231207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591882" y="5011410"/>
            <a:ext cx="248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924970" y="5034354"/>
            <a:ext cx="248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4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775297"/>
              </p:ext>
            </p:extLst>
          </p:nvPr>
        </p:nvGraphicFramePr>
        <p:xfrm>
          <a:off x="2235295" y="1133699"/>
          <a:ext cx="350692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692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11586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049264"/>
              </p:ext>
            </p:extLst>
          </p:nvPr>
        </p:nvGraphicFramePr>
        <p:xfrm>
          <a:off x="3783582" y="2981083"/>
          <a:ext cx="231207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74386" y="360440"/>
            <a:ext cx="952417" cy="540779"/>
          </a:xfrm>
          <a:prstGeom prst="rect">
            <a:avLst/>
          </a:prstGeom>
        </p:spPr>
      </p:pic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65398"/>
              </p:ext>
            </p:extLst>
          </p:nvPr>
        </p:nvGraphicFramePr>
        <p:xfrm>
          <a:off x="9521632" y="999485"/>
          <a:ext cx="916562" cy="7678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268">
                  <a:extLst>
                    <a:ext uri="{9D8B030D-6E8A-4147-A177-3AD203B41FA5}">
                      <a16:colId xmlns:a16="http://schemas.microsoft.com/office/drawing/2014/main" val="2306488140"/>
                    </a:ext>
                  </a:extLst>
                </a:gridCol>
                <a:gridCol w="227098">
                  <a:extLst>
                    <a:ext uri="{9D8B030D-6E8A-4147-A177-3AD203B41FA5}">
                      <a16:colId xmlns:a16="http://schemas.microsoft.com/office/drawing/2014/main" val="3227752081"/>
                    </a:ext>
                  </a:extLst>
                </a:gridCol>
                <a:gridCol w="227098">
                  <a:extLst>
                    <a:ext uri="{9D8B030D-6E8A-4147-A177-3AD203B41FA5}">
                      <a16:colId xmlns:a16="http://schemas.microsoft.com/office/drawing/2014/main" val="1495359289"/>
                    </a:ext>
                  </a:extLst>
                </a:gridCol>
                <a:gridCol w="227098">
                  <a:extLst>
                    <a:ext uri="{9D8B030D-6E8A-4147-A177-3AD203B41FA5}">
                      <a16:colId xmlns:a16="http://schemas.microsoft.com/office/drawing/2014/main" val="584016232"/>
                    </a:ext>
                  </a:extLst>
                </a:gridCol>
              </a:tblGrid>
              <a:tr h="3839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418"/>
                  </a:ext>
                </a:extLst>
              </a:tr>
              <a:tr h="3839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649326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922562"/>
              </p:ext>
            </p:extLst>
          </p:nvPr>
        </p:nvGraphicFramePr>
        <p:xfrm>
          <a:off x="7910447" y="1006755"/>
          <a:ext cx="916562" cy="7678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6562">
                  <a:extLst>
                    <a:ext uri="{9D8B030D-6E8A-4147-A177-3AD203B41FA5}">
                      <a16:colId xmlns:a16="http://schemas.microsoft.com/office/drawing/2014/main" val="2306488140"/>
                    </a:ext>
                  </a:extLst>
                </a:gridCol>
              </a:tblGrid>
              <a:tr h="3839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418"/>
                  </a:ext>
                </a:extLst>
              </a:tr>
              <a:tr h="3839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8649326"/>
                  </a:ext>
                </a:extLst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4058824" y="5034354"/>
            <a:ext cx="248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525124" y="5034354"/>
            <a:ext cx="248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49441" y="5036598"/>
            <a:ext cx="248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=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1859" y="2887781"/>
            <a:ext cx="3283877" cy="808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292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Friday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1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39376" y="2256136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641081" y="537124"/>
            <a:ext cx="50104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b="1" dirty="0"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665305" y="3202309"/>
            <a:ext cx="496198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dirty="0">
                <a:latin typeface="Century Gothic" panose="020B0502020202020204" pitchFamily="34" charset="0"/>
              </a:rPr>
              <a:t> – Caleb is incorrect.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dirty="0">
                <a:latin typeface="Century Gothic" panose="020B0502020202020204" pitchFamily="34" charset="0"/>
              </a:rPr>
              <a:t> – Caleb has added the denominators.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</a:t>
            </a:r>
            <a:r>
              <a:rPr lang="en-GB" sz="22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– </a:t>
            </a:r>
            <a:r>
              <a:rPr lang="en-GB" sz="2200" b="1" dirty="0">
                <a:latin typeface="Century Gothic" panose="020B0502020202020204" pitchFamily="34" charset="0"/>
              </a:rPr>
              <a:t>2     + 3         = 6   </a:t>
            </a:r>
            <a:endParaRPr lang="en-GB" sz="2400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189353"/>
              </p:ext>
            </p:extLst>
          </p:nvPr>
        </p:nvGraphicFramePr>
        <p:xfrm>
          <a:off x="3037918" y="2716914"/>
          <a:ext cx="574992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4992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011375"/>
              </p:ext>
            </p:extLst>
          </p:nvPr>
        </p:nvGraphicFramePr>
        <p:xfrm>
          <a:off x="3209811" y="727068"/>
          <a:ext cx="231207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218355"/>
              </p:ext>
            </p:extLst>
          </p:nvPr>
        </p:nvGraphicFramePr>
        <p:xfrm>
          <a:off x="7486425" y="4189687"/>
          <a:ext cx="208280" cy="674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087941"/>
              </p:ext>
            </p:extLst>
          </p:nvPr>
        </p:nvGraphicFramePr>
        <p:xfrm>
          <a:off x="9377486" y="4175350"/>
          <a:ext cx="469870" cy="674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987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664791"/>
              </p:ext>
            </p:extLst>
          </p:nvPr>
        </p:nvGraphicFramePr>
        <p:xfrm>
          <a:off x="8272817" y="4189687"/>
          <a:ext cx="431539" cy="674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539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281404"/>
              </p:ext>
            </p:extLst>
          </p:nvPr>
        </p:nvGraphicFramePr>
        <p:xfrm>
          <a:off x="7923608" y="788500"/>
          <a:ext cx="916562" cy="7678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6562">
                  <a:extLst>
                    <a:ext uri="{9D8B030D-6E8A-4147-A177-3AD203B41FA5}">
                      <a16:colId xmlns:a16="http://schemas.microsoft.com/office/drawing/2014/main" val="2306488140"/>
                    </a:ext>
                  </a:extLst>
                </a:gridCol>
              </a:tblGrid>
              <a:tr h="3839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418"/>
                  </a:ext>
                </a:extLst>
              </a:tr>
              <a:tr h="3839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8649326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320572"/>
              </p:ext>
            </p:extLst>
          </p:nvPr>
        </p:nvGraphicFramePr>
        <p:xfrm>
          <a:off x="9513300" y="788500"/>
          <a:ext cx="916562" cy="7678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268">
                  <a:extLst>
                    <a:ext uri="{9D8B030D-6E8A-4147-A177-3AD203B41FA5}">
                      <a16:colId xmlns:a16="http://schemas.microsoft.com/office/drawing/2014/main" val="2306488140"/>
                    </a:ext>
                  </a:extLst>
                </a:gridCol>
                <a:gridCol w="227098">
                  <a:extLst>
                    <a:ext uri="{9D8B030D-6E8A-4147-A177-3AD203B41FA5}">
                      <a16:colId xmlns:a16="http://schemas.microsoft.com/office/drawing/2014/main" val="3227752081"/>
                    </a:ext>
                  </a:extLst>
                </a:gridCol>
                <a:gridCol w="227098">
                  <a:extLst>
                    <a:ext uri="{9D8B030D-6E8A-4147-A177-3AD203B41FA5}">
                      <a16:colId xmlns:a16="http://schemas.microsoft.com/office/drawing/2014/main" val="1495359289"/>
                    </a:ext>
                  </a:extLst>
                </a:gridCol>
                <a:gridCol w="227098">
                  <a:extLst>
                    <a:ext uri="{9D8B030D-6E8A-4147-A177-3AD203B41FA5}">
                      <a16:colId xmlns:a16="http://schemas.microsoft.com/office/drawing/2014/main" val="584016232"/>
                    </a:ext>
                  </a:extLst>
                </a:gridCol>
              </a:tblGrid>
              <a:tr h="3839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418"/>
                  </a:ext>
                </a:extLst>
              </a:tr>
              <a:tr h="3839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64932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988" y="4576303"/>
            <a:ext cx="3116034" cy="92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018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2869</TotalTime>
  <Words>492</Words>
  <Application>Microsoft Macintosh PowerPoint</Application>
  <PresentationFormat>Widescreen</PresentationFormat>
  <Paragraphs>289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Deepening Underestanding Ltd</dc:creator>
  <cp:lastModifiedBy>Microsoft Office User</cp:lastModifiedBy>
  <cp:revision>391</cp:revision>
  <dcterms:created xsi:type="dcterms:W3CDTF">2018-03-29T14:43:08Z</dcterms:created>
  <dcterms:modified xsi:type="dcterms:W3CDTF">2021-03-16T18:36:20Z</dcterms:modified>
  <cp:contentStatus/>
</cp:coreProperties>
</file>