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01" r:id="rId5"/>
    <p:sldId id="361" r:id="rId6"/>
    <p:sldId id="367" r:id="rId7"/>
    <p:sldId id="360" r:id="rId8"/>
    <p:sldId id="370" r:id="rId9"/>
    <p:sldId id="371" r:id="rId10"/>
    <p:sldId id="389" r:id="rId11"/>
    <p:sldId id="372" r:id="rId12"/>
    <p:sldId id="390" r:id="rId13"/>
    <p:sldId id="391" r:id="rId14"/>
    <p:sldId id="373" r:id="rId15"/>
    <p:sldId id="392" r:id="rId16"/>
    <p:sldId id="314" r:id="rId17"/>
    <p:sldId id="355" r:id="rId18"/>
    <p:sldId id="393" r:id="rId19"/>
    <p:sldId id="394" r:id="rId20"/>
    <p:sldId id="396" r:id="rId21"/>
    <p:sldId id="395" r:id="rId22"/>
    <p:sldId id="38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2CBB18-C565-4391-83F8-2F3AA299F16B}" v="181" dt="2018-11-12T10:12:43.1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310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7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36360" y="6454317"/>
            <a:chExt cx="1231337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36360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br>
              <a:rPr lang="en-GB" sz="1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1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1: Measure Perimeter</a:t>
            </a:r>
          </a:p>
          <a:p>
            <a:pPr lvl="0" fontAlgn="base">
              <a:defRPr/>
            </a:pPr>
            <a:endParaRPr lang="en-GB" sz="1400" dirty="0">
              <a:solidFill>
                <a:prstClr val="black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900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shape has two sides of 14m, one sides of 15m and three of 9m.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perimeter of the shape?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2965905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shape has two sides of 14m, one sides of 15m and three of 9m.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perimeter of the shape?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14m + 14m + 15m + 9m + 9m +9m = 70m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4175789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shapes below to create a compound rectilinear shape.</a:t>
            </a: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Calculate the perimeter of your shape.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Now use the same shapes to create a compound rectilinear shape with a shorter perimeter.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1CABC3-7B68-924E-A0C7-032A68804C2C}"/>
              </a:ext>
            </a:extLst>
          </p:cNvPr>
          <p:cNvSpPr/>
          <p:nvPr/>
        </p:nvSpPr>
        <p:spPr>
          <a:xfrm>
            <a:off x="596389" y="2060757"/>
            <a:ext cx="2880000" cy="360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2CE0F2-D7B9-6D4F-8F7C-1BF2EFEC1320}"/>
              </a:ext>
            </a:extLst>
          </p:cNvPr>
          <p:cNvSpPr txBox="1"/>
          <p:nvPr/>
        </p:nvSpPr>
        <p:spPr>
          <a:xfrm rot="16200000">
            <a:off x="222609" y="2120551"/>
            <a:ext cx="443989" cy="3386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0.5m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29A775-FE04-A14B-A7F2-CE5D9E1E7F90}"/>
              </a:ext>
            </a:extLst>
          </p:cNvPr>
          <p:cNvSpPr txBox="1"/>
          <p:nvPr/>
        </p:nvSpPr>
        <p:spPr>
          <a:xfrm>
            <a:off x="1591153" y="1742688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4m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AF34F8-763E-B144-AA88-99D3E490540D}"/>
              </a:ext>
            </a:extLst>
          </p:cNvPr>
          <p:cNvSpPr/>
          <p:nvPr/>
        </p:nvSpPr>
        <p:spPr>
          <a:xfrm>
            <a:off x="4140949" y="2060757"/>
            <a:ext cx="72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5AE83A-2617-C942-8246-5D28A47B71E2}"/>
              </a:ext>
            </a:extLst>
          </p:cNvPr>
          <p:cNvSpPr txBox="1"/>
          <p:nvPr/>
        </p:nvSpPr>
        <p:spPr>
          <a:xfrm rot="16200000">
            <a:off x="3733989" y="2253789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1m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A7D9609-E9E7-5442-9A68-04949C44E2FD}"/>
              </a:ext>
            </a:extLst>
          </p:cNvPr>
          <p:cNvSpPr txBox="1"/>
          <p:nvPr/>
        </p:nvSpPr>
        <p:spPr>
          <a:xfrm>
            <a:off x="4185403" y="1706077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1m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E1799AB-9280-2746-B192-D01D87BE140B}"/>
              </a:ext>
            </a:extLst>
          </p:cNvPr>
          <p:cNvSpPr/>
          <p:nvPr/>
        </p:nvSpPr>
        <p:spPr>
          <a:xfrm>
            <a:off x="5885509" y="2060757"/>
            <a:ext cx="2880000" cy="720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EBAF19-085F-D648-8CBB-151B626CE851}"/>
              </a:ext>
            </a:extLst>
          </p:cNvPr>
          <p:cNvSpPr txBox="1"/>
          <p:nvPr/>
        </p:nvSpPr>
        <p:spPr>
          <a:xfrm>
            <a:off x="7040816" y="1742688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4m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C42D805-9289-1244-A850-18E6C52B7FAE}"/>
              </a:ext>
            </a:extLst>
          </p:cNvPr>
          <p:cNvSpPr txBox="1"/>
          <p:nvPr/>
        </p:nvSpPr>
        <p:spPr>
          <a:xfrm rot="16200000">
            <a:off x="5521540" y="2290539"/>
            <a:ext cx="452636" cy="3391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1m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BCAC414-FF57-4F0E-9F0A-A3428CE501B8}"/>
              </a:ext>
            </a:extLst>
          </p:cNvPr>
          <p:cNvSpPr txBox="1"/>
          <p:nvPr/>
        </p:nvSpPr>
        <p:spPr>
          <a:xfrm>
            <a:off x="78139" y="5967830"/>
            <a:ext cx="184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prstClr val="white">
                    <a:lumMod val="50000"/>
                  </a:prstClr>
                </a:solidFill>
                <a:latin typeface="Century Gothic" panose="020B0502020202020204" pitchFamily="34" charset="0"/>
              </a:rPr>
              <a:t>Not to scale</a:t>
            </a:r>
          </a:p>
        </p:txBody>
      </p:sp>
    </p:spTree>
    <p:extLst>
      <p:ext uri="{BB962C8B-B14F-4D97-AF65-F5344CB8AC3E}">
        <p14:creationId xmlns:p14="http://schemas.microsoft.com/office/powerpoint/2010/main" val="1228169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shapes below to create a compound rectilinear shape.</a:t>
            </a: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Calculate the perimeter of your shape.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Now use the same shapes to create a compound rectilinear shape with a shorter perimeter.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Possible answers: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1CABC3-7B68-924E-A0C7-032A68804C2C}"/>
              </a:ext>
            </a:extLst>
          </p:cNvPr>
          <p:cNvSpPr/>
          <p:nvPr/>
        </p:nvSpPr>
        <p:spPr>
          <a:xfrm>
            <a:off x="596389" y="2060757"/>
            <a:ext cx="2880000" cy="360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2CE0F2-D7B9-6D4F-8F7C-1BF2EFEC1320}"/>
              </a:ext>
            </a:extLst>
          </p:cNvPr>
          <p:cNvSpPr txBox="1"/>
          <p:nvPr/>
        </p:nvSpPr>
        <p:spPr>
          <a:xfrm rot="16200000">
            <a:off x="222609" y="2120551"/>
            <a:ext cx="443989" cy="3386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0.5m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29A775-FE04-A14B-A7F2-CE5D9E1E7F90}"/>
              </a:ext>
            </a:extLst>
          </p:cNvPr>
          <p:cNvSpPr txBox="1"/>
          <p:nvPr/>
        </p:nvSpPr>
        <p:spPr>
          <a:xfrm>
            <a:off x="1591153" y="1742688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4m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AF34F8-763E-B144-AA88-99D3E490540D}"/>
              </a:ext>
            </a:extLst>
          </p:cNvPr>
          <p:cNvSpPr/>
          <p:nvPr/>
        </p:nvSpPr>
        <p:spPr>
          <a:xfrm>
            <a:off x="4140949" y="2060757"/>
            <a:ext cx="72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5AE83A-2617-C942-8246-5D28A47B71E2}"/>
              </a:ext>
            </a:extLst>
          </p:cNvPr>
          <p:cNvSpPr txBox="1"/>
          <p:nvPr/>
        </p:nvSpPr>
        <p:spPr>
          <a:xfrm rot="16200000">
            <a:off x="3733989" y="2253789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1m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A7D9609-E9E7-5442-9A68-04949C44E2FD}"/>
              </a:ext>
            </a:extLst>
          </p:cNvPr>
          <p:cNvSpPr txBox="1"/>
          <p:nvPr/>
        </p:nvSpPr>
        <p:spPr>
          <a:xfrm>
            <a:off x="4185403" y="1706077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1m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E1799AB-9280-2746-B192-D01D87BE140B}"/>
              </a:ext>
            </a:extLst>
          </p:cNvPr>
          <p:cNvSpPr/>
          <p:nvPr/>
        </p:nvSpPr>
        <p:spPr>
          <a:xfrm>
            <a:off x="5885509" y="2060757"/>
            <a:ext cx="2880000" cy="720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EBAF19-085F-D648-8CBB-151B626CE851}"/>
              </a:ext>
            </a:extLst>
          </p:cNvPr>
          <p:cNvSpPr txBox="1"/>
          <p:nvPr/>
        </p:nvSpPr>
        <p:spPr>
          <a:xfrm>
            <a:off x="7040816" y="1742688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4m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C42D805-9289-1244-A850-18E6C52B7FAE}"/>
              </a:ext>
            </a:extLst>
          </p:cNvPr>
          <p:cNvSpPr txBox="1"/>
          <p:nvPr/>
        </p:nvSpPr>
        <p:spPr>
          <a:xfrm rot="16200000">
            <a:off x="5521540" y="2290539"/>
            <a:ext cx="452636" cy="3391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1m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BCAC414-FF57-4F0E-9F0A-A3428CE501B8}"/>
              </a:ext>
            </a:extLst>
          </p:cNvPr>
          <p:cNvSpPr txBox="1"/>
          <p:nvPr/>
        </p:nvSpPr>
        <p:spPr>
          <a:xfrm>
            <a:off x="78139" y="5967830"/>
            <a:ext cx="184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prstClr val="white">
                    <a:lumMod val="50000"/>
                  </a:prstClr>
                </a:solidFill>
                <a:latin typeface="Century Gothic" panose="020B0502020202020204" pitchFamily="34" charset="0"/>
              </a:rPr>
              <a:t>Not to scale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6910098-BF2F-49A6-959A-36B2DA4253BE}"/>
              </a:ext>
            </a:extLst>
          </p:cNvPr>
          <p:cNvSpPr txBox="1"/>
          <p:nvPr/>
        </p:nvSpPr>
        <p:spPr>
          <a:xfrm>
            <a:off x="2272893" y="5566482"/>
            <a:ext cx="1179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19m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74C00DB-BDFC-48CC-89B0-1073002A924A}"/>
              </a:ext>
            </a:extLst>
          </p:cNvPr>
          <p:cNvSpPr/>
          <p:nvPr/>
        </p:nvSpPr>
        <p:spPr>
          <a:xfrm>
            <a:off x="1878475" y="5305182"/>
            <a:ext cx="2090398" cy="2613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FCB8649-CC1B-4B3A-8C25-E2548DB6FEB5}"/>
              </a:ext>
            </a:extLst>
          </p:cNvPr>
          <p:cNvSpPr/>
          <p:nvPr/>
        </p:nvSpPr>
        <p:spPr>
          <a:xfrm>
            <a:off x="1878475" y="4767463"/>
            <a:ext cx="522600" cy="522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ED65A89-0C8E-4011-A1C7-96AEB2B589B2}"/>
              </a:ext>
            </a:extLst>
          </p:cNvPr>
          <p:cNvSpPr/>
          <p:nvPr/>
        </p:nvSpPr>
        <p:spPr>
          <a:xfrm>
            <a:off x="1878475" y="4262543"/>
            <a:ext cx="2090398" cy="5226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ABF5A1D-8DC7-4B88-A320-02F8D00503DB}"/>
              </a:ext>
            </a:extLst>
          </p:cNvPr>
          <p:cNvSpPr/>
          <p:nvPr/>
        </p:nvSpPr>
        <p:spPr>
          <a:xfrm>
            <a:off x="4649966" y="5093034"/>
            <a:ext cx="2090398" cy="2613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6E8F3DF-CEE0-4A92-AC02-FEA1039F0FD7}"/>
              </a:ext>
            </a:extLst>
          </p:cNvPr>
          <p:cNvSpPr/>
          <p:nvPr/>
        </p:nvSpPr>
        <p:spPr>
          <a:xfrm>
            <a:off x="6742926" y="4569127"/>
            <a:ext cx="522600" cy="5225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2FCC2E0-48FE-4ACF-BA4F-A42070873341}"/>
              </a:ext>
            </a:extLst>
          </p:cNvPr>
          <p:cNvSpPr/>
          <p:nvPr/>
        </p:nvSpPr>
        <p:spPr>
          <a:xfrm>
            <a:off x="4657851" y="4569127"/>
            <a:ext cx="2090398" cy="52259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5344A52-7B13-46F6-AAAF-9808754CE933}"/>
              </a:ext>
            </a:extLst>
          </p:cNvPr>
          <p:cNvSpPr txBox="1"/>
          <p:nvPr/>
        </p:nvSpPr>
        <p:spPr>
          <a:xfrm>
            <a:off x="5449925" y="5536956"/>
            <a:ext cx="1179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13m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perimeter of this shape </a:t>
            </a:r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is 36m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What are the possible length of sides A and B? Prove it.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398BE06-B9D7-4D40-B335-54D50DA18D16}"/>
              </a:ext>
            </a:extLst>
          </p:cNvPr>
          <p:cNvGrpSpPr/>
          <p:nvPr/>
        </p:nvGrpSpPr>
        <p:grpSpPr>
          <a:xfrm>
            <a:off x="2993279" y="1115965"/>
            <a:ext cx="3118084" cy="2763718"/>
            <a:chOff x="941903" y="3947871"/>
            <a:chExt cx="1753832" cy="1554511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222CD89-91E6-734F-8E2F-611D2BF146B1}"/>
                </a:ext>
              </a:extLst>
            </p:cNvPr>
            <p:cNvSpPr txBox="1"/>
            <p:nvPr/>
          </p:nvSpPr>
          <p:spPr>
            <a:xfrm rot="16200000">
              <a:off x="894296" y="4605514"/>
              <a:ext cx="320264" cy="2250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8m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CB478BF-98DF-324C-91A1-346BFB16795B}"/>
                </a:ext>
              </a:extLst>
            </p:cNvPr>
            <p:cNvSpPr txBox="1"/>
            <p:nvPr/>
          </p:nvSpPr>
          <p:spPr>
            <a:xfrm>
              <a:off x="2474652" y="4804306"/>
              <a:ext cx="221083" cy="2942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B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A126355-78BB-EF4F-B3B5-C036EBB5D8F8}"/>
                </a:ext>
              </a:extLst>
            </p:cNvPr>
            <p:cNvSpPr txBox="1"/>
            <p:nvPr/>
          </p:nvSpPr>
          <p:spPr>
            <a:xfrm>
              <a:off x="1694031" y="5208086"/>
              <a:ext cx="253542" cy="2942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A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67A0C99-E10B-3D4B-B251-D8FE61DF0EC0}"/>
                </a:ext>
              </a:extLst>
            </p:cNvPr>
            <p:cNvSpPr txBox="1"/>
            <p:nvPr/>
          </p:nvSpPr>
          <p:spPr>
            <a:xfrm>
              <a:off x="1308738" y="3947871"/>
              <a:ext cx="221083" cy="2942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B</a:t>
              </a:r>
            </a:p>
          </p:txBody>
        </p:sp>
        <p:sp>
          <p:nvSpPr>
            <p:cNvPr id="24" name="L-Shape 23">
              <a:extLst>
                <a:ext uri="{FF2B5EF4-FFF2-40B4-BE49-F238E27FC236}">
                  <a16:creationId xmlns:a16="http://schemas.microsoft.com/office/drawing/2014/main" id="{93309EEB-9441-174B-9070-72932790F895}"/>
                </a:ext>
              </a:extLst>
            </p:cNvPr>
            <p:cNvSpPr/>
            <p:nvPr/>
          </p:nvSpPr>
          <p:spPr>
            <a:xfrm>
              <a:off x="1132584" y="4193464"/>
              <a:ext cx="1376437" cy="1046259"/>
            </a:xfrm>
            <a:prstGeom prst="corner">
              <a:avLst>
                <a:gd name="adj1" fmla="val 48666"/>
                <a:gd name="adj2" fmla="val 50000"/>
              </a:avLst>
            </a:prstGeom>
            <a:solidFill>
              <a:srgbClr val="7030A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00DDB7D-F9F6-B24A-84ED-41AA238FE092}"/>
                </a:ext>
              </a:extLst>
            </p:cNvPr>
            <p:cNvSpPr txBox="1"/>
            <p:nvPr/>
          </p:nvSpPr>
          <p:spPr>
            <a:xfrm rot="5400000">
              <a:off x="1591973" y="4337148"/>
              <a:ext cx="320264" cy="2250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4m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6B36864-CC3A-6442-9C58-E39942B10DE0}"/>
                </a:ext>
              </a:extLst>
            </p:cNvPr>
            <p:cNvSpPr txBox="1"/>
            <p:nvPr/>
          </p:nvSpPr>
          <p:spPr>
            <a:xfrm>
              <a:off x="1874481" y="4537603"/>
              <a:ext cx="320264" cy="2250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6m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C4E2351B-0D10-44F2-9E5C-704B24857702}"/>
              </a:ext>
            </a:extLst>
          </p:cNvPr>
          <p:cNvSpPr txBox="1"/>
          <p:nvPr/>
        </p:nvSpPr>
        <p:spPr>
          <a:xfrm>
            <a:off x="78139" y="5967830"/>
            <a:ext cx="184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prstClr val="white">
                    <a:lumMod val="50000"/>
                  </a:prstClr>
                </a:solidFill>
                <a:latin typeface="Century Gothic" panose="020B0502020202020204" pitchFamily="34" charset="0"/>
              </a:rPr>
              <a:t>Not to scale</a:t>
            </a:r>
          </a:p>
        </p:txBody>
      </p:sp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perimeter of this shape is 36m.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What are the possible length of sides A and B? Prove it.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B must equal 4m because 8m – 4m = 4m. Therefore, A must equal…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398BE06-B9D7-4D40-B335-54D50DA18D16}"/>
              </a:ext>
            </a:extLst>
          </p:cNvPr>
          <p:cNvGrpSpPr/>
          <p:nvPr/>
        </p:nvGrpSpPr>
        <p:grpSpPr>
          <a:xfrm>
            <a:off x="2993279" y="1115965"/>
            <a:ext cx="3118084" cy="2763718"/>
            <a:chOff x="941903" y="3947871"/>
            <a:chExt cx="1753832" cy="1554511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222CD89-91E6-734F-8E2F-611D2BF146B1}"/>
                </a:ext>
              </a:extLst>
            </p:cNvPr>
            <p:cNvSpPr txBox="1"/>
            <p:nvPr/>
          </p:nvSpPr>
          <p:spPr>
            <a:xfrm rot="16200000">
              <a:off x="894296" y="4605514"/>
              <a:ext cx="320264" cy="2250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8m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CB478BF-98DF-324C-91A1-346BFB16795B}"/>
                </a:ext>
              </a:extLst>
            </p:cNvPr>
            <p:cNvSpPr txBox="1"/>
            <p:nvPr/>
          </p:nvSpPr>
          <p:spPr>
            <a:xfrm>
              <a:off x="2474652" y="4804306"/>
              <a:ext cx="221083" cy="2942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B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A126355-78BB-EF4F-B3B5-C036EBB5D8F8}"/>
                </a:ext>
              </a:extLst>
            </p:cNvPr>
            <p:cNvSpPr txBox="1"/>
            <p:nvPr/>
          </p:nvSpPr>
          <p:spPr>
            <a:xfrm>
              <a:off x="1694031" y="5208086"/>
              <a:ext cx="253542" cy="2942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A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67A0C99-E10B-3D4B-B251-D8FE61DF0EC0}"/>
                </a:ext>
              </a:extLst>
            </p:cNvPr>
            <p:cNvSpPr txBox="1"/>
            <p:nvPr/>
          </p:nvSpPr>
          <p:spPr>
            <a:xfrm>
              <a:off x="1308738" y="3947871"/>
              <a:ext cx="221083" cy="2942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B</a:t>
              </a:r>
            </a:p>
          </p:txBody>
        </p:sp>
        <p:sp>
          <p:nvSpPr>
            <p:cNvPr id="24" name="L-Shape 23">
              <a:extLst>
                <a:ext uri="{FF2B5EF4-FFF2-40B4-BE49-F238E27FC236}">
                  <a16:creationId xmlns:a16="http://schemas.microsoft.com/office/drawing/2014/main" id="{93309EEB-9441-174B-9070-72932790F895}"/>
                </a:ext>
              </a:extLst>
            </p:cNvPr>
            <p:cNvSpPr/>
            <p:nvPr/>
          </p:nvSpPr>
          <p:spPr>
            <a:xfrm>
              <a:off x="1132584" y="4193464"/>
              <a:ext cx="1376437" cy="1046259"/>
            </a:xfrm>
            <a:prstGeom prst="corner">
              <a:avLst>
                <a:gd name="adj1" fmla="val 48666"/>
                <a:gd name="adj2" fmla="val 50000"/>
              </a:avLst>
            </a:prstGeom>
            <a:solidFill>
              <a:srgbClr val="7030A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00DDB7D-F9F6-B24A-84ED-41AA238FE092}"/>
                </a:ext>
              </a:extLst>
            </p:cNvPr>
            <p:cNvSpPr txBox="1"/>
            <p:nvPr/>
          </p:nvSpPr>
          <p:spPr>
            <a:xfrm rot="5400000">
              <a:off x="1591973" y="4337148"/>
              <a:ext cx="320264" cy="2250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4m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6B36864-CC3A-6442-9C58-E39942B10DE0}"/>
                </a:ext>
              </a:extLst>
            </p:cNvPr>
            <p:cNvSpPr txBox="1"/>
            <p:nvPr/>
          </p:nvSpPr>
          <p:spPr>
            <a:xfrm>
              <a:off x="1874481" y="4537603"/>
              <a:ext cx="320264" cy="2250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6m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F8C6E05A-7D3F-4C08-93F7-2ADE9BD436C4}"/>
              </a:ext>
            </a:extLst>
          </p:cNvPr>
          <p:cNvSpPr txBox="1"/>
          <p:nvPr/>
        </p:nvSpPr>
        <p:spPr>
          <a:xfrm>
            <a:off x="78139" y="5967830"/>
            <a:ext cx="184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prstClr val="white">
                    <a:lumMod val="50000"/>
                  </a:prstClr>
                </a:solidFill>
                <a:latin typeface="Century Gothic" panose="020B0502020202020204" pitchFamily="34" charset="0"/>
              </a:rPr>
              <a:t>Not to scale</a:t>
            </a:r>
          </a:p>
        </p:txBody>
      </p:sp>
    </p:spTree>
    <p:extLst>
      <p:ext uri="{BB962C8B-B14F-4D97-AF65-F5344CB8AC3E}">
        <p14:creationId xmlns:p14="http://schemas.microsoft.com/office/powerpoint/2010/main" val="215776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perimeter of this shape is 36m.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What are the possible length of sides A and B? Prove it.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B must equal 4m because 8m – 4m = 4m. Therefore, A must equal 10cm because 4m + 6m = 10m.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398BE06-B9D7-4D40-B335-54D50DA18D16}"/>
              </a:ext>
            </a:extLst>
          </p:cNvPr>
          <p:cNvGrpSpPr/>
          <p:nvPr/>
        </p:nvGrpSpPr>
        <p:grpSpPr>
          <a:xfrm>
            <a:off x="2993279" y="1552596"/>
            <a:ext cx="2786131" cy="1860112"/>
            <a:chOff x="941903" y="4193464"/>
            <a:chExt cx="1567118" cy="104625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222CD89-91E6-734F-8E2F-611D2BF146B1}"/>
                </a:ext>
              </a:extLst>
            </p:cNvPr>
            <p:cNvSpPr txBox="1"/>
            <p:nvPr/>
          </p:nvSpPr>
          <p:spPr>
            <a:xfrm rot="16200000">
              <a:off x="894296" y="4605514"/>
              <a:ext cx="320264" cy="2250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8m</a:t>
              </a:r>
            </a:p>
          </p:txBody>
        </p:sp>
        <p:sp>
          <p:nvSpPr>
            <p:cNvPr id="24" name="L-Shape 23">
              <a:extLst>
                <a:ext uri="{FF2B5EF4-FFF2-40B4-BE49-F238E27FC236}">
                  <a16:creationId xmlns:a16="http://schemas.microsoft.com/office/drawing/2014/main" id="{93309EEB-9441-174B-9070-72932790F895}"/>
                </a:ext>
              </a:extLst>
            </p:cNvPr>
            <p:cNvSpPr/>
            <p:nvPr/>
          </p:nvSpPr>
          <p:spPr>
            <a:xfrm>
              <a:off x="1132584" y="4193464"/>
              <a:ext cx="1376437" cy="1046259"/>
            </a:xfrm>
            <a:prstGeom prst="corner">
              <a:avLst>
                <a:gd name="adj1" fmla="val 48666"/>
                <a:gd name="adj2" fmla="val 50000"/>
              </a:avLst>
            </a:prstGeom>
            <a:solidFill>
              <a:srgbClr val="7030A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00DDB7D-F9F6-B24A-84ED-41AA238FE092}"/>
                </a:ext>
              </a:extLst>
            </p:cNvPr>
            <p:cNvSpPr txBox="1"/>
            <p:nvPr/>
          </p:nvSpPr>
          <p:spPr>
            <a:xfrm rot="5400000">
              <a:off x="1591973" y="4337148"/>
              <a:ext cx="320264" cy="2250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4m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6B36864-CC3A-6442-9C58-E39942B10DE0}"/>
                </a:ext>
              </a:extLst>
            </p:cNvPr>
            <p:cNvSpPr txBox="1"/>
            <p:nvPr/>
          </p:nvSpPr>
          <p:spPr>
            <a:xfrm>
              <a:off x="1874481" y="4537603"/>
              <a:ext cx="320264" cy="2250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6m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928382C3-D970-4475-9431-714AEBB92BCE}"/>
              </a:ext>
            </a:extLst>
          </p:cNvPr>
          <p:cNvSpPr txBox="1"/>
          <p:nvPr/>
        </p:nvSpPr>
        <p:spPr>
          <a:xfrm rot="5400000">
            <a:off x="5633667" y="2822766"/>
            <a:ext cx="569388" cy="400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84FA957-DC4C-4E5A-A933-87410F96C73A}"/>
              </a:ext>
            </a:extLst>
          </p:cNvPr>
          <p:cNvSpPr txBox="1"/>
          <p:nvPr/>
        </p:nvSpPr>
        <p:spPr>
          <a:xfrm>
            <a:off x="3499313" y="1206335"/>
            <a:ext cx="569388" cy="400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FF7E53-F0B8-44B4-9A43-9378016CF9E9}"/>
              </a:ext>
            </a:extLst>
          </p:cNvPr>
          <p:cNvSpPr txBox="1"/>
          <p:nvPr/>
        </p:nvSpPr>
        <p:spPr>
          <a:xfrm>
            <a:off x="4199018" y="3383464"/>
            <a:ext cx="7136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10m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007E66C-FDB1-46EB-94CB-E82A59115312}"/>
              </a:ext>
            </a:extLst>
          </p:cNvPr>
          <p:cNvSpPr txBox="1"/>
          <p:nvPr/>
        </p:nvSpPr>
        <p:spPr>
          <a:xfrm>
            <a:off x="78139" y="5967830"/>
            <a:ext cx="184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prstClr val="white">
                    <a:lumMod val="50000"/>
                  </a:prstClr>
                </a:solidFill>
                <a:latin typeface="Century Gothic" panose="020B0502020202020204" pitchFamily="34" charset="0"/>
              </a:rPr>
              <a:t>Not to scale</a:t>
            </a:r>
          </a:p>
        </p:txBody>
      </p:sp>
    </p:spTree>
    <p:extLst>
      <p:ext uri="{BB962C8B-B14F-4D97-AF65-F5344CB8AC3E}">
        <p14:creationId xmlns:p14="http://schemas.microsoft.com/office/powerpoint/2010/main" val="3316651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James cuts along the dotted line. He thinks the perimeter of shape A is 20m and Shape B is 40m. 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James correct? Prove it.</a:t>
            </a:r>
          </a:p>
          <a:p>
            <a:pPr lvl="0" algn="ctr"/>
            <a:endParaRPr lang="en-US" sz="2000" b="1" i="1" dirty="0">
              <a:solidFill>
                <a:prstClr val="white">
                  <a:lumMod val="50000"/>
                </a:prst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US" sz="2000" b="1" i="1" dirty="0">
              <a:solidFill>
                <a:prstClr val="white">
                  <a:lumMod val="50000"/>
                </a:prst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US" sz="2000" b="1" i="1" dirty="0">
              <a:solidFill>
                <a:prstClr val="white">
                  <a:lumMod val="50000"/>
                </a:prst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US" sz="2000" b="1" i="1" dirty="0">
              <a:solidFill>
                <a:prstClr val="white">
                  <a:lumMod val="50000"/>
                </a:prst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US" sz="2000" b="1" i="1" dirty="0">
              <a:solidFill>
                <a:prstClr val="white">
                  <a:lumMod val="50000"/>
                </a:prst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74604FC-B0C8-624C-81EB-388CAC248574}"/>
              </a:ext>
            </a:extLst>
          </p:cNvPr>
          <p:cNvGrpSpPr/>
          <p:nvPr/>
        </p:nvGrpSpPr>
        <p:grpSpPr>
          <a:xfrm>
            <a:off x="3019278" y="1550506"/>
            <a:ext cx="3119093" cy="2857719"/>
            <a:chOff x="2834691" y="1694793"/>
            <a:chExt cx="2428147" cy="222467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E8AEFE5-1AF0-604A-B627-07FB60750F43}"/>
                </a:ext>
              </a:extLst>
            </p:cNvPr>
            <p:cNvSpPr/>
            <p:nvPr/>
          </p:nvSpPr>
          <p:spPr>
            <a:xfrm>
              <a:off x="2924503" y="1694793"/>
              <a:ext cx="614856" cy="1868214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DF7ADF6-AD18-E14D-A8D2-930CF9A40F40}"/>
                </a:ext>
              </a:extLst>
            </p:cNvPr>
            <p:cNvSpPr/>
            <p:nvPr/>
          </p:nvSpPr>
          <p:spPr>
            <a:xfrm>
              <a:off x="4393323" y="1694793"/>
              <a:ext cx="614856" cy="1868214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38E28B1-D012-754E-9B0F-7EED34BC1F6D}"/>
                </a:ext>
              </a:extLst>
            </p:cNvPr>
            <p:cNvSpPr/>
            <p:nvPr/>
          </p:nvSpPr>
          <p:spPr>
            <a:xfrm>
              <a:off x="3544286" y="2328422"/>
              <a:ext cx="853964" cy="600957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ADA525F-B90E-CD47-9EAA-2948D5177BB8}"/>
                </a:ext>
              </a:extLst>
            </p:cNvPr>
            <p:cNvCxnSpPr>
              <a:cxnSpLocks/>
            </p:cNvCxnSpPr>
            <p:nvPr/>
          </p:nvCxnSpPr>
          <p:spPr>
            <a:xfrm>
              <a:off x="3389588" y="1694793"/>
              <a:ext cx="0" cy="1868214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EF410DA-D56D-C44F-80BF-E135465D24DA}"/>
                </a:ext>
              </a:extLst>
            </p:cNvPr>
            <p:cNvSpPr txBox="1"/>
            <p:nvPr/>
          </p:nvSpPr>
          <p:spPr>
            <a:xfrm>
              <a:off x="4467951" y="3519355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2m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085B1DC-02D0-894B-A4C7-88D9777AEC2A}"/>
                </a:ext>
              </a:extLst>
            </p:cNvPr>
            <p:cNvSpPr txBox="1"/>
            <p:nvPr/>
          </p:nvSpPr>
          <p:spPr>
            <a:xfrm rot="5400000">
              <a:off x="4778089" y="2428845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9m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AD2C13E-87C0-214F-A1FC-4AF0599B2E6C}"/>
                </a:ext>
              </a:extLst>
            </p:cNvPr>
            <p:cNvSpPr txBox="1"/>
            <p:nvPr/>
          </p:nvSpPr>
          <p:spPr>
            <a:xfrm>
              <a:off x="2834691" y="3519355"/>
              <a:ext cx="785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1.5m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AA8081C-C7D6-954D-9B75-35AB5FEC230C}"/>
                </a:ext>
              </a:extLst>
            </p:cNvPr>
            <p:cNvSpPr txBox="1"/>
            <p:nvPr/>
          </p:nvSpPr>
          <p:spPr>
            <a:xfrm>
              <a:off x="3578371" y="2086554"/>
              <a:ext cx="785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2.5m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3EA5FE1-A452-3446-82D1-72CBA7E187B4}"/>
                </a:ext>
              </a:extLst>
            </p:cNvPr>
            <p:cNvSpPr txBox="1"/>
            <p:nvPr/>
          </p:nvSpPr>
          <p:spPr>
            <a:xfrm>
              <a:off x="2973034" y="1841388"/>
              <a:ext cx="3738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A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6CBC3E6-A04E-2846-91EE-0BB3B5145A7C}"/>
                </a:ext>
              </a:extLst>
            </p:cNvPr>
            <p:cNvSpPr txBox="1"/>
            <p:nvPr/>
          </p:nvSpPr>
          <p:spPr>
            <a:xfrm>
              <a:off x="3817819" y="2442867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B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5EBD99F-4E6D-BD47-AC4F-EDDC0FB82735}"/>
                </a:ext>
              </a:extLst>
            </p:cNvPr>
            <p:cNvCxnSpPr>
              <a:cxnSpLocks/>
            </p:cNvCxnSpPr>
            <p:nvPr/>
          </p:nvCxnSpPr>
          <p:spPr>
            <a:xfrm>
              <a:off x="2924503" y="3090041"/>
              <a:ext cx="44931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916327C-BC83-E143-B7C3-9A2E46A02A2A}"/>
                </a:ext>
              </a:extLst>
            </p:cNvPr>
            <p:cNvSpPr txBox="1"/>
            <p:nvPr/>
          </p:nvSpPr>
          <p:spPr>
            <a:xfrm>
              <a:off x="2893027" y="2741380"/>
              <a:ext cx="4924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Century Gothic" panose="020B0502020202020204" pitchFamily="34" charset="0"/>
                </a:rPr>
                <a:t>1m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215CBBE2-8257-459C-B613-6A432EAEBD8C}"/>
              </a:ext>
            </a:extLst>
          </p:cNvPr>
          <p:cNvSpPr txBox="1"/>
          <p:nvPr/>
        </p:nvSpPr>
        <p:spPr>
          <a:xfrm>
            <a:off x="78139" y="5967830"/>
            <a:ext cx="184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prstClr val="white">
                    <a:lumMod val="50000"/>
                  </a:prstClr>
                </a:solidFill>
                <a:latin typeface="Century Gothic" panose="020B0502020202020204" pitchFamily="34" charset="0"/>
              </a:rPr>
              <a:t>Not to scale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25CAF63-B525-4DF0-AD91-2A3BD1390E40}"/>
              </a:ext>
            </a:extLst>
          </p:cNvPr>
          <p:cNvSpPr txBox="1"/>
          <p:nvPr/>
        </p:nvSpPr>
        <p:spPr>
          <a:xfrm rot="16200000">
            <a:off x="4603046" y="3303352"/>
            <a:ext cx="731412" cy="5139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3m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D596965-D1F4-421E-947C-2FD01755B7E9}"/>
              </a:ext>
            </a:extLst>
          </p:cNvPr>
          <p:cNvSpPr txBox="1"/>
          <p:nvPr/>
        </p:nvSpPr>
        <p:spPr>
          <a:xfrm rot="16200000">
            <a:off x="4603046" y="1679343"/>
            <a:ext cx="731412" cy="5139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3m</a:t>
            </a:r>
          </a:p>
        </p:txBody>
      </p:sp>
    </p:spTree>
    <p:extLst>
      <p:ext uri="{BB962C8B-B14F-4D97-AF65-F5344CB8AC3E}">
        <p14:creationId xmlns:p14="http://schemas.microsoft.com/office/powerpoint/2010/main" val="1716884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James cuts along the dotted line. He thinks the perimeter of shape A is 20m and Shape B is 40m. 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James correct? Prove it.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James is correct because… </a:t>
            </a:r>
          </a:p>
          <a:p>
            <a:pPr lvl="0" algn="ctr"/>
            <a:endParaRPr lang="en-US" sz="2000" b="1" i="1" dirty="0">
              <a:solidFill>
                <a:prstClr val="white">
                  <a:lumMod val="50000"/>
                </a:prst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US" sz="2000" b="1" i="1" dirty="0">
              <a:solidFill>
                <a:prstClr val="white">
                  <a:lumMod val="50000"/>
                </a:prst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US" sz="2000" b="1" i="1" dirty="0">
              <a:solidFill>
                <a:prstClr val="white">
                  <a:lumMod val="50000"/>
                </a:prst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US" sz="2000" b="1" i="1" dirty="0">
              <a:solidFill>
                <a:prstClr val="white">
                  <a:lumMod val="50000"/>
                </a:prst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US" sz="2000" b="1" i="1" dirty="0">
              <a:solidFill>
                <a:prstClr val="white">
                  <a:lumMod val="50000"/>
                </a:prst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74604FC-B0C8-624C-81EB-388CAC248574}"/>
              </a:ext>
            </a:extLst>
          </p:cNvPr>
          <p:cNvGrpSpPr/>
          <p:nvPr/>
        </p:nvGrpSpPr>
        <p:grpSpPr>
          <a:xfrm>
            <a:off x="3019278" y="1550506"/>
            <a:ext cx="3119093" cy="2857719"/>
            <a:chOff x="2834691" y="1694793"/>
            <a:chExt cx="2428147" cy="222467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E8AEFE5-1AF0-604A-B627-07FB60750F43}"/>
                </a:ext>
              </a:extLst>
            </p:cNvPr>
            <p:cNvSpPr/>
            <p:nvPr/>
          </p:nvSpPr>
          <p:spPr>
            <a:xfrm>
              <a:off x="2924503" y="1694793"/>
              <a:ext cx="614856" cy="1868214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DF7ADF6-AD18-E14D-A8D2-930CF9A40F40}"/>
                </a:ext>
              </a:extLst>
            </p:cNvPr>
            <p:cNvSpPr/>
            <p:nvPr/>
          </p:nvSpPr>
          <p:spPr>
            <a:xfrm>
              <a:off x="4393323" y="1694793"/>
              <a:ext cx="614856" cy="1868214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38E28B1-D012-754E-9B0F-7EED34BC1F6D}"/>
                </a:ext>
              </a:extLst>
            </p:cNvPr>
            <p:cNvSpPr/>
            <p:nvPr/>
          </p:nvSpPr>
          <p:spPr>
            <a:xfrm>
              <a:off x="3544286" y="2328422"/>
              <a:ext cx="853964" cy="600957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ADA525F-B90E-CD47-9EAA-2948D5177BB8}"/>
                </a:ext>
              </a:extLst>
            </p:cNvPr>
            <p:cNvCxnSpPr>
              <a:cxnSpLocks/>
            </p:cNvCxnSpPr>
            <p:nvPr/>
          </p:nvCxnSpPr>
          <p:spPr>
            <a:xfrm>
              <a:off x="3389588" y="1694793"/>
              <a:ext cx="0" cy="1868214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EF410DA-D56D-C44F-80BF-E135465D24DA}"/>
                </a:ext>
              </a:extLst>
            </p:cNvPr>
            <p:cNvSpPr txBox="1"/>
            <p:nvPr/>
          </p:nvSpPr>
          <p:spPr>
            <a:xfrm>
              <a:off x="4467951" y="3519355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2m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085B1DC-02D0-894B-A4C7-88D9777AEC2A}"/>
                </a:ext>
              </a:extLst>
            </p:cNvPr>
            <p:cNvSpPr txBox="1"/>
            <p:nvPr/>
          </p:nvSpPr>
          <p:spPr>
            <a:xfrm rot="5400000">
              <a:off x="4778089" y="2428845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9m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AD2C13E-87C0-214F-A1FC-4AF0599B2E6C}"/>
                </a:ext>
              </a:extLst>
            </p:cNvPr>
            <p:cNvSpPr txBox="1"/>
            <p:nvPr/>
          </p:nvSpPr>
          <p:spPr>
            <a:xfrm>
              <a:off x="2834691" y="3519355"/>
              <a:ext cx="785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1.5m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AA8081C-C7D6-954D-9B75-35AB5FEC230C}"/>
                </a:ext>
              </a:extLst>
            </p:cNvPr>
            <p:cNvSpPr txBox="1"/>
            <p:nvPr/>
          </p:nvSpPr>
          <p:spPr>
            <a:xfrm>
              <a:off x="3578371" y="2086554"/>
              <a:ext cx="785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2.5m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3EA5FE1-A452-3446-82D1-72CBA7E187B4}"/>
                </a:ext>
              </a:extLst>
            </p:cNvPr>
            <p:cNvSpPr txBox="1"/>
            <p:nvPr/>
          </p:nvSpPr>
          <p:spPr>
            <a:xfrm>
              <a:off x="2973034" y="1841388"/>
              <a:ext cx="3738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A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6CBC3E6-A04E-2846-91EE-0BB3B5145A7C}"/>
                </a:ext>
              </a:extLst>
            </p:cNvPr>
            <p:cNvSpPr txBox="1"/>
            <p:nvPr/>
          </p:nvSpPr>
          <p:spPr>
            <a:xfrm>
              <a:off x="3817819" y="2442867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B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5EBD99F-4E6D-BD47-AC4F-EDDC0FB82735}"/>
                </a:ext>
              </a:extLst>
            </p:cNvPr>
            <p:cNvCxnSpPr>
              <a:cxnSpLocks/>
            </p:cNvCxnSpPr>
            <p:nvPr/>
          </p:nvCxnSpPr>
          <p:spPr>
            <a:xfrm>
              <a:off x="2924503" y="3090041"/>
              <a:ext cx="44931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916327C-BC83-E143-B7C3-9A2E46A02A2A}"/>
                </a:ext>
              </a:extLst>
            </p:cNvPr>
            <p:cNvSpPr txBox="1"/>
            <p:nvPr/>
          </p:nvSpPr>
          <p:spPr>
            <a:xfrm>
              <a:off x="2893027" y="2741380"/>
              <a:ext cx="4924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Century Gothic" panose="020B0502020202020204" pitchFamily="34" charset="0"/>
                </a:rPr>
                <a:t>1m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215CBBE2-8257-459C-B613-6A432EAEBD8C}"/>
              </a:ext>
            </a:extLst>
          </p:cNvPr>
          <p:cNvSpPr txBox="1"/>
          <p:nvPr/>
        </p:nvSpPr>
        <p:spPr>
          <a:xfrm>
            <a:off x="78139" y="5967830"/>
            <a:ext cx="184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prstClr val="white">
                    <a:lumMod val="50000"/>
                  </a:prstClr>
                </a:solidFill>
                <a:latin typeface="Century Gothic" panose="020B0502020202020204" pitchFamily="34" charset="0"/>
              </a:rPr>
              <a:t>Not to scale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EAE8B31-C59A-4ED1-844D-70C2370B1E84}"/>
              </a:ext>
            </a:extLst>
          </p:cNvPr>
          <p:cNvSpPr txBox="1"/>
          <p:nvPr/>
        </p:nvSpPr>
        <p:spPr>
          <a:xfrm rot="16200000">
            <a:off x="4603046" y="3303352"/>
            <a:ext cx="731412" cy="5139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3m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F6FE3DA-6992-44A4-965C-B4FDBF32EB45}"/>
              </a:ext>
            </a:extLst>
          </p:cNvPr>
          <p:cNvSpPr txBox="1"/>
          <p:nvPr/>
        </p:nvSpPr>
        <p:spPr>
          <a:xfrm rot="16200000">
            <a:off x="4603046" y="1679343"/>
            <a:ext cx="731412" cy="5139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3m</a:t>
            </a:r>
          </a:p>
        </p:txBody>
      </p:sp>
    </p:spTree>
    <p:extLst>
      <p:ext uri="{BB962C8B-B14F-4D97-AF65-F5344CB8AC3E}">
        <p14:creationId xmlns:p14="http://schemas.microsoft.com/office/powerpoint/2010/main" val="4288357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James cuts along the dotted line. He thinks the perimeter of shape A is 20m and Shape </a:t>
            </a:r>
            <a:r>
              <a:rPr lang="en-GB" sz="2000" b="1">
                <a:solidFill>
                  <a:schemeClr val="tx1"/>
                </a:solidFill>
                <a:latin typeface="Century Gothic" panose="020B0502020202020204" pitchFamily="34" charset="0"/>
              </a:rPr>
              <a:t>B is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40m. 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James correct? Prove it.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James is correct because: 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 = 9m + 9m + 1m + 1m = 20m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 = 0.5m + 3m + 2.5m + 3m + 2m + 9m + 2m + 3m + 2.5m + 3m + 0.5m + 9m = 40m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US" sz="2000" b="1" i="1" dirty="0">
              <a:solidFill>
                <a:prstClr val="white">
                  <a:lumMod val="50000"/>
                </a:prst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US" sz="2000" b="1" i="1" dirty="0">
              <a:solidFill>
                <a:prstClr val="white">
                  <a:lumMod val="50000"/>
                </a:prst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US" sz="2000" b="1" i="1" dirty="0">
              <a:solidFill>
                <a:prstClr val="white">
                  <a:lumMod val="50000"/>
                </a:prst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US" sz="2000" b="1" i="1" dirty="0">
              <a:solidFill>
                <a:prstClr val="white">
                  <a:lumMod val="50000"/>
                </a:prst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US" sz="2000" b="1" i="1" dirty="0">
              <a:solidFill>
                <a:prstClr val="white">
                  <a:lumMod val="50000"/>
                </a:prst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74604FC-B0C8-624C-81EB-388CAC248574}"/>
              </a:ext>
            </a:extLst>
          </p:cNvPr>
          <p:cNvGrpSpPr/>
          <p:nvPr/>
        </p:nvGrpSpPr>
        <p:grpSpPr>
          <a:xfrm>
            <a:off x="3019278" y="1550506"/>
            <a:ext cx="3119093" cy="2857719"/>
            <a:chOff x="2834691" y="1694793"/>
            <a:chExt cx="2428147" cy="222467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E8AEFE5-1AF0-604A-B627-07FB60750F43}"/>
                </a:ext>
              </a:extLst>
            </p:cNvPr>
            <p:cNvSpPr/>
            <p:nvPr/>
          </p:nvSpPr>
          <p:spPr>
            <a:xfrm>
              <a:off x="2924503" y="1694793"/>
              <a:ext cx="614856" cy="1868214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DF7ADF6-AD18-E14D-A8D2-930CF9A40F40}"/>
                </a:ext>
              </a:extLst>
            </p:cNvPr>
            <p:cNvSpPr/>
            <p:nvPr/>
          </p:nvSpPr>
          <p:spPr>
            <a:xfrm>
              <a:off x="4393323" y="1694793"/>
              <a:ext cx="614856" cy="1868214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38E28B1-D012-754E-9B0F-7EED34BC1F6D}"/>
                </a:ext>
              </a:extLst>
            </p:cNvPr>
            <p:cNvSpPr/>
            <p:nvPr/>
          </p:nvSpPr>
          <p:spPr>
            <a:xfrm>
              <a:off x="3544286" y="2328422"/>
              <a:ext cx="853964" cy="600957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FC50889-9C68-FA43-86AD-6EB41E474886}"/>
                </a:ext>
              </a:extLst>
            </p:cNvPr>
            <p:cNvSpPr txBox="1"/>
            <p:nvPr/>
          </p:nvSpPr>
          <p:spPr>
            <a:xfrm rot="16200000">
              <a:off x="4067620" y="3059345"/>
              <a:ext cx="5693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3m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ADA525F-B90E-CD47-9EAA-2948D5177BB8}"/>
                </a:ext>
              </a:extLst>
            </p:cNvPr>
            <p:cNvCxnSpPr>
              <a:cxnSpLocks/>
            </p:cNvCxnSpPr>
            <p:nvPr/>
          </p:nvCxnSpPr>
          <p:spPr>
            <a:xfrm>
              <a:off x="3389588" y="1694793"/>
              <a:ext cx="0" cy="1868214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EF410DA-D56D-C44F-80BF-E135465D24DA}"/>
                </a:ext>
              </a:extLst>
            </p:cNvPr>
            <p:cNvSpPr txBox="1"/>
            <p:nvPr/>
          </p:nvSpPr>
          <p:spPr>
            <a:xfrm>
              <a:off x="4467951" y="3519355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2m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085B1DC-02D0-894B-A4C7-88D9777AEC2A}"/>
                </a:ext>
              </a:extLst>
            </p:cNvPr>
            <p:cNvSpPr txBox="1"/>
            <p:nvPr/>
          </p:nvSpPr>
          <p:spPr>
            <a:xfrm rot="5400000">
              <a:off x="4778089" y="2428845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9m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AD2C13E-87C0-214F-A1FC-4AF0599B2E6C}"/>
                </a:ext>
              </a:extLst>
            </p:cNvPr>
            <p:cNvSpPr txBox="1"/>
            <p:nvPr/>
          </p:nvSpPr>
          <p:spPr>
            <a:xfrm>
              <a:off x="2834691" y="3519355"/>
              <a:ext cx="785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1.5m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AA8081C-C7D6-954D-9B75-35AB5FEC230C}"/>
                </a:ext>
              </a:extLst>
            </p:cNvPr>
            <p:cNvSpPr txBox="1"/>
            <p:nvPr/>
          </p:nvSpPr>
          <p:spPr>
            <a:xfrm>
              <a:off x="3578371" y="2086554"/>
              <a:ext cx="785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2.5m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3EA5FE1-A452-3446-82D1-72CBA7E187B4}"/>
                </a:ext>
              </a:extLst>
            </p:cNvPr>
            <p:cNvSpPr txBox="1"/>
            <p:nvPr/>
          </p:nvSpPr>
          <p:spPr>
            <a:xfrm>
              <a:off x="2973034" y="1841388"/>
              <a:ext cx="3738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A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6CBC3E6-A04E-2846-91EE-0BB3B5145A7C}"/>
                </a:ext>
              </a:extLst>
            </p:cNvPr>
            <p:cNvSpPr txBox="1"/>
            <p:nvPr/>
          </p:nvSpPr>
          <p:spPr>
            <a:xfrm>
              <a:off x="3817819" y="2442867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B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5EBD99F-4E6D-BD47-AC4F-EDDC0FB82735}"/>
                </a:ext>
              </a:extLst>
            </p:cNvPr>
            <p:cNvCxnSpPr>
              <a:cxnSpLocks/>
            </p:cNvCxnSpPr>
            <p:nvPr/>
          </p:nvCxnSpPr>
          <p:spPr>
            <a:xfrm>
              <a:off x="2924503" y="3090041"/>
              <a:ext cx="44931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916327C-BC83-E143-B7C3-9A2E46A02A2A}"/>
                </a:ext>
              </a:extLst>
            </p:cNvPr>
            <p:cNvSpPr txBox="1"/>
            <p:nvPr/>
          </p:nvSpPr>
          <p:spPr>
            <a:xfrm>
              <a:off x="2893027" y="2741380"/>
              <a:ext cx="4924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Century Gothic" panose="020B0502020202020204" pitchFamily="34" charset="0"/>
                </a:rPr>
                <a:t>1m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040EF89-A0D2-4447-AC4B-3F438F3323D0}"/>
                </a:ext>
              </a:extLst>
            </p:cNvPr>
            <p:cNvSpPr txBox="1"/>
            <p:nvPr/>
          </p:nvSpPr>
          <p:spPr>
            <a:xfrm rot="16200000">
              <a:off x="4067620" y="1795090"/>
              <a:ext cx="5693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3m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215CBBE2-8257-459C-B613-6A432EAEBD8C}"/>
              </a:ext>
            </a:extLst>
          </p:cNvPr>
          <p:cNvSpPr txBox="1"/>
          <p:nvPr/>
        </p:nvSpPr>
        <p:spPr>
          <a:xfrm>
            <a:off x="78139" y="5967830"/>
            <a:ext cx="184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prstClr val="white">
                    <a:lumMod val="50000"/>
                  </a:prstClr>
                </a:solidFill>
                <a:latin typeface="Century Gothic" panose="020B0502020202020204" pitchFamily="34" charset="0"/>
              </a:rPr>
              <a:t>Not to scale</a:t>
            </a:r>
          </a:p>
        </p:txBody>
      </p:sp>
    </p:spTree>
    <p:extLst>
      <p:ext uri="{BB962C8B-B14F-4D97-AF65-F5344CB8AC3E}">
        <p14:creationId xmlns:p14="http://schemas.microsoft.com/office/powerpoint/2010/main" val="48894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Mark the area of the shapes below.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Mark the perimeter of the shapes below.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3409A3D-A6B0-1540-8672-44627E355598}"/>
              </a:ext>
            </a:extLst>
          </p:cNvPr>
          <p:cNvSpPr/>
          <p:nvPr/>
        </p:nvSpPr>
        <p:spPr>
          <a:xfrm>
            <a:off x="3780630" y="1651886"/>
            <a:ext cx="914400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2631DAED-C462-B444-B610-46165A2B13C0}"/>
              </a:ext>
            </a:extLst>
          </p:cNvPr>
          <p:cNvSpPr/>
          <p:nvPr/>
        </p:nvSpPr>
        <p:spPr>
          <a:xfrm>
            <a:off x="1083249" y="1651886"/>
            <a:ext cx="914400" cy="914400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619510-ED0E-E84C-B41D-0056C6FBCE18}"/>
              </a:ext>
            </a:extLst>
          </p:cNvPr>
          <p:cNvSpPr/>
          <p:nvPr/>
        </p:nvSpPr>
        <p:spPr>
          <a:xfrm>
            <a:off x="5787455" y="1651886"/>
            <a:ext cx="2286000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C59E6524-7CCB-6A4C-ACF6-2B27E36DB8F7}"/>
              </a:ext>
            </a:extLst>
          </p:cNvPr>
          <p:cNvSpPr/>
          <p:nvPr/>
        </p:nvSpPr>
        <p:spPr>
          <a:xfrm rot="16200000">
            <a:off x="3718474" y="4078975"/>
            <a:ext cx="806407" cy="1478299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A0343D04-8CF4-9149-B4DE-85C31BE98EB7}"/>
              </a:ext>
            </a:extLst>
          </p:cNvPr>
          <p:cNvSpPr/>
          <p:nvPr/>
        </p:nvSpPr>
        <p:spPr>
          <a:xfrm>
            <a:off x="6473255" y="4360924"/>
            <a:ext cx="914400" cy="914400"/>
          </a:xfrm>
          <a:prstGeom prst="plus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0B4923A-5CD7-BB40-BE8E-1941D7A192AB}"/>
              </a:ext>
            </a:extLst>
          </p:cNvPr>
          <p:cNvSpPr/>
          <p:nvPr/>
        </p:nvSpPr>
        <p:spPr>
          <a:xfrm rot="16200000">
            <a:off x="982099" y="4589524"/>
            <a:ext cx="1118801" cy="457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20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Mark the area of the shapes below.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Mark the perimeter of the shapes below.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3409A3D-A6B0-1540-8672-44627E355598}"/>
              </a:ext>
            </a:extLst>
          </p:cNvPr>
          <p:cNvSpPr/>
          <p:nvPr/>
        </p:nvSpPr>
        <p:spPr>
          <a:xfrm>
            <a:off x="3780630" y="1651886"/>
            <a:ext cx="914400" cy="9144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2631DAED-C462-B444-B610-46165A2B13C0}"/>
              </a:ext>
            </a:extLst>
          </p:cNvPr>
          <p:cNvSpPr/>
          <p:nvPr/>
        </p:nvSpPr>
        <p:spPr>
          <a:xfrm>
            <a:off x="1083249" y="1651886"/>
            <a:ext cx="914400" cy="914400"/>
          </a:xfrm>
          <a:prstGeom prst="rtTriangl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619510-ED0E-E84C-B41D-0056C6FBCE18}"/>
              </a:ext>
            </a:extLst>
          </p:cNvPr>
          <p:cNvSpPr/>
          <p:nvPr/>
        </p:nvSpPr>
        <p:spPr>
          <a:xfrm>
            <a:off x="5787455" y="1651886"/>
            <a:ext cx="2286000" cy="9144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D8EAC848-FC0A-410E-9EB0-8DF4B45F51BC}"/>
              </a:ext>
            </a:extLst>
          </p:cNvPr>
          <p:cNvSpPr/>
          <p:nvPr/>
        </p:nvSpPr>
        <p:spPr>
          <a:xfrm rot="16200000">
            <a:off x="3718474" y="4078975"/>
            <a:ext cx="806407" cy="1478299"/>
          </a:xfrm>
          <a:prstGeom prst="rtTriangl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858BD8DD-6258-49F8-8323-BCCAE20CC8E9}"/>
              </a:ext>
            </a:extLst>
          </p:cNvPr>
          <p:cNvSpPr/>
          <p:nvPr/>
        </p:nvSpPr>
        <p:spPr>
          <a:xfrm>
            <a:off x="6473255" y="4360924"/>
            <a:ext cx="914400" cy="914400"/>
          </a:xfrm>
          <a:prstGeom prst="plus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1E8BB5F-50E0-4FEC-AA77-B8100623C36F}"/>
              </a:ext>
            </a:extLst>
          </p:cNvPr>
          <p:cNvSpPr/>
          <p:nvPr/>
        </p:nvSpPr>
        <p:spPr>
          <a:xfrm rot="16200000">
            <a:off x="982099" y="4589524"/>
            <a:ext cx="1118801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54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the perimeter of this shape.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6095B7D-2E30-BC4D-9EB2-573401A07B2D}"/>
              </a:ext>
            </a:extLst>
          </p:cNvPr>
          <p:cNvGrpSpPr/>
          <p:nvPr/>
        </p:nvGrpSpPr>
        <p:grpSpPr>
          <a:xfrm>
            <a:off x="3134373" y="1429481"/>
            <a:ext cx="2599112" cy="2863660"/>
            <a:chOff x="3783711" y="2668412"/>
            <a:chExt cx="1511093" cy="166489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B95E2BF-7112-0D4F-9539-1AA74F9410B9}"/>
                </a:ext>
              </a:extLst>
            </p:cNvPr>
            <p:cNvSpPr txBox="1"/>
            <p:nvPr/>
          </p:nvSpPr>
          <p:spPr>
            <a:xfrm rot="16200000">
              <a:off x="3692565" y="3391016"/>
              <a:ext cx="414912" cy="2326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12m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98C85ED-DFC2-2A46-9645-515AB7F292FD}"/>
                </a:ext>
              </a:extLst>
            </p:cNvPr>
            <p:cNvSpPr txBox="1"/>
            <p:nvPr/>
          </p:nvSpPr>
          <p:spPr>
            <a:xfrm>
              <a:off x="4315863" y="3308136"/>
              <a:ext cx="4539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8m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7AB9930-0ADB-9349-99D8-448C3970AC33}"/>
                </a:ext>
              </a:extLst>
            </p:cNvPr>
            <p:cNvSpPr/>
            <p:nvPr/>
          </p:nvSpPr>
          <p:spPr>
            <a:xfrm>
              <a:off x="3988633" y="2873533"/>
              <a:ext cx="1242747" cy="1267587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Century Gothic" panose="020B050202020202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3963111-37C5-FD43-86AF-5BA1F3CEE3D4}"/>
                </a:ext>
              </a:extLst>
            </p:cNvPr>
            <p:cNvSpPr/>
            <p:nvPr/>
          </p:nvSpPr>
          <p:spPr>
            <a:xfrm>
              <a:off x="4198354" y="3874736"/>
              <a:ext cx="822389" cy="341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Century Gothic" panose="020B0502020202020204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82BCD27-CB0E-8846-BFB9-708DDCFFE081}"/>
                </a:ext>
              </a:extLst>
            </p:cNvPr>
            <p:cNvSpPr txBox="1"/>
            <p:nvPr/>
          </p:nvSpPr>
          <p:spPr>
            <a:xfrm rot="5400000">
              <a:off x="4105046" y="3897025"/>
              <a:ext cx="331035" cy="2326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2m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A3AC433-27B8-024E-9014-E2478FC8A38B}"/>
                </a:ext>
              </a:extLst>
            </p:cNvPr>
            <p:cNvSpPr txBox="1"/>
            <p:nvPr/>
          </p:nvSpPr>
          <p:spPr>
            <a:xfrm>
              <a:off x="4963769" y="4100691"/>
              <a:ext cx="331035" cy="2326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1m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9C9360C-36CD-504F-A10A-5BDD0759E891}"/>
                </a:ext>
              </a:extLst>
            </p:cNvPr>
            <p:cNvSpPr txBox="1"/>
            <p:nvPr/>
          </p:nvSpPr>
          <p:spPr>
            <a:xfrm>
              <a:off x="4402550" y="2668412"/>
              <a:ext cx="414912" cy="2326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12m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A3F8EFF-85CF-CB41-B470-F54BB4046CF5}"/>
                </a:ext>
              </a:extLst>
            </p:cNvPr>
            <p:cNvSpPr txBox="1"/>
            <p:nvPr/>
          </p:nvSpPr>
          <p:spPr>
            <a:xfrm>
              <a:off x="3899803" y="4100691"/>
              <a:ext cx="331035" cy="2326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1m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F201FE4B-DD62-4D99-9ABC-D4D8B573D4AF}"/>
              </a:ext>
            </a:extLst>
          </p:cNvPr>
          <p:cNvSpPr txBox="1"/>
          <p:nvPr/>
        </p:nvSpPr>
        <p:spPr>
          <a:xfrm>
            <a:off x="78139" y="5967830"/>
            <a:ext cx="184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prstClr val="white">
                    <a:lumMod val="50000"/>
                  </a:prstClr>
                </a:solidFill>
                <a:latin typeface="Century Gothic" panose="020B0502020202020204" pitchFamily="34" charset="0"/>
              </a:rPr>
              <a:t>Not to scale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F282986-BF40-4743-88AA-3B7D1DB7A2BF}"/>
              </a:ext>
            </a:extLst>
          </p:cNvPr>
          <p:cNvSpPr txBox="1"/>
          <p:nvPr/>
        </p:nvSpPr>
        <p:spPr>
          <a:xfrm rot="5400000">
            <a:off x="5425451" y="2672375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12m</a:t>
            </a:r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the perimeter of this shape.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12m + 12m + 1m + 1m + 2m + 2m + 10m= 52m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DA2D7FC-129C-0745-B7EE-B5D9691494F6}"/>
              </a:ext>
            </a:extLst>
          </p:cNvPr>
          <p:cNvGrpSpPr/>
          <p:nvPr/>
        </p:nvGrpSpPr>
        <p:grpSpPr>
          <a:xfrm>
            <a:off x="3134374" y="1429481"/>
            <a:ext cx="2847960" cy="2863660"/>
            <a:chOff x="3783711" y="2668412"/>
            <a:chExt cx="1655770" cy="166489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0F17DAE-4CAD-094F-BD06-E03A5EAEF8EA}"/>
                </a:ext>
              </a:extLst>
            </p:cNvPr>
            <p:cNvSpPr txBox="1"/>
            <p:nvPr/>
          </p:nvSpPr>
          <p:spPr>
            <a:xfrm rot="16200000">
              <a:off x="3692565" y="3391016"/>
              <a:ext cx="414912" cy="2326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12m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795A477-0568-6842-A315-71490C378A96}"/>
                </a:ext>
              </a:extLst>
            </p:cNvPr>
            <p:cNvSpPr txBox="1"/>
            <p:nvPr/>
          </p:nvSpPr>
          <p:spPr>
            <a:xfrm rot="5400000">
              <a:off x="5115716" y="3391016"/>
              <a:ext cx="414912" cy="2326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12m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C2A75FB-429B-E14C-A6E9-6DE220D53AC3}"/>
                </a:ext>
              </a:extLst>
            </p:cNvPr>
            <p:cNvSpPr txBox="1"/>
            <p:nvPr/>
          </p:nvSpPr>
          <p:spPr>
            <a:xfrm>
              <a:off x="4315863" y="3308136"/>
              <a:ext cx="4539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8m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F0282BC-E08D-3F4C-89DE-8D8432BB6C44}"/>
                </a:ext>
              </a:extLst>
            </p:cNvPr>
            <p:cNvSpPr/>
            <p:nvPr/>
          </p:nvSpPr>
          <p:spPr>
            <a:xfrm>
              <a:off x="3988633" y="2873533"/>
              <a:ext cx="1242747" cy="1267587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Century Gothic" panose="020B0502020202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79D4B0F-C126-1141-95AB-AA3F1572231D}"/>
                </a:ext>
              </a:extLst>
            </p:cNvPr>
            <p:cNvSpPr/>
            <p:nvPr/>
          </p:nvSpPr>
          <p:spPr>
            <a:xfrm>
              <a:off x="4198354" y="3874736"/>
              <a:ext cx="822389" cy="341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Century Gothic" panose="020B0502020202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434B2B1-BCAC-8A4A-B37D-A5055D6155E2}"/>
                </a:ext>
              </a:extLst>
            </p:cNvPr>
            <p:cNvSpPr txBox="1"/>
            <p:nvPr/>
          </p:nvSpPr>
          <p:spPr>
            <a:xfrm>
              <a:off x="4963769" y="4100691"/>
              <a:ext cx="331035" cy="2326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1m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1F58BDE-46F0-1240-B2F3-E04513A9AC2A}"/>
                </a:ext>
              </a:extLst>
            </p:cNvPr>
            <p:cNvSpPr txBox="1"/>
            <p:nvPr/>
          </p:nvSpPr>
          <p:spPr>
            <a:xfrm>
              <a:off x="4402551" y="2668412"/>
              <a:ext cx="414912" cy="2326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12m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67518FC-35EC-ED4B-8512-CED7D568CA48}"/>
                </a:ext>
              </a:extLst>
            </p:cNvPr>
            <p:cNvSpPr txBox="1"/>
            <p:nvPr/>
          </p:nvSpPr>
          <p:spPr>
            <a:xfrm>
              <a:off x="3899803" y="4100691"/>
              <a:ext cx="331035" cy="2326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1m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8591D0A0-0F41-4D7D-978C-CC7753C04F7E}"/>
              </a:ext>
            </a:extLst>
          </p:cNvPr>
          <p:cNvSpPr txBox="1"/>
          <p:nvPr/>
        </p:nvSpPr>
        <p:spPr>
          <a:xfrm>
            <a:off x="78139" y="5967830"/>
            <a:ext cx="184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prstClr val="white">
                    <a:lumMod val="50000"/>
                  </a:prstClr>
                </a:solidFill>
                <a:latin typeface="Century Gothic" panose="020B0502020202020204" pitchFamily="34" charset="0"/>
              </a:rPr>
              <a:t>Not to scale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93E8254-7DD0-4806-B74E-12B63D7D27FE}"/>
              </a:ext>
            </a:extLst>
          </p:cNvPr>
          <p:cNvSpPr txBox="1"/>
          <p:nvPr/>
        </p:nvSpPr>
        <p:spPr>
          <a:xfrm rot="5400000">
            <a:off x="3687075" y="3542722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2m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FB219DC-2B1B-4A59-A4FC-5615FCC5450D}"/>
              </a:ext>
            </a:extLst>
          </p:cNvPr>
          <p:cNvSpPr txBox="1"/>
          <p:nvPr/>
        </p:nvSpPr>
        <p:spPr>
          <a:xfrm rot="16200000">
            <a:off x="4831890" y="3535133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69BA72-F916-490C-9110-5A7BB0441D0A}"/>
              </a:ext>
            </a:extLst>
          </p:cNvPr>
          <p:cNvSpPr txBox="1"/>
          <p:nvPr/>
        </p:nvSpPr>
        <p:spPr>
          <a:xfrm>
            <a:off x="4215171" y="3443184"/>
            <a:ext cx="7136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10m</a:t>
            </a:r>
          </a:p>
        </p:txBody>
      </p:sp>
    </p:spTree>
    <p:extLst>
      <p:ext uri="{BB962C8B-B14F-4D97-AF65-F5344CB8AC3E}">
        <p14:creationId xmlns:p14="http://schemas.microsoft.com/office/powerpoint/2010/main" val="3821774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shape to its perimeter.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273D8C0-9DD3-5F4F-A507-6716A934F230}"/>
              </a:ext>
            </a:extLst>
          </p:cNvPr>
          <p:cNvGrpSpPr/>
          <p:nvPr/>
        </p:nvGrpSpPr>
        <p:grpSpPr>
          <a:xfrm>
            <a:off x="5359709" y="1910203"/>
            <a:ext cx="2367319" cy="2099174"/>
            <a:chOff x="1858005" y="3099528"/>
            <a:chExt cx="1452609" cy="1288073"/>
          </a:xfrm>
        </p:grpSpPr>
        <p:sp>
          <p:nvSpPr>
            <p:cNvPr id="24" name="L-Shape 23">
              <a:extLst>
                <a:ext uri="{FF2B5EF4-FFF2-40B4-BE49-F238E27FC236}">
                  <a16:creationId xmlns:a16="http://schemas.microsoft.com/office/drawing/2014/main" id="{50B8F536-5318-4549-A42A-9E6204487A32}"/>
                </a:ext>
              </a:extLst>
            </p:cNvPr>
            <p:cNvSpPr/>
            <p:nvPr/>
          </p:nvSpPr>
          <p:spPr>
            <a:xfrm>
              <a:off x="2119086" y="3305316"/>
              <a:ext cx="1191528" cy="1029403"/>
            </a:xfrm>
            <a:prstGeom prst="corne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  <a:latin typeface="Century Gothic" panose="020B0502020202020204" pitchFamily="34" charset="0"/>
                </a:rPr>
                <a:t>B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C003F89D-9606-B84A-AD57-6253D3972AD1}"/>
                </a:ext>
              </a:extLst>
            </p:cNvPr>
            <p:cNvCxnSpPr>
              <a:cxnSpLocks/>
            </p:cNvCxnSpPr>
            <p:nvPr/>
          </p:nvCxnSpPr>
          <p:spPr>
            <a:xfrm>
              <a:off x="2059623" y="3253877"/>
              <a:ext cx="0" cy="113372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A951DA8-C658-F04E-A066-28C571CC2331}"/>
                </a:ext>
              </a:extLst>
            </p:cNvPr>
            <p:cNvSpPr txBox="1"/>
            <p:nvPr/>
          </p:nvSpPr>
          <p:spPr>
            <a:xfrm>
              <a:off x="2151057" y="3099528"/>
              <a:ext cx="449711" cy="2455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7cm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F0FD7B8-1D6E-4D49-97E5-559D8F8F1E8F}"/>
                </a:ext>
              </a:extLst>
            </p:cNvPr>
            <p:cNvSpPr txBox="1"/>
            <p:nvPr/>
          </p:nvSpPr>
          <p:spPr>
            <a:xfrm rot="5400000">
              <a:off x="1711643" y="3659245"/>
              <a:ext cx="538236" cy="2455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15cm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6172A81-00B0-FB40-86E8-36EFC4F24BFA}"/>
              </a:ext>
            </a:extLst>
          </p:cNvPr>
          <p:cNvGrpSpPr/>
          <p:nvPr/>
        </p:nvGrpSpPr>
        <p:grpSpPr>
          <a:xfrm>
            <a:off x="1395144" y="1803170"/>
            <a:ext cx="2223074" cy="2128832"/>
            <a:chOff x="424532" y="3121050"/>
            <a:chExt cx="1220341" cy="141328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FAA4EB9-95B4-FD43-8C2C-E60EF4A56694}"/>
                </a:ext>
              </a:extLst>
            </p:cNvPr>
            <p:cNvSpPr/>
            <p:nvPr/>
          </p:nvSpPr>
          <p:spPr>
            <a:xfrm>
              <a:off x="678130" y="3336574"/>
              <a:ext cx="594581" cy="1191915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BD2EE3B-558E-9B45-8242-E5A2704D5936}"/>
                </a:ext>
              </a:extLst>
            </p:cNvPr>
            <p:cNvSpPr/>
            <p:nvPr/>
          </p:nvSpPr>
          <p:spPr>
            <a:xfrm>
              <a:off x="956592" y="3800341"/>
              <a:ext cx="594581" cy="728148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360000" rtlCol="0" anchor="t" anchorCtr="0"/>
            <a:lstStyle/>
            <a:p>
              <a:pPr algn="ctr"/>
              <a:r>
                <a:rPr lang="en-US" sz="6000" b="1" dirty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  <a:latin typeface="Century Gothic" panose="020B0502020202020204" pitchFamily="34" charset="0"/>
                </a:rPr>
                <a:t>A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5885E8E-EE4A-3942-B778-43D3030B6FA1}"/>
                </a:ext>
              </a:extLst>
            </p:cNvPr>
            <p:cNvSpPr txBox="1"/>
            <p:nvPr/>
          </p:nvSpPr>
          <p:spPr>
            <a:xfrm>
              <a:off x="755434" y="3121050"/>
              <a:ext cx="402317" cy="265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8cm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ADD4752-8279-644B-84FB-D3AF2E70ADC2}"/>
                </a:ext>
              </a:extLst>
            </p:cNvPr>
            <p:cNvSpPr txBox="1"/>
            <p:nvPr/>
          </p:nvSpPr>
          <p:spPr>
            <a:xfrm>
              <a:off x="1242556" y="3578325"/>
              <a:ext cx="402317" cy="265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3cm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7DBDD499-8133-7B41-8B92-4BADB073A7E7}"/>
                </a:ext>
              </a:extLst>
            </p:cNvPr>
            <p:cNvCxnSpPr>
              <a:cxnSpLocks/>
            </p:cNvCxnSpPr>
            <p:nvPr/>
          </p:nvCxnSpPr>
          <p:spPr>
            <a:xfrm>
              <a:off x="602774" y="3336575"/>
              <a:ext cx="0" cy="1197761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B927823-5BF0-B944-9CF5-F9B22970E810}"/>
                </a:ext>
              </a:extLst>
            </p:cNvPr>
            <p:cNvSpPr txBox="1"/>
            <p:nvPr/>
          </p:nvSpPr>
          <p:spPr>
            <a:xfrm rot="5400000">
              <a:off x="83272" y="3822713"/>
              <a:ext cx="902157" cy="219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15cm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AE75ABE-E405-F043-BC41-C44C42A24E83}"/>
              </a:ext>
            </a:extLst>
          </p:cNvPr>
          <p:cNvGrpSpPr/>
          <p:nvPr/>
        </p:nvGrpSpPr>
        <p:grpSpPr>
          <a:xfrm>
            <a:off x="1216769" y="5128571"/>
            <a:ext cx="6710461" cy="504000"/>
            <a:chOff x="425701" y="5006990"/>
            <a:chExt cx="2771065" cy="28800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738ECE1-90FE-F346-B229-AE0F31FC81CF}"/>
                </a:ext>
              </a:extLst>
            </p:cNvPr>
            <p:cNvSpPr/>
            <p:nvPr/>
          </p:nvSpPr>
          <p:spPr>
            <a:xfrm>
              <a:off x="425701" y="5006990"/>
              <a:ext cx="745974" cy="288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52cm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C3EBF0C-866A-6E4D-9D36-E2C1C820126A}"/>
                </a:ext>
              </a:extLst>
            </p:cNvPr>
            <p:cNvSpPr/>
            <p:nvPr/>
          </p:nvSpPr>
          <p:spPr>
            <a:xfrm>
              <a:off x="1428974" y="5006990"/>
              <a:ext cx="819598" cy="288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62cm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44B1941-2B7F-1D45-9E71-FFF7DB44A056}"/>
                </a:ext>
              </a:extLst>
            </p:cNvPr>
            <p:cNvSpPr/>
            <p:nvPr/>
          </p:nvSpPr>
          <p:spPr>
            <a:xfrm>
              <a:off x="2505871" y="5006990"/>
              <a:ext cx="690895" cy="288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80cm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3937815E-3FB5-453A-BF45-B29AE780B50B}"/>
              </a:ext>
            </a:extLst>
          </p:cNvPr>
          <p:cNvSpPr txBox="1"/>
          <p:nvPr/>
        </p:nvSpPr>
        <p:spPr>
          <a:xfrm>
            <a:off x="78139" y="5967830"/>
            <a:ext cx="184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prstClr val="white">
                    <a:lumMod val="50000"/>
                  </a:prstClr>
                </a:solidFill>
                <a:latin typeface="Century Gothic" panose="020B0502020202020204" pitchFamily="34" charset="0"/>
              </a:rPr>
              <a:t>Not to scale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7C08A16-EE85-4436-A3D1-E60163A11867}"/>
              </a:ext>
            </a:extLst>
          </p:cNvPr>
          <p:cNvSpPr txBox="1"/>
          <p:nvPr/>
        </p:nvSpPr>
        <p:spPr>
          <a:xfrm rot="5400000">
            <a:off x="3150274" y="3196286"/>
            <a:ext cx="877162" cy="400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10cm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41906CE-5D20-4CFB-BFF1-5AC370FDBD7E}"/>
              </a:ext>
            </a:extLst>
          </p:cNvPr>
          <p:cNvSpPr txBox="1"/>
          <p:nvPr/>
        </p:nvSpPr>
        <p:spPr>
          <a:xfrm>
            <a:off x="6828244" y="2757704"/>
            <a:ext cx="7328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9cm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3B10137-E5E3-44A6-AFB4-CA7A3B13D3AC}"/>
              </a:ext>
            </a:extLst>
          </p:cNvPr>
          <p:cNvSpPr txBox="1"/>
          <p:nvPr/>
        </p:nvSpPr>
        <p:spPr>
          <a:xfrm rot="5400000">
            <a:off x="7531304" y="3284559"/>
            <a:ext cx="7328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7cm</a:t>
            </a:r>
          </a:p>
        </p:txBody>
      </p:sp>
    </p:spTree>
    <p:extLst>
      <p:ext uri="{BB962C8B-B14F-4D97-AF65-F5344CB8AC3E}">
        <p14:creationId xmlns:p14="http://schemas.microsoft.com/office/powerpoint/2010/main" val="2777026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shape to its perimeter.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273D8C0-9DD3-5F4F-A507-6716A934F230}"/>
              </a:ext>
            </a:extLst>
          </p:cNvPr>
          <p:cNvGrpSpPr/>
          <p:nvPr/>
        </p:nvGrpSpPr>
        <p:grpSpPr>
          <a:xfrm>
            <a:off x="5359709" y="1910203"/>
            <a:ext cx="2367319" cy="2099174"/>
            <a:chOff x="1858005" y="3099528"/>
            <a:chExt cx="1452609" cy="1288073"/>
          </a:xfrm>
        </p:grpSpPr>
        <p:sp>
          <p:nvSpPr>
            <p:cNvPr id="24" name="L-Shape 23">
              <a:extLst>
                <a:ext uri="{FF2B5EF4-FFF2-40B4-BE49-F238E27FC236}">
                  <a16:creationId xmlns:a16="http://schemas.microsoft.com/office/drawing/2014/main" id="{50B8F536-5318-4549-A42A-9E6204487A32}"/>
                </a:ext>
              </a:extLst>
            </p:cNvPr>
            <p:cNvSpPr/>
            <p:nvPr/>
          </p:nvSpPr>
          <p:spPr>
            <a:xfrm>
              <a:off x="2119086" y="3305316"/>
              <a:ext cx="1191528" cy="1029403"/>
            </a:xfrm>
            <a:prstGeom prst="corne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  <a:latin typeface="Century Gothic" panose="020B0502020202020204" pitchFamily="34" charset="0"/>
                </a:rPr>
                <a:t>B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C003F89D-9606-B84A-AD57-6253D3972AD1}"/>
                </a:ext>
              </a:extLst>
            </p:cNvPr>
            <p:cNvCxnSpPr>
              <a:cxnSpLocks/>
            </p:cNvCxnSpPr>
            <p:nvPr/>
          </p:nvCxnSpPr>
          <p:spPr>
            <a:xfrm>
              <a:off x="2059623" y="3253877"/>
              <a:ext cx="0" cy="113372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A951DA8-C658-F04E-A066-28C571CC2331}"/>
                </a:ext>
              </a:extLst>
            </p:cNvPr>
            <p:cNvSpPr txBox="1"/>
            <p:nvPr/>
          </p:nvSpPr>
          <p:spPr>
            <a:xfrm>
              <a:off x="2151057" y="3099528"/>
              <a:ext cx="449711" cy="2455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7cm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F0FD7B8-1D6E-4D49-97E5-559D8F8F1E8F}"/>
                </a:ext>
              </a:extLst>
            </p:cNvPr>
            <p:cNvSpPr txBox="1"/>
            <p:nvPr/>
          </p:nvSpPr>
          <p:spPr>
            <a:xfrm rot="5400000">
              <a:off x="1711643" y="3659245"/>
              <a:ext cx="538236" cy="2455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15cm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6172A81-00B0-FB40-86E8-36EFC4F24BFA}"/>
              </a:ext>
            </a:extLst>
          </p:cNvPr>
          <p:cNvGrpSpPr/>
          <p:nvPr/>
        </p:nvGrpSpPr>
        <p:grpSpPr>
          <a:xfrm>
            <a:off x="1395144" y="1803170"/>
            <a:ext cx="2223074" cy="2128832"/>
            <a:chOff x="424532" y="3121050"/>
            <a:chExt cx="1220341" cy="141328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FAA4EB9-95B4-FD43-8C2C-E60EF4A56694}"/>
                </a:ext>
              </a:extLst>
            </p:cNvPr>
            <p:cNvSpPr/>
            <p:nvPr/>
          </p:nvSpPr>
          <p:spPr>
            <a:xfrm>
              <a:off x="678130" y="3336574"/>
              <a:ext cx="594581" cy="1191915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BD2EE3B-558E-9B45-8242-E5A2704D5936}"/>
                </a:ext>
              </a:extLst>
            </p:cNvPr>
            <p:cNvSpPr/>
            <p:nvPr/>
          </p:nvSpPr>
          <p:spPr>
            <a:xfrm>
              <a:off x="956592" y="3800341"/>
              <a:ext cx="594581" cy="728148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360000" rtlCol="0" anchor="t" anchorCtr="0"/>
            <a:lstStyle/>
            <a:p>
              <a:pPr algn="ctr"/>
              <a:r>
                <a:rPr lang="en-US" sz="6000" b="1" dirty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  <a:latin typeface="Century Gothic" panose="020B0502020202020204" pitchFamily="34" charset="0"/>
                </a:rPr>
                <a:t>A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5885E8E-EE4A-3942-B778-43D3030B6FA1}"/>
                </a:ext>
              </a:extLst>
            </p:cNvPr>
            <p:cNvSpPr txBox="1"/>
            <p:nvPr/>
          </p:nvSpPr>
          <p:spPr>
            <a:xfrm>
              <a:off x="755434" y="3121050"/>
              <a:ext cx="402317" cy="265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8cm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ADD4752-8279-644B-84FB-D3AF2E70ADC2}"/>
                </a:ext>
              </a:extLst>
            </p:cNvPr>
            <p:cNvSpPr txBox="1"/>
            <p:nvPr/>
          </p:nvSpPr>
          <p:spPr>
            <a:xfrm>
              <a:off x="1242556" y="3578325"/>
              <a:ext cx="402317" cy="265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3cm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7DBDD499-8133-7B41-8B92-4BADB073A7E7}"/>
                </a:ext>
              </a:extLst>
            </p:cNvPr>
            <p:cNvCxnSpPr>
              <a:cxnSpLocks/>
            </p:cNvCxnSpPr>
            <p:nvPr/>
          </p:nvCxnSpPr>
          <p:spPr>
            <a:xfrm>
              <a:off x="602774" y="3336575"/>
              <a:ext cx="0" cy="1197761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B927823-5BF0-B944-9CF5-F9B22970E810}"/>
                </a:ext>
              </a:extLst>
            </p:cNvPr>
            <p:cNvSpPr txBox="1"/>
            <p:nvPr/>
          </p:nvSpPr>
          <p:spPr>
            <a:xfrm rot="5400000">
              <a:off x="83272" y="3822713"/>
              <a:ext cx="902157" cy="219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15cm</a:t>
              </a: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8738ECE1-90FE-F346-B229-AE0F31FC81CF}"/>
              </a:ext>
            </a:extLst>
          </p:cNvPr>
          <p:cNvSpPr/>
          <p:nvPr/>
        </p:nvSpPr>
        <p:spPr>
          <a:xfrm>
            <a:off x="1777499" y="4099789"/>
            <a:ext cx="1806464" cy="504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52cm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3EBF0C-866A-6E4D-9D36-E2C1C820126A}"/>
              </a:ext>
            </a:extLst>
          </p:cNvPr>
          <p:cNvSpPr/>
          <p:nvPr/>
        </p:nvSpPr>
        <p:spPr>
          <a:xfrm>
            <a:off x="5835867" y="4099789"/>
            <a:ext cx="1984753" cy="504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62cm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44B1941-2B7F-1D45-9E71-FFF7DB44A056}"/>
              </a:ext>
            </a:extLst>
          </p:cNvPr>
          <p:cNvSpPr/>
          <p:nvPr/>
        </p:nvSpPr>
        <p:spPr>
          <a:xfrm>
            <a:off x="6254146" y="5128571"/>
            <a:ext cx="1673084" cy="504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80cm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937815E-3FB5-453A-BF45-B29AE780B50B}"/>
              </a:ext>
            </a:extLst>
          </p:cNvPr>
          <p:cNvSpPr txBox="1"/>
          <p:nvPr/>
        </p:nvSpPr>
        <p:spPr>
          <a:xfrm>
            <a:off x="78139" y="5967830"/>
            <a:ext cx="184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prstClr val="white">
                    <a:lumMod val="50000"/>
                  </a:prstClr>
                </a:solidFill>
                <a:latin typeface="Century Gothic" panose="020B0502020202020204" pitchFamily="34" charset="0"/>
              </a:rPr>
              <a:t>Not to scale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7C08A16-EE85-4436-A3D1-E60163A11867}"/>
              </a:ext>
            </a:extLst>
          </p:cNvPr>
          <p:cNvSpPr txBox="1"/>
          <p:nvPr/>
        </p:nvSpPr>
        <p:spPr>
          <a:xfrm rot="5400000">
            <a:off x="3150274" y="3196286"/>
            <a:ext cx="877162" cy="400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10cm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41906CE-5D20-4CFB-BFF1-5AC370FDBD7E}"/>
              </a:ext>
            </a:extLst>
          </p:cNvPr>
          <p:cNvSpPr txBox="1"/>
          <p:nvPr/>
        </p:nvSpPr>
        <p:spPr>
          <a:xfrm>
            <a:off x="6828244" y="2757704"/>
            <a:ext cx="7328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9cm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3B10137-E5E3-44A6-AFB4-CA7A3B13D3AC}"/>
              </a:ext>
            </a:extLst>
          </p:cNvPr>
          <p:cNvSpPr txBox="1"/>
          <p:nvPr/>
        </p:nvSpPr>
        <p:spPr>
          <a:xfrm rot="5400000">
            <a:off x="7531304" y="3284559"/>
            <a:ext cx="7328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7cm</a:t>
            </a:r>
          </a:p>
        </p:txBody>
      </p:sp>
    </p:spTree>
    <p:extLst>
      <p:ext uri="{BB962C8B-B14F-4D97-AF65-F5344CB8AC3E}">
        <p14:creationId xmlns:p14="http://schemas.microsoft.com/office/powerpoint/2010/main" val="4170575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shape has the longest perimeter?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43E60FB-F890-9A48-8820-C45516E7D4FB}"/>
              </a:ext>
            </a:extLst>
          </p:cNvPr>
          <p:cNvGrpSpPr/>
          <p:nvPr/>
        </p:nvGrpSpPr>
        <p:grpSpPr>
          <a:xfrm>
            <a:off x="932217" y="1768283"/>
            <a:ext cx="2533507" cy="1925465"/>
            <a:chOff x="414136" y="6255216"/>
            <a:chExt cx="1211126" cy="920456"/>
          </a:xfrm>
          <a:solidFill>
            <a:srgbClr val="00B0F0"/>
          </a:solidFill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33B0C93-1C7B-3942-A1AD-03790F5F5BD1}"/>
                </a:ext>
              </a:extLst>
            </p:cNvPr>
            <p:cNvSpPr/>
            <p:nvPr/>
          </p:nvSpPr>
          <p:spPr>
            <a:xfrm>
              <a:off x="414136" y="6715444"/>
              <a:ext cx="1211126" cy="460228"/>
            </a:xfrm>
            <a:prstGeom prst="rect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pPr algn="ctr"/>
              <a:r>
                <a:rPr lang="en-US" sz="6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A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224DD72-5CCE-4245-B900-A3B108072F70}"/>
                </a:ext>
              </a:extLst>
            </p:cNvPr>
            <p:cNvSpPr/>
            <p:nvPr/>
          </p:nvSpPr>
          <p:spPr>
            <a:xfrm>
              <a:off x="794420" y="6255216"/>
              <a:ext cx="510491" cy="460228"/>
            </a:xfrm>
            <a:prstGeom prst="rect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latin typeface="Century Gothic" panose="020B0502020202020204" pitchFamily="34" charset="0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51A7CA35-4E16-0646-8356-C6C28C0CA2E0}"/>
              </a:ext>
            </a:extLst>
          </p:cNvPr>
          <p:cNvSpPr txBox="1"/>
          <p:nvPr/>
        </p:nvSpPr>
        <p:spPr>
          <a:xfrm>
            <a:off x="1760388" y="3646144"/>
            <a:ext cx="877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13cm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CAC365-6CCA-F745-94A1-CFAEB71842E7}"/>
              </a:ext>
            </a:extLst>
          </p:cNvPr>
          <p:cNvSpPr txBox="1"/>
          <p:nvPr/>
        </p:nvSpPr>
        <p:spPr>
          <a:xfrm rot="5400000">
            <a:off x="3228229" y="3021851"/>
            <a:ext cx="7328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5cm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3FA1153-88A7-3345-940F-56A71DE00DE1}"/>
              </a:ext>
            </a:extLst>
          </p:cNvPr>
          <p:cNvSpPr txBox="1"/>
          <p:nvPr/>
        </p:nvSpPr>
        <p:spPr>
          <a:xfrm rot="5400000">
            <a:off x="2562733" y="2049594"/>
            <a:ext cx="7328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5cm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117BA07-06D0-574E-B2DB-B187F527CA10}"/>
              </a:ext>
            </a:extLst>
          </p:cNvPr>
          <p:cNvSpPr/>
          <p:nvPr/>
        </p:nvSpPr>
        <p:spPr>
          <a:xfrm rot="5400000">
            <a:off x="6282448" y="2132702"/>
            <a:ext cx="1067876" cy="96273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609BAFE-1A2D-7742-8291-2030FC9C5C8F}"/>
              </a:ext>
            </a:extLst>
          </p:cNvPr>
          <p:cNvSpPr txBox="1"/>
          <p:nvPr/>
        </p:nvSpPr>
        <p:spPr>
          <a:xfrm>
            <a:off x="5939222" y="1721133"/>
            <a:ext cx="877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16cm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25045E8-9529-A24A-A908-D37A12E187F0}"/>
              </a:ext>
            </a:extLst>
          </p:cNvPr>
          <p:cNvSpPr txBox="1"/>
          <p:nvPr/>
        </p:nvSpPr>
        <p:spPr>
          <a:xfrm rot="5400000">
            <a:off x="6302239" y="3313976"/>
            <a:ext cx="7328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5cm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91EF00E-B5AF-1D4E-A111-21A34FA8E484}"/>
              </a:ext>
            </a:extLst>
          </p:cNvPr>
          <p:cNvSpPr txBox="1"/>
          <p:nvPr/>
        </p:nvSpPr>
        <p:spPr>
          <a:xfrm rot="5400000">
            <a:off x="7065796" y="2414014"/>
            <a:ext cx="7328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9cm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B47FA3C-8D24-BD46-811D-A13F1DF7DAC5}"/>
              </a:ext>
            </a:extLst>
          </p:cNvPr>
          <p:cNvSpPr/>
          <p:nvPr/>
        </p:nvSpPr>
        <p:spPr>
          <a:xfrm rot="5400000">
            <a:off x="5170616" y="2467766"/>
            <a:ext cx="1738006" cy="96273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bIns="288000" rtlCol="0" anchor="ctr" anchorCtr="1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D34113-DBFC-4DA7-A05D-66F0E0501688}"/>
              </a:ext>
            </a:extLst>
          </p:cNvPr>
          <p:cNvSpPr txBox="1"/>
          <p:nvPr/>
        </p:nvSpPr>
        <p:spPr>
          <a:xfrm>
            <a:off x="1904657" y="1435911"/>
            <a:ext cx="7328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5cm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DDB8216-0BC0-4522-A59E-C03160AB5F8E}"/>
              </a:ext>
            </a:extLst>
          </p:cNvPr>
          <p:cNvSpPr txBox="1"/>
          <p:nvPr/>
        </p:nvSpPr>
        <p:spPr>
          <a:xfrm>
            <a:off x="5691860" y="3753089"/>
            <a:ext cx="7328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8cm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C88B283-4825-4992-8199-7C14177EA481}"/>
              </a:ext>
            </a:extLst>
          </p:cNvPr>
          <p:cNvSpPr txBox="1"/>
          <p:nvPr/>
        </p:nvSpPr>
        <p:spPr>
          <a:xfrm>
            <a:off x="78139" y="5967830"/>
            <a:ext cx="184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prstClr val="white">
                    <a:lumMod val="50000"/>
                  </a:prstClr>
                </a:solidFill>
                <a:latin typeface="Century Gothic" panose="020B0502020202020204" pitchFamily="34" charset="0"/>
              </a:rPr>
              <a:t>Not to scale</a:t>
            </a:r>
          </a:p>
        </p:txBody>
      </p:sp>
    </p:spTree>
    <p:extLst>
      <p:ext uri="{BB962C8B-B14F-4D97-AF65-F5344CB8AC3E}">
        <p14:creationId xmlns:p14="http://schemas.microsoft.com/office/powerpoint/2010/main" val="1276426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shape has the longest perimeter?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Shape B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7419A4B-CA01-F14F-A3BA-7C4554BD9146}"/>
              </a:ext>
            </a:extLst>
          </p:cNvPr>
          <p:cNvGrpSpPr/>
          <p:nvPr/>
        </p:nvGrpSpPr>
        <p:grpSpPr>
          <a:xfrm>
            <a:off x="932217" y="1768283"/>
            <a:ext cx="2533506" cy="2277971"/>
            <a:chOff x="293021" y="6255216"/>
            <a:chExt cx="1211126" cy="1088969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543E60FB-F890-9A48-8820-C45516E7D4FB}"/>
                </a:ext>
              </a:extLst>
            </p:cNvPr>
            <p:cNvGrpSpPr/>
            <p:nvPr/>
          </p:nvGrpSpPr>
          <p:grpSpPr>
            <a:xfrm>
              <a:off x="293021" y="6255216"/>
              <a:ext cx="1211126" cy="920456"/>
              <a:chOff x="414136" y="6255216"/>
              <a:chExt cx="1211126" cy="920456"/>
            </a:xfrm>
            <a:solidFill>
              <a:srgbClr val="00B0F0"/>
            </a:solidFill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33B0C93-1C7B-3942-A1AD-03790F5F5BD1}"/>
                  </a:ext>
                </a:extLst>
              </p:cNvPr>
              <p:cNvSpPr/>
              <p:nvPr/>
            </p:nvSpPr>
            <p:spPr>
              <a:xfrm>
                <a:off x="414136" y="6715444"/>
                <a:ext cx="1211126" cy="460228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rtlCol="0" anchor="t" anchorCtr="0"/>
              <a:lstStyle/>
              <a:p>
                <a:pPr algn="ctr"/>
                <a:r>
                  <a:rPr lang="en-US" sz="6000" b="1" dirty="0">
                    <a:solidFill>
                      <a:schemeClr val="bg2">
                        <a:lumMod val="10000"/>
                      </a:schemeClr>
                    </a:solidFill>
                    <a:latin typeface="Century Gothic" panose="020B0502020202020204" pitchFamily="34" charset="0"/>
                  </a:rPr>
                  <a:t>A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224DD72-5CCE-4245-B900-A3B108072F70}"/>
                  </a:ext>
                </a:extLst>
              </p:cNvPr>
              <p:cNvSpPr/>
              <p:nvPr/>
            </p:nvSpPr>
            <p:spPr>
              <a:xfrm>
                <a:off x="794420" y="6255216"/>
                <a:ext cx="510491" cy="460228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chemeClr val="bg2">
                      <a:lumMod val="1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1A7CA35-4E16-0646-8356-C6C28C0CA2E0}"/>
                </a:ext>
              </a:extLst>
            </p:cNvPr>
            <p:cNvSpPr txBox="1"/>
            <p:nvPr/>
          </p:nvSpPr>
          <p:spPr>
            <a:xfrm>
              <a:off x="688922" y="7152915"/>
              <a:ext cx="419323" cy="191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13cm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49653B4-8511-CD48-97AB-71531AC4144E}"/>
              </a:ext>
            </a:extLst>
          </p:cNvPr>
          <p:cNvGrpSpPr/>
          <p:nvPr/>
        </p:nvGrpSpPr>
        <p:grpSpPr>
          <a:xfrm>
            <a:off x="5558249" y="1721133"/>
            <a:ext cx="1739501" cy="2159344"/>
            <a:chOff x="2097443" y="6318549"/>
            <a:chExt cx="831557" cy="1032260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117BA07-06D0-574E-B2DB-B187F527CA10}"/>
                </a:ext>
              </a:extLst>
            </p:cNvPr>
            <p:cNvSpPr/>
            <p:nvPr/>
          </p:nvSpPr>
          <p:spPr>
            <a:xfrm rot="5400000">
              <a:off x="2443640" y="6515297"/>
              <a:ext cx="510491" cy="46022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latin typeface="Century Gothic" panose="020B0502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609BAFE-1A2D-7742-8291-2030FC9C5C8F}"/>
                </a:ext>
              </a:extLst>
            </p:cNvPr>
            <p:cNvSpPr txBox="1"/>
            <p:nvPr/>
          </p:nvSpPr>
          <p:spPr>
            <a:xfrm>
              <a:off x="2279563" y="6318549"/>
              <a:ext cx="419322" cy="191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16cm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25045E8-9529-A24A-A908-D37A12E187F0}"/>
                </a:ext>
              </a:extLst>
            </p:cNvPr>
            <p:cNvSpPr txBox="1"/>
            <p:nvPr/>
          </p:nvSpPr>
          <p:spPr>
            <a:xfrm rot="5400000">
              <a:off x="2453101" y="7079997"/>
              <a:ext cx="350355" cy="191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Century Gothic" panose="020B0502020202020204" pitchFamily="34" charset="0"/>
                </a:rPr>
                <a:t>5cm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B47FA3C-8D24-BD46-811D-A13F1DF7DAC5}"/>
                </a:ext>
              </a:extLst>
            </p:cNvPr>
            <p:cNvSpPr/>
            <p:nvPr/>
          </p:nvSpPr>
          <p:spPr>
            <a:xfrm rot="5400000">
              <a:off x="1912136" y="6675472"/>
              <a:ext cx="830842" cy="46022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0" bIns="288000" rtlCol="0" anchor="ctr" anchorCtr="1"/>
            <a:lstStyle/>
            <a:p>
              <a:pPr algn="ctr"/>
              <a:r>
                <a:rPr lang="en-US" sz="6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B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2D34113-DBFC-4DA7-A05D-66F0E0501688}"/>
              </a:ext>
            </a:extLst>
          </p:cNvPr>
          <p:cNvSpPr txBox="1"/>
          <p:nvPr/>
        </p:nvSpPr>
        <p:spPr>
          <a:xfrm>
            <a:off x="1904657" y="1435911"/>
            <a:ext cx="7328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5cm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DDB8216-0BC0-4522-A59E-C03160AB5F8E}"/>
              </a:ext>
            </a:extLst>
          </p:cNvPr>
          <p:cNvSpPr txBox="1"/>
          <p:nvPr/>
        </p:nvSpPr>
        <p:spPr>
          <a:xfrm>
            <a:off x="5691860" y="3753089"/>
            <a:ext cx="7328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8cm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AB2E6D-68F3-437E-A2EC-286B53483D86}"/>
              </a:ext>
            </a:extLst>
          </p:cNvPr>
          <p:cNvSpPr txBox="1"/>
          <p:nvPr/>
        </p:nvSpPr>
        <p:spPr>
          <a:xfrm>
            <a:off x="1807087" y="4438162"/>
            <a:ext cx="1179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46cm</a:t>
            </a:r>
            <a:endParaRPr lang="en-GB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57BA9D5-C69D-495C-909E-CDC7F5FABE57}"/>
              </a:ext>
            </a:extLst>
          </p:cNvPr>
          <p:cNvSpPr txBox="1"/>
          <p:nvPr/>
        </p:nvSpPr>
        <p:spPr>
          <a:xfrm>
            <a:off x="6034122" y="4413457"/>
            <a:ext cx="1179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60cm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98C47EC-565E-49A9-A537-3A18C710BE73}"/>
              </a:ext>
            </a:extLst>
          </p:cNvPr>
          <p:cNvSpPr txBox="1"/>
          <p:nvPr/>
        </p:nvSpPr>
        <p:spPr>
          <a:xfrm>
            <a:off x="78139" y="5967830"/>
            <a:ext cx="184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prstClr val="white">
                    <a:lumMod val="50000"/>
                  </a:prstClr>
                </a:solidFill>
                <a:latin typeface="Century Gothic" panose="020B0502020202020204" pitchFamily="34" charset="0"/>
              </a:rPr>
              <a:t>Not to scale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CBDAB04-A29C-4CE8-AE0C-0F85D52D0776}"/>
              </a:ext>
            </a:extLst>
          </p:cNvPr>
          <p:cNvSpPr txBox="1"/>
          <p:nvPr/>
        </p:nvSpPr>
        <p:spPr>
          <a:xfrm rot="5400000">
            <a:off x="3228229" y="3021851"/>
            <a:ext cx="7328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5cm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991A04B-BA25-4388-A3C4-314497E6D9F8}"/>
              </a:ext>
            </a:extLst>
          </p:cNvPr>
          <p:cNvSpPr txBox="1"/>
          <p:nvPr/>
        </p:nvSpPr>
        <p:spPr>
          <a:xfrm rot="5400000">
            <a:off x="2562733" y="2049594"/>
            <a:ext cx="7328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5cm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15632FE-066E-4C18-B12E-F336E4D24FC5}"/>
              </a:ext>
            </a:extLst>
          </p:cNvPr>
          <p:cNvSpPr txBox="1"/>
          <p:nvPr/>
        </p:nvSpPr>
        <p:spPr>
          <a:xfrm rot="5400000">
            <a:off x="7065796" y="2414014"/>
            <a:ext cx="7328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9cm</a:t>
            </a:r>
          </a:p>
        </p:txBody>
      </p:sp>
    </p:spTree>
    <p:extLst>
      <p:ext uri="{BB962C8B-B14F-4D97-AF65-F5344CB8AC3E}">
        <p14:creationId xmlns:p14="http://schemas.microsoft.com/office/powerpoint/2010/main" val="984563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272c5513b72ebe7839ada4c5bc4b65c1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440404decdd5435eef70384f9242fd44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schemas.microsoft.com/sharepoint/v3"/>
    <ds:schemaRef ds:uri="0f0ae0ff-29c4-4766-b250-c1a9bee8d430"/>
    <ds:schemaRef ds:uri="86144f90-c7b6-48d0-aae5-f5e9e48cc3df"/>
  </ds:schemaRefs>
</ds:datastoreItem>
</file>

<file path=customXml/itemProps2.xml><?xml version="1.0" encoding="utf-8"?>
<ds:datastoreItem xmlns:ds="http://schemas.openxmlformats.org/officeDocument/2006/customXml" ds:itemID="{3F3D77EC-3441-425D-89E3-46B0D317BF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1116</TotalTime>
  <Words>781</Words>
  <Application>Microsoft Macintosh PowerPoint</Application>
  <PresentationFormat>On-screen Show (4:3)</PresentationFormat>
  <Paragraphs>502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SassoonCRInfantMedium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Microsoft Office User</cp:lastModifiedBy>
  <cp:revision>57</cp:revision>
  <dcterms:created xsi:type="dcterms:W3CDTF">2018-03-17T10:08:43Z</dcterms:created>
  <dcterms:modified xsi:type="dcterms:W3CDTF">2021-03-15T16:17:33Z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