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86" r:id="rId6"/>
    <p:sldId id="385" r:id="rId7"/>
    <p:sldId id="387" r:id="rId8"/>
    <p:sldId id="360" r:id="rId9"/>
    <p:sldId id="375" r:id="rId10"/>
    <p:sldId id="379" r:id="rId11"/>
    <p:sldId id="376" r:id="rId12"/>
    <p:sldId id="388" r:id="rId13"/>
    <p:sldId id="390" r:id="rId14"/>
    <p:sldId id="392" r:id="rId15"/>
    <p:sldId id="381" r:id="rId16"/>
    <p:sldId id="393" r:id="rId17"/>
    <p:sldId id="396" r:id="rId18"/>
    <p:sldId id="397" r:id="rId19"/>
    <p:sldId id="398" r:id="rId20"/>
    <p:sldId id="399" r:id="rId21"/>
    <p:sldId id="4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D2"/>
    <a:srgbClr val="FF0066"/>
    <a:srgbClr val="FF4F96"/>
    <a:srgbClr val="FF99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2: Calculate Perimeter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shape(s) with a perimeter of 50cm.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D26F98-52F0-4D86-9504-C47FF4B0D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25814"/>
              </p:ext>
            </p:extLst>
          </p:nvPr>
        </p:nvGraphicFramePr>
        <p:xfrm>
          <a:off x="1043884" y="1835546"/>
          <a:ext cx="1937022" cy="2851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809">
                  <a:extLst>
                    <a:ext uri="{9D8B030D-6E8A-4147-A177-3AD203B41FA5}">
                      <a16:colId xmlns:a16="http://schemas.microsoft.com/office/drawing/2014/main" val="741305284"/>
                    </a:ext>
                  </a:extLst>
                </a:gridCol>
                <a:gridCol w="1162213">
                  <a:extLst>
                    <a:ext uri="{9D8B030D-6E8A-4147-A177-3AD203B41FA5}">
                      <a16:colId xmlns:a16="http://schemas.microsoft.com/office/drawing/2014/main" val="203167989"/>
                    </a:ext>
                  </a:extLst>
                </a:gridCol>
              </a:tblGrid>
              <a:tr h="1710974">
                <a:tc rowSpan="2"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3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115082"/>
                  </a:ext>
                </a:extLst>
              </a:tr>
              <a:tr h="1140650">
                <a:tc vMerge="1">
                  <a:txBody>
                    <a:bodyPr/>
                    <a:lstStyle/>
                    <a:p>
                      <a:endParaRPr lang="en-GB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095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912A94-EF93-4EC2-B79B-D9E9A881D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40488"/>
              </p:ext>
            </p:extLst>
          </p:nvPr>
        </p:nvGraphicFramePr>
        <p:xfrm>
          <a:off x="4161641" y="1611325"/>
          <a:ext cx="1855989" cy="3300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395">
                  <a:extLst>
                    <a:ext uri="{9D8B030D-6E8A-4147-A177-3AD203B41FA5}">
                      <a16:colId xmlns:a16="http://schemas.microsoft.com/office/drawing/2014/main" val="741305284"/>
                    </a:ext>
                  </a:extLst>
                </a:gridCol>
                <a:gridCol w="1113594">
                  <a:extLst>
                    <a:ext uri="{9D8B030D-6E8A-4147-A177-3AD203B41FA5}">
                      <a16:colId xmlns:a16="http://schemas.microsoft.com/office/drawing/2014/main" val="203167989"/>
                    </a:ext>
                  </a:extLst>
                </a:gridCol>
              </a:tblGrid>
              <a:tr h="2345541">
                <a:tc rowSpan="2"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1" marR="258861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F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1" marR="258861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115082"/>
                  </a:ext>
                </a:extLst>
              </a:tr>
              <a:tr h="954526">
                <a:tc vMerge="1">
                  <a:txBody>
                    <a:bodyPr/>
                    <a:lstStyle/>
                    <a:p>
                      <a:endParaRPr lang="en-GB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1" marR="258861" marT="129431" marB="1294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095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04CAAA-C141-4E4A-ACD0-93A378EA3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999"/>
              </p:ext>
            </p:extLst>
          </p:nvPr>
        </p:nvGraphicFramePr>
        <p:xfrm>
          <a:off x="6846930" y="1667707"/>
          <a:ext cx="1179258" cy="3187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629">
                  <a:extLst>
                    <a:ext uri="{9D8B030D-6E8A-4147-A177-3AD203B41FA5}">
                      <a16:colId xmlns:a16="http://schemas.microsoft.com/office/drawing/2014/main" val="741305284"/>
                    </a:ext>
                  </a:extLst>
                </a:gridCol>
                <a:gridCol w="589629">
                  <a:extLst>
                    <a:ext uri="{9D8B030D-6E8A-4147-A177-3AD203B41FA5}">
                      <a16:colId xmlns:a16="http://schemas.microsoft.com/office/drawing/2014/main" val="203167989"/>
                    </a:ext>
                  </a:extLst>
                </a:gridCol>
              </a:tblGrid>
              <a:tr h="1912382">
                <a:tc rowSpan="2"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115082"/>
                  </a:ext>
                </a:extLst>
              </a:tr>
              <a:tr h="1274921">
                <a:tc vMerge="1">
                  <a:txBody>
                    <a:bodyPr/>
                    <a:lstStyle/>
                    <a:p>
                      <a:endParaRPr lang="en-GB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095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FD64E83-D62F-47E8-B6CF-445C8731B098}"/>
              </a:ext>
            </a:extLst>
          </p:cNvPr>
          <p:cNvSpPr txBox="1"/>
          <p:nvPr/>
        </p:nvSpPr>
        <p:spPr>
          <a:xfrm>
            <a:off x="1525365" y="4720522"/>
            <a:ext cx="97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4427E-6D09-4DC6-BCCD-48930EF6CB16}"/>
              </a:ext>
            </a:extLst>
          </p:cNvPr>
          <p:cNvSpPr txBox="1"/>
          <p:nvPr/>
        </p:nvSpPr>
        <p:spPr>
          <a:xfrm rot="16200000">
            <a:off x="6193934" y="3076693"/>
            <a:ext cx="9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15.5cm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48D22-DBBF-4197-9BD0-8263806C2C70}"/>
              </a:ext>
            </a:extLst>
          </p:cNvPr>
          <p:cNvSpPr txBox="1"/>
          <p:nvPr/>
        </p:nvSpPr>
        <p:spPr>
          <a:xfrm rot="5400000">
            <a:off x="1521564" y="2475940"/>
            <a:ext cx="87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12cm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8A8BF3-B549-4F09-83BE-DD1A7348B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57075"/>
              </p:ext>
            </p:extLst>
          </p:nvPr>
        </p:nvGraphicFramePr>
        <p:xfrm>
          <a:off x="4612503" y="4945854"/>
          <a:ext cx="954264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495">
                  <a:extLst>
                    <a:ext uri="{9D8B030D-6E8A-4147-A177-3AD203B41FA5}">
                      <a16:colId xmlns:a16="http://schemas.microsoft.com/office/drawing/2014/main" val="1089891348"/>
                    </a:ext>
                  </a:extLst>
                </a:gridCol>
                <a:gridCol w="129274">
                  <a:extLst>
                    <a:ext uri="{9D8B030D-6E8A-4147-A177-3AD203B41FA5}">
                      <a16:colId xmlns:a16="http://schemas.microsoft.com/office/drawing/2014/main" val="2382878616"/>
                    </a:ext>
                  </a:extLst>
                </a:gridCol>
                <a:gridCol w="412495">
                  <a:extLst>
                    <a:ext uri="{9D8B030D-6E8A-4147-A177-3AD203B41FA5}">
                      <a16:colId xmlns:a16="http://schemas.microsoft.com/office/drawing/2014/main" val="1315098306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9075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4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5F14B52-A804-4226-B3B1-3589D368A157}"/>
              </a:ext>
            </a:extLst>
          </p:cNvPr>
          <p:cNvSpPr txBox="1"/>
          <p:nvPr/>
        </p:nvSpPr>
        <p:spPr>
          <a:xfrm rot="5400000">
            <a:off x="2762015" y="3945598"/>
            <a:ext cx="75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BC41E-CC1B-47F1-B944-8C6273488F90}"/>
              </a:ext>
            </a:extLst>
          </p:cNvPr>
          <p:cNvSpPr txBox="1"/>
          <p:nvPr/>
        </p:nvSpPr>
        <p:spPr>
          <a:xfrm>
            <a:off x="1933310" y="3183590"/>
            <a:ext cx="9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74FEE-0D18-4E8D-9D0B-7321427570C6}"/>
              </a:ext>
            </a:extLst>
          </p:cNvPr>
          <p:cNvSpPr txBox="1"/>
          <p:nvPr/>
        </p:nvSpPr>
        <p:spPr>
          <a:xfrm rot="5400000">
            <a:off x="4568938" y="3076692"/>
            <a:ext cx="9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19734-8408-4A1E-B070-3A5C33935716}"/>
              </a:ext>
            </a:extLst>
          </p:cNvPr>
          <p:cNvSpPr txBox="1"/>
          <p:nvPr/>
        </p:nvSpPr>
        <p:spPr>
          <a:xfrm>
            <a:off x="4076665" y="1297268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42B7D-259E-4609-9964-2525AFBDA6FE}"/>
              </a:ext>
            </a:extLst>
          </p:cNvPr>
          <p:cNvSpPr txBox="1"/>
          <p:nvPr/>
        </p:nvSpPr>
        <p:spPr>
          <a:xfrm>
            <a:off x="6727662" y="1346173"/>
            <a:ext cx="88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89F3F3-C128-4327-880E-1E8B3FFEDE08}"/>
              </a:ext>
            </a:extLst>
          </p:cNvPr>
          <p:cNvSpPr txBox="1"/>
          <p:nvPr/>
        </p:nvSpPr>
        <p:spPr>
          <a:xfrm rot="5400000">
            <a:off x="7074495" y="2348019"/>
            <a:ext cx="99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8.5cm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8F4AA-20FD-48D9-9BFD-83B0D91DF139}"/>
              </a:ext>
            </a:extLst>
          </p:cNvPr>
          <p:cNvSpPr txBox="1"/>
          <p:nvPr/>
        </p:nvSpPr>
        <p:spPr>
          <a:xfrm>
            <a:off x="7069352" y="4879452"/>
            <a:ext cx="7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9DE17F-0975-4DAC-BA11-87D0ACC1263C}"/>
              </a:ext>
            </a:extLst>
          </p:cNvPr>
          <p:cNvSpPr txBox="1"/>
          <p:nvPr/>
        </p:nvSpPr>
        <p:spPr>
          <a:xfrm rot="16200000">
            <a:off x="3419121" y="3076693"/>
            <a:ext cx="115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17.75cm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6772F-7641-405F-A44E-FFEEAE7F94F3}"/>
              </a:ext>
            </a:extLst>
          </p:cNvPr>
          <p:cNvSpPr txBox="1"/>
          <p:nvPr/>
        </p:nvSpPr>
        <p:spPr>
          <a:xfrm>
            <a:off x="4504953" y="3831087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8C576D-A819-4597-ADA5-B22B98269C1F}"/>
              </a:ext>
            </a:extLst>
          </p:cNvPr>
          <p:cNvSpPr txBox="1"/>
          <p:nvPr/>
        </p:nvSpPr>
        <p:spPr>
          <a:xfrm>
            <a:off x="1467579" y="3831087"/>
            <a:ext cx="36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8B62EC-DE39-4219-A15B-EDC52001C99F}"/>
              </a:ext>
            </a:extLst>
          </p:cNvPr>
          <p:cNvSpPr txBox="1"/>
          <p:nvPr/>
        </p:nvSpPr>
        <p:spPr>
          <a:xfrm>
            <a:off x="7218677" y="3831087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3794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shape(s) with a perimeter of 50cm.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D26F98-52F0-4D86-9504-C47FF4B0D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86156"/>
              </p:ext>
            </p:extLst>
          </p:nvPr>
        </p:nvGraphicFramePr>
        <p:xfrm>
          <a:off x="1043884" y="1835546"/>
          <a:ext cx="1937022" cy="2851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809">
                  <a:extLst>
                    <a:ext uri="{9D8B030D-6E8A-4147-A177-3AD203B41FA5}">
                      <a16:colId xmlns:a16="http://schemas.microsoft.com/office/drawing/2014/main" val="741305284"/>
                    </a:ext>
                  </a:extLst>
                </a:gridCol>
                <a:gridCol w="1162213">
                  <a:extLst>
                    <a:ext uri="{9D8B030D-6E8A-4147-A177-3AD203B41FA5}">
                      <a16:colId xmlns:a16="http://schemas.microsoft.com/office/drawing/2014/main" val="203167989"/>
                    </a:ext>
                  </a:extLst>
                </a:gridCol>
              </a:tblGrid>
              <a:tr h="1710974">
                <a:tc rowSpan="2"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115082"/>
                  </a:ext>
                </a:extLst>
              </a:tr>
              <a:tr h="1140650">
                <a:tc vMerge="1">
                  <a:txBody>
                    <a:bodyPr/>
                    <a:lstStyle/>
                    <a:p>
                      <a:endParaRPr lang="en-GB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095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912A94-EF93-4EC2-B79B-D9E9A881D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51856"/>
              </p:ext>
            </p:extLst>
          </p:nvPr>
        </p:nvGraphicFramePr>
        <p:xfrm>
          <a:off x="4161641" y="1611325"/>
          <a:ext cx="1855989" cy="3300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395">
                  <a:extLst>
                    <a:ext uri="{9D8B030D-6E8A-4147-A177-3AD203B41FA5}">
                      <a16:colId xmlns:a16="http://schemas.microsoft.com/office/drawing/2014/main" val="741305284"/>
                    </a:ext>
                  </a:extLst>
                </a:gridCol>
                <a:gridCol w="1113594">
                  <a:extLst>
                    <a:ext uri="{9D8B030D-6E8A-4147-A177-3AD203B41FA5}">
                      <a16:colId xmlns:a16="http://schemas.microsoft.com/office/drawing/2014/main" val="203167989"/>
                    </a:ext>
                  </a:extLst>
                </a:gridCol>
              </a:tblGrid>
              <a:tr h="2345541">
                <a:tc rowSpan="2"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1" marR="258861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1" marR="258861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115082"/>
                  </a:ext>
                </a:extLst>
              </a:tr>
              <a:tr h="954526">
                <a:tc vMerge="1">
                  <a:txBody>
                    <a:bodyPr/>
                    <a:lstStyle/>
                    <a:p>
                      <a:endParaRPr lang="en-GB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1" marR="258861" marT="129431" marB="1294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095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04CAAA-C141-4E4A-ACD0-93A378EA3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99011"/>
              </p:ext>
            </p:extLst>
          </p:nvPr>
        </p:nvGraphicFramePr>
        <p:xfrm>
          <a:off x="6846930" y="1667707"/>
          <a:ext cx="1179258" cy="3187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629">
                  <a:extLst>
                    <a:ext uri="{9D8B030D-6E8A-4147-A177-3AD203B41FA5}">
                      <a16:colId xmlns:a16="http://schemas.microsoft.com/office/drawing/2014/main" val="741305284"/>
                    </a:ext>
                  </a:extLst>
                </a:gridCol>
                <a:gridCol w="589629">
                  <a:extLst>
                    <a:ext uri="{9D8B030D-6E8A-4147-A177-3AD203B41FA5}">
                      <a16:colId xmlns:a16="http://schemas.microsoft.com/office/drawing/2014/main" val="203167989"/>
                    </a:ext>
                  </a:extLst>
                </a:gridCol>
              </a:tblGrid>
              <a:tr h="1912382">
                <a:tc rowSpan="2"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115082"/>
                  </a:ext>
                </a:extLst>
              </a:tr>
              <a:tr h="1274921">
                <a:tc vMerge="1">
                  <a:txBody>
                    <a:bodyPr/>
                    <a:lstStyle/>
                    <a:p>
                      <a:endParaRPr lang="en-GB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258862" marR="258862" marT="129431" marB="129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095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FD64E83-D62F-47E8-B6CF-445C8731B098}"/>
              </a:ext>
            </a:extLst>
          </p:cNvPr>
          <p:cNvSpPr txBox="1"/>
          <p:nvPr/>
        </p:nvSpPr>
        <p:spPr>
          <a:xfrm>
            <a:off x="1525365" y="4720522"/>
            <a:ext cx="97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4427E-6D09-4DC6-BCCD-48930EF6CB16}"/>
              </a:ext>
            </a:extLst>
          </p:cNvPr>
          <p:cNvSpPr txBox="1"/>
          <p:nvPr/>
        </p:nvSpPr>
        <p:spPr>
          <a:xfrm rot="16200000">
            <a:off x="6193934" y="3076693"/>
            <a:ext cx="9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15.5cm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48D22-DBBF-4197-9BD0-8263806C2C70}"/>
              </a:ext>
            </a:extLst>
          </p:cNvPr>
          <p:cNvSpPr txBox="1"/>
          <p:nvPr/>
        </p:nvSpPr>
        <p:spPr>
          <a:xfrm rot="5400000">
            <a:off x="1521564" y="2475940"/>
            <a:ext cx="87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12cm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8A8BF3-B549-4F09-83BE-DD1A7348B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65565"/>
              </p:ext>
            </p:extLst>
          </p:nvPr>
        </p:nvGraphicFramePr>
        <p:xfrm>
          <a:off x="4612503" y="4945854"/>
          <a:ext cx="954264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495">
                  <a:extLst>
                    <a:ext uri="{9D8B030D-6E8A-4147-A177-3AD203B41FA5}">
                      <a16:colId xmlns:a16="http://schemas.microsoft.com/office/drawing/2014/main" val="1089891348"/>
                    </a:ext>
                  </a:extLst>
                </a:gridCol>
                <a:gridCol w="129274">
                  <a:extLst>
                    <a:ext uri="{9D8B030D-6E8A-4147-A177-3AD203B41FA5}">
                      <a16:colId xmlns:a16="http://schemas.microsoft.com/office/drawing/2014/main" val="2382878616"/>
                    </a:ext>
                  </a:extLst>
                </a:gridCol>
                <a:gridCol w="412495">
                  <a:extLst>
                    <a:ext uri="{9D8B030D-6E8A-4147-A177-3AD203B41FA5}">
                      <a16:colId xmlns:a16="http://schemas.microsoft.com/office/drawing/2014/main" val="1315098306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GB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9075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4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5F14B52-A804-4226-B3B1-3589D368A157}"/>
              </a:ext>
            </a:extLst>
          </p:cNvPr>
          <p:cNvSpPr txBox="1"/>
          <p:nvPr/>
        </p:nvSpPr>
        <p:spPr>
          <a:xfrm rot="5400000">
            <a:off x="2762015" y="3945598"/>
            <a:ext cx="75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BC41E-CC1B-47F1-B944-8C6273488F90}"/>
              </a:ext>
            </a:extLst>
          </p:cNvPr>
          <p:cNvSpPr txBox="1"/>
          <p:nvPr/>
        </p:nvSpPr>
        <p:spPr>
          <a:xfrm>
            <a:off x="1933310" y="3183590"/>
            <a:ext cx="9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74FEE-0D18-4E8D-9D0B-7321427570C6}"/>
              </a:ext>
            </a:extLst>
          </p:cNvPr>
          <p:cNvSpPr txBox="1"/>
          <p:nvPr/>
        </p:nvSpPr>
        <p:spPr>
          <a:xfrm rot="5400000">
            <a:off x="4568938" y="3076692"/>
            <a:ext cx="9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19734-8408-4A1E-B070-3A5C33935716}"/>
              </a:ext>
            </a:extLst>
          </p:cNvPr>
          <p:cNvSpPr txBox="1"/>
          <p:nvPr/>
        </p:nvSpPr>
        <p:spPr>
          <a:xfrm>
            <a:off x="4076665" y="1297268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42B7D-259E-4609-9964-2525AFBDA6FE}"/>
              </a:ext>
            </a:extLst>
          </p:cNvPr>
          <p:cNvSpPr txBox="1"/>
          <p:nvPr/>
        </p:nvSpPr>
        <p:spPr>
          <a:xfrm>
            <a:off x="6727662" y="1346173"/>
            <a:ext cx="88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89F3F3-C128-4327-880E-1E8B3FFEDE08}"/>
              </a:ext>
            </a:extLst>
          </p:cNvPr>
          <p:cNvSpPr txBox="1"/>
          <p:nvPr/>
        </p:nvSpPr>
        <p:spPr>
          <a:xfrm rot="5400000">
            <a:off x="7074495" y="2348019"/>
            <a:ext cx="99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8.5cm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8F4AA-20FD-48D9-9BFD-83B0D91DF139}"/>
              </a:ext>
            </a:extLst>
          </p:cNvPr>
          <p:cNvSpPr txBox="1"/>
          <p:nvPr/>
        </p:nvSpPr>
        <p:spPr>
          <a:xfrm>
            <a:off x="7069352" y="4879452"/>
            <a:ext cx="7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9DE17F-0975-4DAC-BA11-87D0ACC1263C}"/>
              </a:ext>
            </a:extLst>
          </p:cNvPr>
          <p:cNvSpPr txBox="1"/>
          <p:nvPr/>
        </p:nvSpPr>
        <p:spPr>
          <a:xfrm rot="16200000">
            <a:off x="3419121" y="3076693"/>
            <a:ext cx="115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17.75cm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6772F-7641-405F-A44E-FFEEAE7F94F3}"/>
              </a:ext>
            </a:extLst>
          </p:cNvPr>
          <p:cNvSpPr txBox="1"/>
          <p:nvPr/>
        </p:nvSpPr>
        <p:spPr>
          <a:xfrm>
            <a:off x="4504953" y="3831087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8C576D-A819-4597-ADA5-B22B98269C1F}"/>
              </a:ext>
            </a:extLst>
          </p:cNvPr>
          <p:cNvSpPr txBox="1"/>
          <p:nvPr/>
        </p:nvSpPr>
        <p:spPr>
          <a:xfrm>
            <a:off x="1467579" y="3831087"/>
            <a:ext cx="36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8B62EC-DE39-4219-A15B-EDC52001C99F}"/>
              </a:ext>
            </a:extLst>
          </p:cNvPr>
          <p:cNvSpPr txBox="1"/>
          <p:nvPr/>
        </p:nvSpPr>
        <p:spPr>
          <a:xfrm>
            <a:off x="7218677" y="3831087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0C1691-F6D1-45B1-B7B5-BDF3B27A8627}"/>
              </a:ext>
            </a:extLst>
          </p:cNvPr>
          <p:cNvSpPr txBox="1"/>
          <p:nvPr/>
        </p:nvSpPr>
        <p:spPr>
          <a:xfrm>
            <a:off x="1487143" y="5123206"/>
            <a:ext cx="105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</a:t>
            </a:r>
            <a:endParaRPr lang="en-GB" sz="6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5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been made using identical squares.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middle square has a perimeter of 16cm.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perimeter of the whole shape?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dirty="0"/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5FA67D-36EE-4C47-9A74-BB36B8071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58762"/>
              </p:ext>
            </p:extLst>
          </p:nvPr>
        </p:nvGraphicFramePr>
        <p:xfrm>
          <a:off x="3107495" y="2165218"/>
          <a:ext cx="2929011" cy="2960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337">
                  <a:extLst>
                    <a:ext uri="{9D8B030D-6E8A-4147-A177-3AD203B41FA5}">
                      <a16:colId xmlns:a16="http://schemas.microsoft.com/office/drawing/2014/main" val="3995802696"/>
                    </a:ext>
                  </a:extLst>
                </a:gridCol>
                <a:gridCol w="976337">
                  <a:extLst>
                    <a:ext uri="{9D8B030D-6E8A-4147-A177-3AD203B41FA5}">
                      <a16:colId xmlns:a16="http://schemas.microsoft.com/office/drawing/2014/main" val="838477904"/>
                    </a:ext>
                  </a:extLst>
                </a:gridCol>
                <a:gridCol w="976337">
                  <a:extLst>
                    <a:ext uri="{9D8B030D-6E8A-4147-A177-3AD203B41FA5}">
                      <a16:colId xmlns:a16="http://schemas.microsoft.com/office/drawing/2014/main" val="1481047645"/>
                    </a:ext>
                  </a:extLst>
                </a:gridCol>
              </a:tblGrid>
              <a:tr h="986938"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6146458"/>
                  </a:ext>
                </a:extLst>
              </a:tr>
              <a:tr h="986938"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94226"/>
                  </a:ext>
                </a:extLst>
              </a:tr>
              <a:tr h="986938"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4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03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been made using identical squares.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middle square has a perimeter of 16cm.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perimeter of the whole shape?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48cm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dirty="0"/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5FA67D-36EE-4C47-9A74-BB36B807190B}"/>
              </a:ext>
            </a:extLst>
          </p:cNvPr>
          <p:cNvGraphicFramePr>
            <a:graphicFrameLocks noGrp="1"/>
          </p:cNvGraphicFramePr>
          <p:nvPr/>
        </p:nvGraphicFramePr>
        <p:xfrm>
          <a:off x="3107495" y="2165218"/>
          <a:ext cx="2929011" cy="2960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337">
                  <a:extLst>
                    <a:ext uri="{9D8B030D-6E8A-4147-A177-3AD203B41FA5}">
                      <a16:colId xmlns:a16="http://schemas.microsoft.com/office/drawing/2014/main" val="3995802696"/>
                    </a:ext>
                  </a:extLst>
                </a:gridCol>
                <a:gridCol w="976337">
                  <a:extLst>
                    <a:ext uri="{9D8B030D-6E8A-4147-A177-3AD203B41FA5}">
                      <a16:colId xmlns:a16="http://schemas.microsoft.com/office/drawing/2014/main" val="838477904"/>
                    </a:ext>
                  </a:extLst>
                </a:gridCol>
                <a:gridCol w="976337">
                  <a:extLst>
                    <a:ext uri="{9D8B030D-6E8A-4147-A177-3AD203B41FA5}">
                      <a16:colId xmlns:a16="http://schemas.microsoft.com/office/drawing/2014/main" val="1481047645"/>
                    </a:ext>
                  </a:extLst>
                </a:gridCol>
              </a:tblGrid>
              <a:tr h="986938"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6146458"/>
                  </a:ext>
                </a:extLst>
              </a:tr>
              <a:tr h="986938"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94226"/>
                  </a:ext>
                </a:extLst>
              </a:tr>
              <a:tr h="986938"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100" dirty="0"/>
                    </a:p>
                  </a:txBody>
                  <a:tcPr marL="158983" marR="158983" marT="79491" marB="7949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461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C30AB7-A9BB-401F-B329-FF6880F560F1}"/>
              </a:ext>
            </a:extLst>
          </p:cNvPr>
          <p:cNvSpPr txBox="1"/>
          <p:nvPr/>
        </p:nvSpPr>
        <p:spPr>
          <a:xfrm>
            <a:off x="5099528" y="2834345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4735A-A9E8-4426-B8CC-88AD246964A7}"/>
              </a:ext>
            </a:extLst>
          </p:cNvPr>
          <p:cNvSpPr txBox="1"/>
          <p:nvPr/>
        </p:nvSpPr>
        <p:spPr>
          <a:xfrm rot="5400000">
            <a:off x="5698845" y="3480676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403850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E9432-AC6C-4741-8838-CB6B66D76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3F1C76-0142-41C7-8126-30E42AF7581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farmer needs to increase the size of his corn field. Currently his field is square shaped and has a perimeter of 60m. It needs to be turned into a rectangle with a perimeter of 90m.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42451-12C1-4954-99BC-ED19F0CB6A83}"/>
              </a:ext>
            </a:extLst>
          </p:cNvPr>
          <p:cNvSpPr/>
          <p:nvPr/>
        </p:nvSpPr>
        <p:spPr>
          <a:xfrm>
            <a:off x="4287138" y="2340165"/>
            <a:ext cx="2910342" cy="1729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dimensions of the new corn field be? </a:t>
            </a:r>
          </a:p>
        </p:txBody>
      </p:sp>
    </p:spTree>
    <p:extLst>
      <p:ext uri="{BB962C8B-B14F-4D97-AF65-F5344CB8AC3E}">
        <p14:creationId xmlns:p14="http://schemas.microsoft.com/office/powerpoint/2010/main" val="40575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E9432-AC6C-4741-8838-CB6B66D76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3F1C76-0142-41C7-8126-30E42AF7581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farmer needs to increase the size of his corn field. Currently his field is square shaped and has a perimeter of 60m. It needs to be turned into a rectangle with a perimeter of 90m.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answer: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40m + 40m + 5m + 5m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42451-12C1-4954-99BC-ED19F0CB6A83}"/>
              </a:ext>
            </a:extLst>
          </p:cNvPr>
          <p:cNvSpPr/>
          <p:nvPr/>
        </p:nvSpPr>
        <p:spPr>
          <a:xfrm>
            <a:off x="4287138" y="2340165"/>
            <a:ext cx="2910342" cy="1729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dimensions of the new corn field be? </a:t>
            </a:r>
          </a:p>
        </p:txBody>
      </p:sp>
    </p:spTree>
    <p:extLst>
      <p:ext uri="{BB962C8B-B14F-4D97-AF65-F5344CB8AC3E}">
        <p14:creationId xmlns:p14="http://schemas.microsoft.com/office/powerpoint/2010/main" val="243592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54A08-82C3-4FD5-A9BC-EDF209E3B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9240BF-6014-4D79-A1B0-A4E9E3693C9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Crystal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Crystal right?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45EFE5-5EB2-4610-88A8-8B949CF34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16651"/>
              </p:ext>
            </p:extLst>
          </p:nvPr>
        </p:nvGraphicFramePr>
        <p:xfrm>
          <a:off x="5419272" y="1572132"/>
          <a:ext cx="1929720" cy="2299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30">
                  <a:extLst>
                    <a:ext uri="{9D8B030D-6E8A-4147-A177-3AD203B41FA5}">
                      <a16:colId xmlns:a16="http://schemas.microsoft.com/office/drawing/2014/main" val="2917646826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3490349138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3942596795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91773621"/>
                    </a:ext>
                  </a:extLst>
                </a:gridCol>
              </a:tblGrid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2560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56271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78935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8676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763B8AC-BD01-4A89-82AF-9A66B9FEE8C4}"/>
              </a:ext>
            </a:extLst>
          </p:cNvPr>
          <p:cNvSpPr txBox="1"/>
          <p:nvPr/>
        </p:nvSpPr>
        <p:spPr>
          <a:xfrm>
            <a:off x="6023994" y="3882033"/>
            <a:ext cx="72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20m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5047F3-906A-466B-8968-E9A20D1C8CDE}"/>
              </a:ext>
            </a:extLst>
          </p:cNvPr>
          <p:cNvSpPr txBox="1"/>
          <p:nvPr/>
        </p:nvSpPr>
        <p:spPr>
          <a:xfrm rot="5400000">
            <a:off x="7002989" y="2537028"/>
            <a:ext cx="9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20m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74B752-9B37-4055-BA45-BD67CD29EDE3}"/>
              </a:ext>
            </a:extLst>
          </p:cNvPr>
          <p:cNvSpPr txBox="1"/>
          <p:nvPr/>
        </p:nvSpPr>
        <p:spPr>
          <a:xfrm rot="16200000">
            <a:off x="4891101" y="3165615"/>
            <a:ext cx="77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7.5m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75D1791-2BCA-4C48-84F1-A3C875CC2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24009"/>
              </p:ext>
            </p:extLst>
          </p:nvPr>
        </p:nvGraphicFramePr>
        <p:xfrm>
          <a:off x="6479401" y="1265096"/>
          <a:ext cx="687658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152">
                  <a:extLst>
                    <a:ext uri="{9D8B030D-6E8A-4147-A177-3AD203B41FA5}">
                      <a16:colId xmlns:a16="http://schemas.microsoft.com/office/drawing/2014/main" val="1089891348"/>
                    </a:ext>
                  </a:extLst>
                </a:gridCol>
                <a:gridCol w="86506">
                  <a:extLst>
                    <a:ext uri="{9D8B030D-6E8A-4147-A177-3AD203B41FA5}">
                      <a16:colId xmlns:a16="http://schemas.microsoft.com/office/drawing/2014/main" val="238287861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15098306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9075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40"/>
                  </a:ext>
                </a:extLst>
              </a:tr>
            </a:tbl>
          </a:graphicData>
        </a:graphic>
      </p:graphicFrame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03A3E078-F4E1-48A9-BC2F-81F3BD7B29F8}"/>
              </a:ext>
            </a:extLst>
          </p:cNvPr>
          <p:cNvSpPr/>
          <p:nvPr/>
        </p:nvSpPr>
        <p:spPr>
          <a:xfrm>
            <a:off x="2983408" y="1531312"/>
            <a:ext cx="2138307" cy="972562"/>
          </a:xfrm>
          <a:prstGeom prst="wedgeRoundRectCallout">
            <a:avLst>
              <a:gd name="adj1" fmla="val -56180"/>
              <a:gd name="adj2" fmla="val 933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The perimeter is 55m.</a:t>
            </a:r>
          </a:p>
        </p:txBody>
      </p:sp>
    </p:spTree>
    <p:extLst>
      <p:ext uri="{BB962C8B-B14F-4D97-AF65-F5344CB8AC3E}">
        <p14:creationId xmlns:p14="http://schemas.microsoft.com/office/powerpoint/2010/main" val="182670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54A08-82C3-4FD5-A9BC-EDF209E3B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9240BF-6014-4D79-A1B0-A4E9E3693C9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Crystal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Crystal right?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Crystal is not correct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45EFE5-5EB2-4610-88A8-8B949CF34385}"/>
              </a:ext>
            </a:extLst>
          </p:cNvPr>
          <p:cNvGraphicFramePr>
            <a:graphicFrameLocks noGrp="1"/>
          </p:cNvGraphicFramePr>
          <p:nvPr/>
        </p:nvGraphicFramePr>
        <p:xfrm>
          <a:off x="5419272" y="1572132"/>
          <a:ext cx="1929720" cy="2299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30">
                  <a:extLst>
                    <a:ext uri="{9D8B030D-6E8A-4147-A177-3AD203B41FA5}">
                      <a16:colId xmlns:a16="http://schemas.microsoft.com/office/drawing/2014/main" val="2917646826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3490349138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3942596795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91773621"/>
                    </a:ext>
                  </a:extLst>
                </a:gridCol>
              </a:tblGrid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2560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56271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78935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8676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763B8AC-BD01-4A89-82AF-9A66B9FEE8C4}"/>
              </a:ext>
            </a:extLst>
          </p:cNvPr>
          <p:cNvSpPr txBox="1"/>
          <p:nvPr/>
        </p:nvSpPr>
        <p:spPr>
          <a:xfrm>
            <a:off x="6023994" y="3882033"/>
            <a:ext cx="72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20m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5047F3-906A-466B-8968-E9A20D1C8CDE}"/>
              </a:ext>
            </a:extLst>
          </p:cNvPr>
          <p:cNvSpPr txBox="1"/>
          <p:nvPr/>
        </p:nvSpPr>
        <p:spPr>
          <a:xfrm rot="5400000">
            <a:off x="7002989" y="2537028"/>
            <a:ext cx="9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20m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74B752-9B37-4055-BA45-BD67CD29EDE3}"/>
              </a:ext>
            </a:extLst>
          </p:cNvPr>
          <p:cNvSpPr txBox="1"/>
          <p:nvPr/>
        </p:nvSpPr>
        <p:spPr>
          <a:xfrm rot="16200000">
            <a:off x="4891101" y="3165615"/>
            <a:ext cx="77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7.5m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75D1791-2BCA-4C48-84F1-A3C875CC24AF}"/>
              </a:ext>
            </a:extLst>
          </p:cNvPr>
          <p:cNvGraphicFramePr>
            <a:graphicFrameLocks noGrp="1"/>
          </p:cNvGraphicFramePr>
          <p:nvPr/>
        </p:nvGraphicFramePr>
        <p:xfrm>
          <a:off x="6479401" y="1265096"/>
          <a:ext cx="687658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152">
                  <a:extLst>
                    <a:ext uri="{9D8B030D-6E8A-4147-A177-3AD203B41FA5}">
                      <a16:colId xmlns:a16="http://schemas.microsoft.com/office/drawing/2014/main" val="1089891348"/>
                    </a:ext>
                  </a:extLst>
                </a:gridCol>
                <a:gridCol w="86506">
                  <a:extLst>
                    <a:ext uri="{9D8B030D-6E8A-4147-A177-3AD203B41FA5}">
                      <a16:colId xmlns:a16="http://schemas.microsoft.com/office/drawing/2014/main" val="238287861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15098306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9075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40"/>
                  </a:ext>
                </a:extLst>
              </a:tr>
            </a:tbl>
          </a:graphicData>
        </a:graphic>
      </p:graphicFrame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03A3E078-F4E1-48A9-BC2F-81F3BD7B29F8}"/>
              </a:ext>
            </a:extLst>
          </p:cNvPr>
          <p:cNvSpPr/>
          <p:nvPr/>
        </p:nvSpPr>
        <p:spPr>
          <a:xfrm>
            <a:off x="2983408" y="1531312"/>
            <a:ext cx="2138307" cy="972562"/>
          </a:xfrm>
          <a:prstGeom prst="wedgeRoundRectCallout">
            <a:avLst>
              <a:gd name="adj1" fmla="val -56180"/>
              <a:gd name="adj2" fmla="val 933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The perimeter is 55m.</a:t>
            </a:r>
          </a:p>
        </p:txBody>
      </p:sp>
    </p:spTree>
    <p:extLst>
      <p:ext uri="{BB962C8B-B14F-4D97-AF65-F5344CB8AC3E}">
        <p14:creationId xmlns:p14="http://schemas.microsoft.com/office/powerpoint/2010/main" val="171015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54A08-82C3-4FD5-A9BC-EDF209E3B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9240BF-6014-4D79-A1B0-A4E9E3693C9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Crystal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Crystal right?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Crystal is not correct because the missing sides are 12.5m and 12.5m. Added together, the perimeter is 80m.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45EFE5-5EB2-4610-88A8-8B949CF34385}"/>
              </a:ext>
            </a:extLst>
          </p:cNvPr>
          <p:cNvGraphicFramePr>
            <a:graphicFrameLocks noGrp="1"/>
          </p:cNvGraphicFramePr>
          <p:nvPr/>
        </p:nvGraphicFramePr>
        <p:xfrm>
          <a:off x="5419272" y="1572132"/>
          <a:ext cx="1929720" cy="2299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30">
                  <a:extLst>
                    <a:ext uri="{9D8B030D-6E8A-4147-A177-3AD203B41FA5}">
                      <a16:colId xmlns:a16="http://schemas.microsoft.com/office/drawing/2014/main" val="2917646826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3490349138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3942596795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91773621"/>
                    </a:ext>
                  </a:extLst>
                </a:gridCol>
              </a:tblGrid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62560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56271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78935"/>
                  </a:ext>
                </a:extLst>
              </a:tr>
              <a:tr h="574781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695" marR="143695" marT="71848" marB="718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8676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763B8AC-BD01-4A89-82AF-9A66B9FEE8C4}"/>
              </a:ext>
            </a:extLst>
          </p:cNvPr>
          <p:cNvSpPr txBox="1"/>
          <p:nvPr/>
        </p:nvSpPr>
        <p:spPr>
          <a:xfrm>
            <a:off x="6023994" y="3882033"/>
            <a:ext cx="72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20m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5047F3-906A-466B-8968-E9A20D1C8CDE}"/>
              </a:ext>
            </a:extLst>
          </p:cNvPr>
          <p:cNvSpPr txBox="1"/>
          <p:nvPr/>
        </p:nvSpPr>
        <p:spPr>
          <a:xfrm rot="5400000">
            <a:off x="7002989" y="2537028"/>
            <a:ext cx="9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20m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74B752-9B37-4055-BA45-BD67CD29EDE3}"/>
              </a:ext>
            </a:extLst>
          </p:cNvPr>
          <p:cNvSpPr txBox="1"/>
          <p:nvPr/>
        </p:nvSpPr>
        <p:spPr>
          <a:xfrm rot="16200000">
            <a:off x="4891101" y="3165615"/>
            <a:ext cx="77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7.5m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75D1791-2BCA-4C48-84F1-A3C875CC24AF}"/>
              </a:ext>
            </a:extLst>
          </p:cNvPr>
          <p:cNvGraphicFramePr>
            <a:graphicFrameLocks noGrp="1"/>
          </p:cNvGraphicFramePr>
          <p:nvPr/>
        </p:nvGraphicFramePr>
        <p:xfrm>
          <a:off x="6479401" y="1265096"/>
          <a:ext cx="687658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152">
                  <a:extLst>
                    <a:ext uri="{9D8B030D-6E8A-4147-A177-3AD203B41FA5}">
                      <a16:colId xmlns:a16="http://schemas.microsoft.com/office/drawing/2014/main" val="1089891348"/>
                    </a:ext>
                  </a:extLst>
                </a:gridCol>
                <a:gridCol w="86506">
                  <a:extLst>
                    <a:ext uri="{9D8B030D-6E8A-4147-A177-3AD203B41FA5}">
                      <a16:colId xmlns:a16="http://schemas.microsoft.com/office/drawing/2014/main" val="238287861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15098306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9075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40"/>
                  </a:ext>
                </a:extLst>
              </a:tr>
            </a:tbl>
          </a:graphicData>
        </a:graphic>
      </p:graphicFrame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03A3E078-F4E1-48A9-BC2F-81F3BD7B29F8}"/>
              </a:ext>
            </a:extLst>
          </p:cNvPr>
          <p:cNvSpPr/>
          <p:nvPr/>
        </p:nvSpPr>
        <p:spPr>
          <a:xfrm>
            <a:off x="2983408" y="1531312"/>
            <a:ext cx="2138307" cy="972562"/>
          </a:xfrm>
          <a:prstGeom prst="wedgeRoundRectCallout">
            <a:avLst>
              <a:gd name="adj1" fmla="val -56180"/>
              <a:gd name="adj2" fmla="val 933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The perimeter is 55m.</a:t>
            </a:r>
          </a:p>
        </p:txBody>
      </p:sp>
    </p:spTree>
    <p:extLst>
      <p:ext uri="{BB962C8B-B14F-4D97-AF65-F5344CB8AC3E}">
        <p14:creationId xmlns:p14="http://schemas.microsoft.com/office/powerpoint/2010/main" val="263590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perimeter of these shapes, and order them from smallest to largest.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6288C-D171-4F5E-9258-60C23E9B022D}"/>
              </a:ext>
            </a:extLst>
          </p:cNvPr>
          <p:cNvSpPr/>
          <p:nvPr/>
        </p:nvSpPr>
        <p:spPr>
          <a:xfrm>
            <a:off x="740740" y="2104031"/>
            <a:ext cx="2507813" cy="15915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503E5-9EEC-42A5-90BF-C747E205BBFA}"/>
              </a:ext>
            </a:extLst>
          </p:cNvPr>
          <p:cNvSpPr/>
          <p:nvPr/>
        </p:nvSpPr>
        <p:spPr>
          <a:xfrm>
            <a:off x="4188359" y="1814050"/>
            <a:ext cx="713958" cy="31506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BA7015-529F-4662-9426-508357CE98B2}"/>
              </a:ext>
            </a:extLst>
          </p:cNvPr>
          <p:cNvSpPr/>
          <p:nvPr/>
        </p:nvSpPr>
        <p:spPr>
          <a:xfrm>
            <a:off x="5831015" y="2550254"/>
            <a:ext cx="2694076" cy="11453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2FD203-4732-4F40-B3DF-A57B4EA47007}"/>
              </a:ext>
            </a:extLst>
          </p:cNvPr>
          <p:cNvSpPr txBox="1"/>
          <p:nvPr/>
        </p:nvSpPr>
        <p:spPr>
          <a:xfrm>
            <a:off x="1499102" y="1799036"/>
            <a:ext cx="99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5062CD-A7E3-4AE8-9776-9EA9AFED80B4}"/>
              </a:ext>
            </a:extLst>
          </p:cNvPr>
          <p:cNvSpPr txBox="1"/>
          <p:nvPr/>
        </p:nvSpPr>
        <p:spPr>
          <a:xfrm rot="16200000">
            <a:off x="237054" y="2715130"/>
            <a:ext cx="7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B3FA34-1519-469C-B0B6-78E433042BB3}"/>
              </a:ext>
            </a:extLst>
          </p:cNvPr>
          <p:cNvSpPr txBox="1"/>
          <p:nvPr/>
        </p:nvSpPr>
        <p:spPr>
          <a:xfrm>
            <a:off x="4174446" y="1523968"/>
            <a:ext cx="7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5cm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6B88DB-524A-429B-A38A-C6498C8158C3}"/>
              </a:ext>
            </a:extLst>
          </p:cNvPr>
          <p:cNvSpPr txBox="1"/>
          <p:nvPr/>
        </p:nvSpPr>
        <p:spPr>
          <a:xfrm rot="16200000">
            <a:off x="3513157" y="3327794"/>
            <a:ext cx="108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18cm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8CC6D-3CA9-4A3E-8CEE-EEBC140280FC}"/>
              </a:ext>
            </a:extLst>
          </p:cNvPr>
          <p:cNvSpPr txBox="1"/>
          <p:nvPr/>
        </p:nvSpPr>
        <p:spPr>
          <a:xfrm>
            <a:off x="6392469" y="2234615"/>
            <a:ext cx="157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01EF04-2027-4120-BA93-A547A71ED588}"/>
              </a:ext>
            </a:extLst>
          </p:cNvPr>
          <p:cNvSpPr txBox="1"/>
          <p:nvPr/>
        </p:nvSpPr>
        <p:spPr>
          <a:xfrm rot="16200000">
            <a:off x="5326737" y="2938243"/>
            <a:ext cx="7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0BA25-DC71-4409-9C02-BE9900D03FAA}"/>
              </a:ext>
            </a:extLst>
          </p:cNvPr>
          <p:cNvSpPr txBox="1"/>
          <p:nvPr/>
        </p:nvSpPr>
        <p:spPr>
          <a:xfrm>
            <a:off x="1485125" y="2576631"/>
            <a:ext cx="101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E3EF4-C9B0-45E5-A1C6-F9F5086BC713}"/>
              </a:ext>
            </a:extLst>
          </p:cNvPr>
          <p:cNvSpPr txBox="1"/>
          <p:nvPr/>
        </p:nvSpPr>
        <p:spPr>
          <a:xfrm>
            <a:off x="4035818" y="3066211"/>
            <a:ext cx="101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00767-B99F-4A98-9CF3-236B9C204D83}"/>
              </a:ext>
            </a:extLst>
          </p:cNvPr>
          <p:cNvSpPr txBox="1"/>
          <p:nvPr/>
        </p:nvSpPr>
        <p:spPr>
          <a:xfrm>
            <a:off x="6668532" y="2724619"/>
            <a:ext cx="101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947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perimeter of these shapes, and order them from smallest to largest.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A, C, B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6288C-D171-4F5E-9258-60C23E9B022D}"/>
              </a:ext>
            </a:extLst>
          </p:cNvPr>
          <p:cNvSpPr/>
          <p:nvPr/>
        </p:nvSpPr>
        <p:spPr>
          <a:xfrm>
            <a:off x="740740" y="2104031"/>
            <a:ext cx="2507813" cy="15915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503E5-9EEC-42A5-90BF-C747E205BBFA}"/>
              </a:ext>
            </a:extLst>
          </p:cNvPr>
          <p:cNvSpPr/>
          <p:nvPr/>
        </p:nvSpPr>
        <p:spPr>
          <a:xfrm>
            <a:off x="4188359" y="1814050"/>
            <a:ext cx="713958" cy="31506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BA7015-529F-4662-9426-508357CE98B2}"/>
              </a:ext>
            </a:extLst>
          </p:cNvPr>
          <p:cNvSpPr/>
          <p:nvPr/>
        </p:nvSpPr>
        <p:spPr>
          <a:xfrm>
            <a:off x="5831015" y="2550254"/>
            <a:ext cx="2694076" cy="11453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2FD203-4732-4F40-B3DF-A57B4EA47007}"/>
              </a:ext>
            </a:extLst>
          </p:cNvPr>
          <p:cNvSpPr txBox="1"/>
          <p:nvPr/>
        </p:nvSpPr>
        <p:spPr>
          <a:xfrm>
            <a:off x="1499102" y="1799036"/>
            <a:ext cx="99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5062CD-A7E3-4AE8-9776-9EA9AFED80B4}"/>
              </a:ext>
            </a:extLst>
          </p:cNvPr>
          <p:cNvSpPr txBox="1"/>
          <p:nvPr/>
        </p:nvSpPr>
        <p:spPr>
          <a:xfrm rot="16200000">
            <a:off x="237054" y="2715130"/>
            <a:ext cx="7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B3FA34-1519-469C-B0B6-78E433042BB3}"/>
              </a:ext>
            </a:extLst>
          </p:cNvPr>
          <p:cNvSpPr txBox="1"/>
          <p:nvPr/>
        </p:nvSpPr>
        <p:spPr>
          <a:xfrm>
            <a:off x="4174446" y="1523968"/>
            <a:ext cx="7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5cm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6B88DB-524A-429B-A38A-C6498C8158C3}"/>
              </a:ext>
            </a:extLst>
          </p:cNvPr>
          <p:cNvSpPr txBox="1"/>
          <p:nvPr/>
        </p:nvSpPr>
        <p:spPr>
          <a:xfrm rot="16200000">
            <a:off x="3513157" y="3327794"/>
            <a:ext cx="108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18cm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8CC6D-3CA9-4A3E-8CEE-EEBC140280FC}"/>
              </a:ext>
            </a:extLst>
          </p:cNvPr>
          <p:cNvSpPr txBox="1"/>
          <p:nvPr/>
        </p:nvSpPr>
        <p:spPr>
          <a:xfrm>
            <a:off x="6392469" y="2234615"/>
            <a:ext cx="157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01EF04-2027-4120-BA93-A547A71ED588}"/>
              </a:ext>
            </a:extLst>
          </p:cNvPr>
          <p:cNvSpPr txBox="1"/>
          <p:nvPr/>
        </p:nvSpPr>
        <p:spPr>
          <a:xfrm rot="16200000">
            <a:off x="5326737" y="2938243"/>
            <a:ext cx="7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0BA25-DC71-4409-9C02-BE9900D03FAA}"/>
              </a:ext>
            </a:extLst>
          </p:cNvPr>
          <p:cNvSpPr txBox="1"/>
          <p:nvPr/>
        </p:nvSpPr>
        <p:spPr>
          <a:xfrm>
            <a:off x="1485125" y="2576631"/>
            <a:ext cx="101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E3EF4-C9B0-45E5-A1C6-F9F5086BC713}"/>
              </a:ext>
            </a:extLst>
          </p:cNvPr>
          <p:cNvSpPr txBox="1"/>
          <p:nvPr/>
        </p:nvSpPr>
        <p:spPr>
          <a:xfrm>
            <a:off x="4035818" y="3066211"/>
            <a:ext cx="101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00767-B99F-4A98-9CF3-236B9C204D83}"/>
              </a:ext>
            </a:extLst>
          </p:cNvPr>
          <p:cNvSpPr txBox="1"/>
          <p:nvPr/>
        </p:nvSpPr>
        <p:spPr>
          <a:xfrm>
            <a:off x="6668532" y="2724619"/>
            <a:ext cx="101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DBC418-3827-40F4-8B9D-9296188FFFE0}"/>
              </a:ext>
            </a:extLst>
          </p:cNvPr>
          <p:cNvSpPr txBox="1"/>
          <p:nvPr/>
        </p:nvSpPr>
        <p:spPr>
          <a:xfrm>
            <a:off x="4035817" y="5003325"/>
            <a:ext cx="1019043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46cm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3F705-39DD-4547-A197-C3BE392277B6}"/>
              </a:ext>
            </a:extLst>
          </p:cNvPr>
          <p:cNvSpPr txBox="1"/>
          <p:nvPr/>
        </p:nvSpPr>
        <p:spPr>
          <a:xfrm>
            <a:off x="1485125" y="3760201"/>
            <a:ext cx="1019043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4F0854-8700-48CD-B25E-5C27642A7C1E}"/>
              </a:ext>
            </a:extLst>
          </p:cNvPr>
          <p:cNvSpPr txBox="1"/>
          <p:nvPr/>
        </p:nvSpPr>
        <p:spPr>
          <a:xfrm>
            <a:off x="6668532" y="3760201"/>
            <a:ext cx="1019043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42cm</a:t>
            </a:r>
          </a:p>
        </p:txBody>
      </p:sp>
    </p:spTree>
    <p:extLst>
      <p:ext uri="{BB962C8B-B14F-4D97-AF65-F5344CB8AC3E}">
        <p14:creationId xmlns:p14="http://schemas.microsoft.com/office/powerpoint/2010/main" val="11996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the correct perimeter.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1EE5137-13BC-4EA2-B893-39B3C31870A0}"/>
              </a:ext>
            </a:extLst>
          </p:cNvPr>
          <p:cNvGraphicFramePr>
            <a:graphicFrameLocks noGrp="1"/>
          </p:cNvGraphicFramePr>
          <p:nvPr/>
        </p:nvGraphicFramePr>
        <p:xfrm>
          <a:off x="5582871" y="1603782"/>
          <a:ext cx="1718184" cy="2262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546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429546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429546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429546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565743">
                <a:tc rowSpan="3"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565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565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0FFC51-725D-4B1C-9705-92A7EFAE1957}"/>
              </a:ext>
            </a:extLst>
          </p:cNvPr>
          <p:cNvSpPr/>
          <p:nvPr/>
        </p:nvSpPr>
        <p:spPr>
          <a:xfrm>
            <a:off x="1617594" y="5285616"/>
            <a:ext cx="1691449" cy="6121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58cm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E905C6-331B-43D4-8632-D1EA550CBADD}"/>
              </a:ext>
            </a:extLst>
          </p:cNvPr>
          <p:cNvSpPr/>
          <p:nvPr/>
        </p:nvSpPr>
        <p:spPr>
          <a:xfrm>
            <a:off x="3726277" y="5289843"/>
            <a:ext cx="1691449" cy="6121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54cm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261ADB-ACBC-4647-B29C-6BF98866D44E}"/>
              </a:ext>
            </a:extLst>
          </p:cNvPr>
          <p:cNvSpPr/>
          <p:nvPr/>
        </p:nvSpPr>
        <p:spPr>
          <a:xfrm>
            <a:off x="5834957" y="5321506"/>
            <a:ext cx="1691449" cy="6121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35.75cm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8DE90A-BBDA-4CEA-A350-73DFB480577A}"/>
              </a:ext>
            </a:extLst>
          </p:cNvPr>
          <p:cNvSpPr txBox="1"/>
          <p:nvPr/>
        </p:nvSpPr>
        <p:spPr>
          <a:xfrm>
            <a:off x="2287447" y="1450238"/>
            <a:ext cx="108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5E0E4-49E9-4C72-9105-582CAE7E1A45}"/>
              </a:ext>
            </a:extLst>
          </p:cNvPr>
          <p:cNvSpPr txBox="1"/>
          <p:nvPr/>
        </p:nvSpPr>
        <p:spPr>
          <a:xfrm>
            <a:off x="6769644" y="1305328"/>
            <a:ext cx="90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5921-183E-4486-8519-906885D634C6}"/>
              </a:ext>
            </a:extLst>
          </p:cNvPr>
          <p:cNvSpPr txBox="1"/>
          <p:nvPr/>
        </p:nvSpPr>
        <p:spPr>
          <a:xfrm>
            <a:off x="2932770" y="2760612"/>
            <a:ext cx="96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6.5cm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912C2-A751-4452-B302-834326E8FC02}"/>
              </a:ext>
            </a:extLst>
          </p:cNvPr>
          <p:cNvSpPr txBox="1"/>
          <p:nvPr/>
        </p:nvSpPr>
        <p:spPr>
          <a:xfrm rot="16200000">
            <a:off x="1220921" y="2651000"/>
            <a:ext cx="87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15cm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E611E-C0C5-4189-872A-5C8E8E14740E}"/>
              </a:ext>
            </a:extLst>
          </p:cNvPr>
          <p:cNvSpPr txBox="1"/>
          <p:nvPr/>
        </p:nvSpPr>
        <p:spPr>
          <a:xfrm rot="5400000">
            <a:off x="3555270" y="2123152"/>
            <a:ext cx="89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10cm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8072-2FA6-4836-96BB-5C3597E25ED3}"/>
              </a:ext>
            </a:extLst>
          </p:cNvPr>
          <p:cNvSpPr txBox="1"/>
          <p:nvPr/>
        </p:nvSpPr>
        <p:spPr>
          <a:xfrm rot="5400000">
            <a:off x="2536225" y="3364019"/>
            <a:ext cx="87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ACD05F-1B38-445B-A5CF-534AB2A1D17B}"/>
              </a:ext>
            </a:extLst>
          </p:cNvPr>
          <p:cNvSpPr txBox="1"/>
          <p:nvPr/>
        </p:nvSpPr>
        <p:spPr>
          <a:xfrm rot="16200000">
            <a:off x="5491610" y="3346098"/>
            <a:ext cx="77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B8D4BF-8FC3-4AEC-A709-11F050745D80}"/>
              </a:ext>
            </a:extLst>
          </p:cNvPr>
          <p:cNvSpPr txBox="1"/>
          <p:nvPr/>
        </p:nvSpPr>
        <p:spPr>
          <a:xfrm rot="16200000">
            <a:off x="6202341" y="2386384"/>
            <a:ext cx="105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8.5cm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BC9B17F-A53D-4E2D-8823-8C39109CC7A2}"/>
              </a:ext>
            </a:extLst>
          </p:cNvPr>
          <p:cNvGraphicFramePr>
            <a:graphicFrameLocks noGrp="1"/>
          </p:cNvGraphicFramePr>
          <p:nvPr/>
        </p:nvGraphicFramePr>
        <p:xfrm>
          <a:off x="6236550" y="3892029"/>
          <a:ext cx="909641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206">
                  <a:extLst>
                    <a:ext uri="{9D8B030D-6E8A-4147-A177-3AD203B41FA5}">
                      <a16:colId xmlns:a16="http://schemas.microsoft.com/office/drawing/2014/main" val="1089891348"/>
                    </a:ext>
                  </a:extLst>
                </a:gridCol>
                <a:gridCol w="123229">
                  <a:extLst>
                    <a:ext uri="{9D8B030D-6E8A-4147-A177-3AD203B41FA5}">
                      <a16:colId xmlns:a16="http://schemas.microsoft.com/office/drawing/2014/main" val="2382878616"/>
                    </a:ext>
                  </a:extLst>
                </a:gridCol>
                <a:gridCol w="393206">
                  <a:extLst>
                    <a:ext uri="{9D8B030D-6E8A-4147-A177-3AD203B41FA5}">
                      <a16:colId xmlns:a16="http://schemas.microsoft.com/office/drawing/2014/main" val="1315098306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9075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4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1E796AD-A8FB-408E-9A28-5CE1511E0341}"/>
              </a:ext>
            </a:extLst>
          </p:cNvPr>
          <p:cNvSpPr txBox="1"/>
          <p:nvPr/>
        </p:nvSpPr>
        <p:spPr>
          <a:xfrm>
            <a:off x="6817062" y="3238375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AC38EBC-7659-4BCB-B00C-5592830C7134}"/>
              </a:ext>
            </a:extLst>
          </p:cNvPr>
          <p:cNvGraphicFramePr>
            <a:graphicFrameLocks noGrp="1"/>
          </p:cNvGraphicFramePr>
          <p:nvPr/>
        </p:nvGraphicFramePr>
        <p:xfrm>
          <a:off x="1815116" y="1799345"/>
          <a:ext cx="2031704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26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507926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507926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507926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518106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518106">
                <a:tc rowSpan="3"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51810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51810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533C289-F65D-446A-A398-DD33CD16BDA6}"/>
              </a:ext>
            </a:extLst>
          </p:cNvPr>
          <p:cNvSpPr txBox="1"/>
          <p:nvPr/>
        </p:nvSpPr>
        <p:spPr>
          <a:xfrm>
            <a:off x="2304385" y="2415767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846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the correct perimeter.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1EE5137-13BC-4EA2-B893-39B3C3187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37658"/>
              </p:ext>
            </p:extLst>
          </p:nvPr>
        </p:nvGraphicFramePr>
        <p:xfrm>
          <a:off x="5582871" y="1603782"/>
          <a:ext cx="1718184" cy="2262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546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429546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429546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429546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565743">
                <a:tc rowSpan="3"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565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565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E8DE90A-BBDA-4CEA-A350-73DFB480577A}"/>
              </a:ext>
            </a:extLst>
          </p:cNvPr>
          <p:cNvSpPr txBox="1"/>
          <p:nvPr/>
        </p:nvSpPr>
        <p:spPr>
          <a:xfrm>
            <a:off x="2287447" y="1450238"/>
            <a:ext cx="108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5E0E4-49E9-4C72-9105-582CAE7E1A45}"/>
              </a:ext>
            </a:extLst>
          </p:cNvPr>
          <p:cNvSpPr txBox="1"/>
          <p:nvPr/>
        </p:nvSpPr>
        <p:spPr>
          <a:xfrm>
            <a:off x="6769644" y="1305328"/>
            <a:ext cx="90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5921-183E-4486-8519-906885D634C6}"/>
              </a:ext>
            </a:extLst>
          </p:cNvPr>
          <p:cNvSpPr txBox="1"/>
          <p:nvPr/>
        </p:nvSpPr>
        <p:spPr>
          <a:xfrm>
            <a:off x="2932770" y="2760612"/>
            <a:ext cx="96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6.5cm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912C2-A751-4452-B302-834326E8FC02}"/>
              </a:ext>
            </a:extLst>
          </p:cNvPr>
          <p:cNvSpPr txBox="1"/>
          <p:nvPr/>
        </p:nvSpPr>
        <p:spPr>
          <a:xfrm rot="16200000">
            <a:off x="1220921" y="2651000"/>
            <a:ext cx="87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15cm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E611E-C0C5-4189-872A-5C8E8E14740E}"/>
              </a:ext>
            </a:extLst>
          </p:cNvPr>
          <p:cNvSpPr txBox="1"/>
          <p:nvPr/>
        </p:nvSpPr>
        <p:spPr>
          <a:xfrm rot="5400000">
            <a:off x="3555270" y="2123152"/>
            <a:ext cx="89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10cm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8072-2FA6-4836-96BB-5C3597E25ED3}"/>
              </a:ext>
            </a:extLst>
          </p:cNvPr>
          <p:cNvSpPr txBox="1"/>
          <p:nvPr/>
        </p:nvSpPr>
        <p:spPr>
          <a:xfrm rot="5400000">
            <a:off x="2536225" y="3364019"/>
            <a:ext cx="87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ACD05F-1B38-445B-A5CF-534AB2A1D17B}"/>
              </a:ext>
            </a:extLst>
          </p:cNvPr>
          <p:cNvSpPr txBox="1"/>
          <p:nvPr/>
        </p:nvSpPr>
        <p:spPr>
          <a:xfrm rot="16200000">
            <a:off x="5491610" y="3346098"/>
            <a:ext cx="77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B8D4BF-8FC3-4AEC-A709-11F050745D80}"/>
              </a:ext>
            </a:extLst>
          </p:cNvPr>
          <p:cNvSpPr txBox="1"/>
          <p:nvPr/>
        </p:nvSpPr>
        <p:spPr>
          <a:xfrm rot="16200000">
            <a:off x="6202341" y="2386384"/>
            <a:ext cx="105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8.5cm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BC9B17F-A53D-4E2D-8823-8C39109CC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18165"/>
              </p:ext>
            </p:extLst>
          </p:nvPr>
        </p:nvGraphicFramePr>
        <p:xfrm>
          <a:off x="6236550" y="3892029"/>
          <a:ext cx="909641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206">
                  <a:extLst>
                    <a:ext uri="{9D8B030D-6E8A-4147-A177-3AD203B41FA5}">
                      <a16:colId xmlns:a16="http://schemas.microsoft.com/office/drawing/2014/main" val="1089891348"/>
                    </a:ext>
                  </a:extLst>
                </a:gridCol>
                <a:gridCol w="123229">
                  <a:extLst>
                    <a:ext uri="{9D8B030D-6E8A-4147-A177-3AD203B41FA5}">
                      <a16:colId xmlns:a16="http://schemas.microsoft.com/office/drawing/2014/main" val="2382878616"/>
                    </a:ext>
                  </a:extLst>
                </a:gridCol>
                <a:gridCol w="393206">
                  <a:extLst>
                    <a:ext uri="{9D8B030D-6E8A-4147-A177-3AD203B41FA5}">
                      <a16:colId xmlns:a16="http://schemas.microsoft.com/office/drawing/2014/main" val="1315098306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9075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4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1E796AD-A8FB-408E-9A28-5CE1511E0341}"/>
              </a:ext>
            </a:extLst>
          </p:cNvPr>
          <p:cNvSpPr txBox="1"/>
          <p:nvPr/>
        </p:nvSpPr>
        <p:spPr>
          <a:xfrm>
            <a:off x="6817062" y="3238375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AC38EBC-7659-4BCB-B00C-5592830C7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04943"/>
              </p:ext>
            </p:extLst>
          </p:nvPr>
        </p:nvGraphicFramePr>
        <p:xfrm>
          <a:off x="1815116" y="1799345"/>
          <a:ext cx="2031704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26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507926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507926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507926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518106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518106">
                <a:tc rowSpan="3"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51810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51810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533C289-F65D-446A-A398-DD33CD16BDA6}"/>
              </a:ext>
            </a:extLst>
          </p:cNvPr>
          <p:cNvSpPr txBox="1"/>
          <p:nvPr/>
        </p:nvSpPr>
        <p:spPr>
          <a:xfrm>
            <a:off x="2304385" y="2415767"/>
            <a:ext cx="25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7B3FDB-6235-4128-A33A-1BB489D0BEFF}"/>
              </a:ext>
            </a:extLst>
          </p:cNvPr>
          <p:cNvSpPr txBox="1"/>
          <p:nvPr/>
        </p:nvSpPr>
        <p:spPr>
          <a:xfrm>
            <a:off x="1867035" y="3831258"/>
            <a:ext cx="103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18.5cm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AA7DCC-3F1B-49A3-A2A2-C3028B6E69F5}"/>
              </a:ext>
            </a:extLst>
          </p:cNvPr>
          <p:cNvSpPr txBox="1"/>
          <p:nvPr/>
        </p:nvSpPr>
        <p:spPr>
          <a:xfrm rot="5400000">
            <a:off x="6965352" y="2386384"/>
            <a:ext cx="103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11.5cm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557C59-B72D-4AFC-8451-31A0A0809414}"/>
              </a:ext>
            </a:extLst>
          </p:cNvPr>
          <p:cNvSpPr/>
          <p:nvPr/>
        </p:nvSpPr>
        <p:spPr>
          <a:xfrm>
            <a:off x="1617594" y="5285616"/>
            <a:ext cx="1691449" cy="6121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58cm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D5CF28B-DC4F-4BB9-916E-7052D26C5823}"/>
              </a:ext>
            </a:extLst>
          </p:cNvPr>
          <p:cNvSpPr/>
          <p:nvPr/>
        </p:nvSpPr>
        <p:spPr>
          <a:xfrm>
            <a:off x="1839472" y="4336665"/>
            <a:ext cx="1691449" cy="6121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54cm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3473FE-C0BD-49FD-9E02-3F3312ECC94B}"/>
              </a:ext>
            </a:extLst>
          </p:cNvPr>
          <p:cNvSpPr/>
          <p:nvPr/>
        </p:nvSpPr>
        <p:spPr>
          <a:xfrm>
            <a:off x="5923919" y="4336665"/>
            <a:ext cx="1691449" cy="6121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35.75cm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perimeter.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96561F-EC6D-4F17-86F6-B0AB19A9B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85403"/>
              </p:ext>
            </p:extLst>
          </p:nvPr>
        </p:nvGraphicFramePr>
        <p:xfrm>
          <a:off x="2447502" y="2078894"/>
          <a:ext cx="4248996" cy="2240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9396">
                  <a:extLst>
                    <a:ext uri="{9D8B030D-6E8A-4147-A177-3AD203B41FA5}">
                      <a16:colId xmlns:a16="http://schemas.microsoft.com/office/drawing/2014/main" val="2697360752"/>
                    </a:ext>
                  </a:extLst>
                </a:gridCol>
                <a:gridCol w="849800">
                  <a:extLst>
                    <a:ext uri="{9D8B030D-6E8A-4147-A177-3AD203B41FA5}">
                      <a16:colId xmlns:a16="http://schemas.microsoft.com/office/drawing/2014/main" val="4105603338"/>
                    </a:ext>
                  </a:extLst>
                </a:gridCol>
                <a:gridCol w="849800">
                  <a:extLst>
                    <a:ext uri="{9D8B030D-6E8A-4147-A177-3AD203B41FA5}">
                      <a16:colId xmlns:a16="http://schemas.microsoft.com/office/drawing/2014/main" val="1319266461"/>
                    </a:ext>
                  </a:extLst>
                </a:gridCol>
              </a:tblGrid>
              <a:tr h="560121">
                <a:tc rowSpan="3"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247087" marR="247087" marT="123544" marB="12354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879513"/>
                  </a:ext>
                </a:extLst>
              </a:tr>
              <a:tr h="560121">
                <a:tc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251332"/>
                  </a:ext>
                </a:extLst>
              </a:tr>
              <a:tr h="1120236">
                <a:tc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247087" marR="247087" marT="123544" marB="12354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86046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83AA0F2-54BA-4F09-96BF-10CF65EB5C6D}"/>
              </a:ext>
            </a:extLst>
          </p:cNvPr>
          <p:cNvSpPr txBox="1"/>
          <p:nvPr/>
        </p:nvSpPr>
        <p:spPr>
          <a:xfrm>
            <a:off x="3982862" y="4314204"/>
            <a:ext cx="158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18cm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51330-F829-4796-9321-4EBDD81009EA}"/>
              </a:ext>
            </a:extLst>
          </p:cNvPr>
          <p:cNvSpPr txBox="1"/>
          <p:nvPr/>
        </p:nvSpPr>
        <p:spPr>
          <a:xfrm rot="5400000">
            <a:off x="6319431" y="3791331"/>
            <a:ext cx="10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08A74-1F69-4276-82C3-9F0D280B7084}"/>
              </a:ext>
            </a:extLst>
          </p:cNvPr>
          <p:cNvSpPr txBox="1"/>
          <p:nvPr/>
        </p:nvSpPr>
        <p:spPr>
          <a:xfrm>
            <a:off x="5445928" y="2867046"/>
            <a:ext cx="127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7.5cm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5BA46-0E8A-4EA3-8F28-7344978B8CE0}"/>
              </a:ext>
            </a:extLst>
          </p:cNvPr>
          <p:cNvSpPr txBox="1"/>
          <p:nvPr/>
        </p:nvSpPr>
        <p:spPr>
          <a:xfrm rot="16200000">
            <a:off x="1754301" y="3051712"/>
            <a:ext cx="105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14.5cm</a:t>
            </a:r>
          </a:p>
        </p:txBody>
      </p:sp>
    </p:spTree>
    <p:extLst>
      <p:ext uri="{BB962C8B-B14F-4D97-AF65-F5344CB8AC3E}">
        <p14:creationId xmlns:p14="http://schemas.microsoft.com/office/powerpoint/2010/main" val="8467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perimeter.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96561F-EC6D-4F17-86F6-B0AB19A9BA4A}"/>
              </a:ext>
            </a:extLst>
          </p:cNvPr>
          <p:cNvGraphicFramePr>
            <a:graphicFrameLocks noGrp="1"/>
          </p:cNvGraphicFramePr>
          <p:nvPr/>
        </p:nvGraphicFramePr>
        <p:xfrm>
          <a:off x="2447502" y="2078894"/>
          <a:ext cx="4248996" cy="2240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9396">
                  <a:extLst>
                    <a:ext uri="{9D8B030D-6E8A-4147-A177-3AD203B41FA5}">
                      <a16:colId xmlns:a16="http://schemas.microsoft.com/office/drawing/2014/main" val="2697360752"/>
                    </a:ext>
                  </a:extLst>
                </a:gridCol>
                <a:gridCol w="849800">
                  <a:extLst>
                    <a:ext uri="{9D8B030D-6E8A-4147-A177-3AD203B41FA5}">
                      <a16:colId xmlns:a16="http://schemas.microsoft.com/office/drawing/2014/main" val="4105603338"/>
                    </a:ext>
                  </a:extLst>
                </a:gridCol>
                <a:gridCol w="849800">
                  <a:extLst>
                    <a:ext uri="{9D8B030D-6E8A-4147-A177-3AD203B41FA5}">
                      <a16:colId xmlns:a16="http://schemas.microsoft.com/office/drawing/2014/main" val="1319266461"/>
                    </a:ext>
                  </a:extLst>
                </a:gridCol>
              </a:tblGrid>
              <a:tr h="560121">
                <a:tc rowSpan="3"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247087" marR="247087" marT="123544" marB="12354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879513"/>
                  </a:ext>
                </a:extLst>
              </a:tr>
              <a:tr h="560121">
                <a:tc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251332"/>
                  </a:ext>
                </a:extLst>
              </a:tr>
              <a:tr h="1120236">
                <a:tc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247087" marR="247087" marT="123544" marB="12354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86046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83AA0F2-54BA-4F09-96BF-10CF65EB5C6D}"/>
              </a:ext>
            </a:extLst>
          </p:cNvPr>
          <p:cNvSpPr txBox="1"/>
          <p:nvPr/>
        </p:nvSpPr>
        <p:spPr>
          <a:xfrm>
            <a:off x="3982862" y="4314204"/>
            <a:ext cx="158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18cm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51330-F829-4796-9321-4EBDD81009EA}"/>
              </a:ext>
            </a:extLst>
          </p:cNvPr>
          <p:cNvSpPr txBox="1"/>
          <p:nvPr/>
        </p:nvSpPr>
        <p:spPr>
          <a:xfrm rot="5400000">
            <a:off x="6319431" y="3791331"/>
            <a:ext cx="10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08A74-1F69-4276-82C3-9F0D280B7084}"/>
              </a:ext>
            </a:extLst>
          </p:cNvPr>
          <p:cNvSpPr txBox="1"/>
          <p:nvPr/>
        </p:nvSpPr>
        <p:spPr>
          <a:xfrm>
            <a:off x="5445928" y="2867046"/>
            <a:ext cx="127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7.5cm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5BA46-0E8A-4EA3-8F28-7344978B8CE0}"/>
              </a:ext>
            </a:extLst>
          </p:cNvPr>
          <p:cNvSpPr txBox="1"/>
          <p:nvPr/>
        </p:nvSpPr>
        <p:spPr>
          <a:xfrm rot="16200000">
            <a:off x="1754301" y="3051712"/>
            <a:ext cx="105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14.5cm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E35F9-52E3-442A-97E4-7DDCFE836921}"/>
              </a:ext>
            </a:extLst>
          </p:cNvPr>
          <p:cNvSpPr txBox="1"/>
          <p:nvPr/>
        </p:nvSpPr>
        <p:spPr>
          <a:xfrm>
            <a:off x="3188768" y="1709562"/>
            <a:ext cx="158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10.5cm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2B26D-AD10-4668-AF09-9E15D5E223BC}"/>
              </a:ext>
            </a:extLst>
          </p:cNvPr>
          <p:cNvSpPr txBox="1"/>
          <p:nvPr/>
        </p:nvSpPr>
        <p:spPr>
          <a:xfrm rot="5400000">
            <a:off x="4615932" y="2580438"/>
            <a:ext cx="10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8.5cm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A454F-89AB-408E-8F46-E41A415A2DEB}"/>
              </a:ext>
            </a:extLst>
          </p:cNvPr>
          <p:cNvSpPr txBox="1"/>
          <p:nvPr/>
        </p:nvSpPr>
        <p:spPr>
          <a:xfrm>
            <a:off x="3777906" y="5419366"/>
            <a:ext cx="158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65cm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8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perimeter of these shapes is the same.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57DB0F-C4F0-4E79-8740-50568542F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63322"/>
              </p:ext>
            </p:extLst>
          </p:nvPr>
        </p:nvGraphicFramePr>
        <p:xfrm>
          <a:off x="1371965" y="1715919"/>
          <a:ext cx="2032196" cy="2792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6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258852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508049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508049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698216">
                <a:tc gridSpan="4"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698216">
                <a:tc rowSpan="3"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6982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6982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AC5C9-4C67-45CB-B555-BF227D0DB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04056"/>
              </p:ext>
            </p:extLst>
          </p:nvPr>
        </p:nvGraphicFramePr>
        <p:xfrm>
          <a:off x="5229427" y="1689740"/>
          <a:ext cx="2745320" cy="2908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330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686330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686330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686330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7270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727034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7270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7270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B69234-43D7-43D6-976F-4B7CE48B1620}"/>
              </a:ext>
            </a:extLst>
          </p:cNvPr>
          <p:cNvSpPr txBox="1"/>
          <p:nvPr/>
        </p:nvSpPr>
        <p:spPr>
          <a:xfrm>
            <a:off x="1871967" y="4448634"/>
            <a:ext cx="103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FD8D3-B09D-4645-968F-BCA8D4101573}"/>
              </a:ext>
            </a:extLst>
          </p:cNvPr>
          <p:cNvSpPr txBox="1"/>
          <p:nvPr/>
        </p:nvSpPr>
        <p:spPr>
          <a:xfrm>
            <a:off x="5909612" y="1366813"/>
            <a:ext cx="138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13.5cm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7C92C-FE33-41A0-A334-74713E79F36E}"/>
              </a:ext>
            </a:extLst>
          </p:cNvPr>
          <p:cNvSpPr txBox="1"/>
          <p:nvPr/>
        </p:nvSpPr>
        <p:spPr>
          <a:xfrm rot="16200000">
            <a:off x="762092" y="2872374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A346F-3BCA-420A-8294-314964D086D4}"/>
              </a:ext>
            </a:extLst>
          </p:cNvPr>
          <p:cNvSpPr txBox="1"/>
          <p:nvPr/>
        </p:nvSpPr>
        <p:spPr>
          <a:xfrm>
            <a:off x="1767527" y="1380065"/>
            <a:ext cx="124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7DE48-CDF8-40C3-9538-A536C51CCAA9}"/>
              </a:ext>
            </a:extLst>
          </p:cNvPr>
          <p:cNvSpPr txBox="1"/>
          <p:nvPr/>
        </p:nvSpPr>
        <p:spPr>
          <a:xfrm>
            <a:off x="2313095" y="2364975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A05DC-D034-4316-9496-E02189296AF6}"/>
              </a:ext>
            </a:extLst>
          </p:cNvPr>
          <p:cNvSpPr txBox="1"/>
          <p:nvPr/>
        </p:nvSpPr>
        <p:spPr>
          <a:xfrm rot="5400000">
            <a:off x="3153423" y="1912831"/>
            <a:ext cx="7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658C65-B95E-4A32-AF48-DE48C061E35B}"/>
              </a:ext>
            </a:extLst>
          </p:cNvPr>
          <p:cNvSpPr txBox="1"/>
          <p:nvPr/>
        </p:nvSpPr>
        <p:spPr>
          <a:xfrm rot="5400000">
            <a:off x="3162586" y="3944891"/>
            <a:ext cx="75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FE1C2-1391-4652-9E58-3A00B7C5637D}"/>
              </a:ext>
            </a:extLst>
          </p:cNvPr>
          <p:cNvSpPr txBox="1"/>
          <p:nvPr/>
        </p:nvSpPr>
        <p:spPr>
          <a:xfrm rot="16200000">
            <a:off x="4625421" y="2933450"/>
            <a:ext cx="93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A3945B-6E95-4FBC-AF40-D4ACB2230B7E}"/>
              </a:ext>
            </a:extLst>
          </p:cNvPr>
          <p:cNvSpPr txBox="1"/>
          <p:nvPr/>
        </p:nvSpPr>
        <p:spPr>
          <a:xfrm rot="5400000">
            <a:off x="7688287" y="2933450"/>
            <a:ext cx="89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5EB31F-E614-417A-9A33-A1CF7B68655A}"/>
              </a:ext>
            </a:extLst>
          </p:cNvPr>
          <p:cNvSpPr txBox="1"/>
          <p:nvPr/>
        </p:nvSpPr>
        <p:spPr>
          <a:xfrm>
            <a:off x="5275348" y="4534661"/>
            <a:ext cx="78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835C3-6745-4CBE-9A47-5C6B81A1D424}"/>
              </a:ext>
            </a:extLst>
          </p:cNvPr>
          <p:cNvSpPr txBox="1"/>
          <p:nvPr/>
        </p:nvSpPr>
        <p:spPr>
          <a:xfrm rot="5400000">
            <a:off x="5668624" y="3727132"/>
            <a:ext cx="77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4A9DE1-67E6-4D00-B676-5922300D3D29}"/>
              </a:ext>
            </a:extLst>
          </p:cNvPr>
          <p:cNvSpPr txBox="1"/>
          <p:nvPr/>
        </p:nvSpPr>
        <p:spPr>
          <a:xfrm rot="16200000">
            <a:off x="6785496" y="3727132"/>
            <a:ext cx="78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3725F5-B58C-4A9C-BB58-2AED042A1972}"/>
              </a:ext>
            </a:extLst>
          </p:cNvPr>
          <p:cNvSpPr txBox="1"/>
          <p:nvPr/>
        </p:nvSpPr>
        <p:spPr>
          <a:xfrm>
            <a:off x="6413295" y="2102340"/>
            <a:ext cx="25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918A3-9FC5-4554-8481-ED32D3B61D83}"/>
              </a:ext>
            </a:extLst>
          </p:cNvPr>
          <p:cNvSpPr txBox="1"/>
          <p:nvPr/>
        </p:nvSpPr>
        <p:spPr>
          <a:xfrm>
            <a:off x="1480734" y="2696035"/>
            <a:ext cx="5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64D997-2953-46D9-800A-9D57998F18EB}"/>
              </a:ext>
            </a:extLst>
          </p:cNvPr>
          <p:cNvSpPr txBox="1"/>
          <p:nvPr/>
        </p:nvSpPr>
        <p:spPr>
          <a:xfrm>
            <a:off x="2243906" y="3496191"/>
            <a:ext cx="108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167401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perimeter of these shapes is the same.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False; A has a perimeter of 72cm and B has a perimeter of 69cm.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57DB0F-C4F0-4E79-8740-50568542F718}"/>
              </a:ext>
            </a:extLst>
          </p:cNvPr>
          <p:cNvGraphicFramePr>
            <a:graphicFrameLocks noGrp="1"/>
          </p:cNvGraphicFramePr>
          <p:nvPr/>
        </p:nvGraphicFramePr>
        <p:xfrm>
          <a:off x="1371965" y="1715919"/>
          <a:ext cx="2032196" cy="2792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6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258852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508049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508049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698216">
                <a:tc gridSpan="4"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698216">
                <a:tc rowSpan="3"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6982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6982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AC5C9-4C67-45CB-B555-BF227D0DB7FA}"/>
              </a:ext>
            </a:extLst>
          </p:cNvPr>
          <p:cNvGraphicFramePr>
            <a:graphicFrameLocks noGrp="1"/>
          </p:cNvGraphicFramePr>
          <p:nvPr/>
        </p:nvGraphicFramePr>
        <p:xfrm>
          <a:off x="5229427" y="1689740"/>
          <a:ext cx="2745320" cy="2908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330">
                  <a:extLst>
                    <a:ext uri="{9D8B030D-6E8A-4147-A177-3AD203B41FA5}">
                      <a16:colId xmlns:a16="http://schemas.microsoft.com/office/drawing/2014/main" val="3438563978"/>
                    </a:ext>
                  </a:extLst>
                </a:gridCol>
                <a:gridCol w="686330">
                  <a:extLst>
                    <a:ext uri="{9D8B030D-6E8A-4147-A177-3AD203B41FA5}">
                      <a16:colId xmlns:a16="http://schemas.microsoft.com/office/drawing/2014/main" val="1969895774"/>
                    </a:ext>
                  </a:extLst>
                </a:gridCol>
                <a:gridCol w="686330">
                  <a:extLst>
                    <a:ext uri="{9D8B030D-6E8A-4147-A177-3AD203B41FA5}">
                      <a16:colId xmlns:a16="http://schemas.microsoft.com/office/drawing/2014/main" val="3930077728"/>
                    </a:ext>
                  </a:extLst>
                </a:gridCol>
                <a:gridCol w="686330">
                  <a:extLst>
                    <a:ext uri="{9D8B030D-6E8A-4147-A177-3AD203B41FA5}">
                      <a16:colId xmlns:a16="http://schemas.microsoft.com/office/drawing/2014/main" val="559085701"/>
                    </a:ext>
                  </a:extLst>
                </a:gridCol>
              </a:tblGrid>
              <a:tr h="7270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6554"/>
                  </a:ext>
                </a:extLst>
              </a:tr>
              <a:tr h="727034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3075"/>
                  </a:ext>
                </a:extLst>
              </a:tr>
              <a:tr h="7270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78485"/>
                  </a:ext>
                </a:extLst>
              </a:tr>
              <a:tr h="7270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030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B69234-43D7-43D6-976F-4B7CE48B1620}"/>
              </a:ext>
            </a:extLst>
          </p:cNvPr>
          <p:cNvSpPr txBox="1"/>
          <p:nvPr/>
        </p:nvSpPr>
        <p:spPr>
          <a:xfrm>
            <a:off x="1871967" y="4448634"/>
            <a:ext cx="103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FD8D3-B09D-4645-968F-BCA8D4101573}"/>
              </a:ext>
            </a:extLst>
          </p:cNvPr>
          <p:cNvSpPr txBox="1"/>
          <p:nvPr/>
        </p:nvSpPr>
        <p:spPr>
          <a:xfrm>
            <a:off x="5909612" y="1366813"/>
            <a:ext cx="138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13.5cm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7C92C-FE33-41A0-A334-74713E79F36E}"/>
              </a:ext>
            </a:extLst>
          </p:cNvPr>
          <p:cNvSpPr txBox="1"/>
          <p:nvPr/>
        </p:nvSpPr>
        <p:spPr>
          <a:xfrm rot="16200000">
            <a:off x="762092" y="2872374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A346F-3BCA-420A-8294-314964D086D4}"/>
              </a:ext>
            </a:extLst>
          </p:cNvPr>
          <p:cNvSpPr txBox="1"/>
          <p:nvPr/>
        </p:nvSpPr>
        <p:spPr>
          <a:xfrm>
            <a:off x="1767527" y="1380065"/>
            <a:ext cx="124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7DE48-CDF8-40C3-9538-A536C51CCAA9}"/>
              </a:ext>
            </a:extLst>
          </p:cNvPr>
          <p:cNvSpPr txBox="1"/>
          <p:nvPr/>
        </p:nvSpPr>
        <p:spPr>
          <a:xfrm>
            <a:off x="2313095" y="2364975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466347-FD43-4E9F-990A-D3EC6BB76E3A}"/>
              </a:ext>
            </a:extLst>
          </p:cNvPr>
          <p:cNvSpPr txBox="1"/>
          <p:nvPr/>
        </p:nvSpPr>
        <p:spPr>
          <a:xfrm>
            <a:off x="2243906" y="3496191"/>
            <a:ext cx="108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A05DC-D034-4316-9496-E02189296AF6}"/>
              </a:ext>
            </a:extLst>
          </p:cNvPr>
          <p:cNvSpPr txBox="1"/>
          <p:nvPr/>
        </p:nvSpPr>
        <p:spPr>
          <a:xfrm rot="5400000">
            <a:off x="3153423" y="1912831"/>
            <a:ext cx="7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658C65-B95E-4A32-AF48-DE48C061E35B}"/>
              </a:ext>
            </a:extLst>
          </p:cNvPr>
          <p:cNvSpPr txBox="1"/>
          <p:nvPr/>
        </p:nvSpPr>
        <p:spPr>
          <a:xfrm rot="5400000">
            <a:off x="3162586" y="3944891"/>
            <a:ext cx="75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FE1C2-1391-4652-9E58-3A00B7C5637D}"/>
              </a:ext>
            </a:extLst>
          </p:cNvPr>
          <p:cNvSpPr txBox="1"/>
          <p:nvPr/>
        </p:nvSpPr>
        <p:spPr>
          <a:xfrm rot="16200000">
            <a:off x="4625421" y="2933450"/>
            <a:ext cx="93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A3945B-6E95-4FBC-AF40-D4ACB2230B7E}"/>
              </a:ext>
            </a:extLst>
          </p:cNvPr>
          <p:cNvSpPr txBox="1"/>
          <p:nvPr/>
        </p:nvSpPr>
        <p:spPr>
          <a:xfrm rot="5400000">
            <a:off x="7688287" y="2933450"/>
            <a:ext cx="89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14cm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5EB31F-E614-417A-9A33-A1CF7B68655A}"/>
              </a:ext>
            </a:extLst>
          </p:cNvPr>
          <p:cNvSpPr txBox="1"/>
          <p:nvPr/>
        </p:nvSpPr>
        <p:spPr>
          <a:xfrm>
            <a:off x="5275348" y="4534661"/>
            <a:ext cx="78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835C3-6745-4CBE-9A47-5C6B81A1D424}"/>
              </a:ext>
            </a:extLst>
          </p:cNvPr>
          <p:cNvSpPr txBox="1"/>
          <p:nvPr/>
        </p:nvSpPr>
        <p:spPr>
          <a:xfrm rot="5400000">
            <a:off x="5668624" y="3727132"/>
            <a:ext cx="77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4A9DE1-67E6-4D00-B676-5922300D3D29}"/>
              </a:ext>
            </a:extLst>
          </p:cNvPr>
          <p:cNvSpPr txBox="1"/>
          <p:nvPr/>
        </p:nvSpPr>
        <p:spPr>
          <a:xfrm rot="16200000">
            <a:off x="6785496" y="3727132"/>
            <a:ext cx="78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3725F5-B58C-4A9C-BB58-2AED042A1972}"/>
              </a:ext>
            </a:extLst>
          </p:cNvPr>
          <p:cNvSpPr txBox="1"/>
          <p:nvPr/>
        </p:nvSpPr>
        <p:spPr>
          <a:xfrm>
            <a:off x="6413295" y="2102340"/>
            <a:ext cx="25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918A3-9FC5-4554-8481-ED32D3B61D83}"/>
              </a:ext>
            </a:extLst>
          </p:cNvPr>
          <p:cNvSpPr txBox="1"/>
          <p:nvPr/>
        </p:nvSpPr>
        <p:spPr>
          <a:xfrm>
            <a:off x="1480734" y="2696035"/>
            <a:ext cx="5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002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72c5513b72ebe7839ada4c5bc4b65c1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440404decdd5435eef70384f9242fd44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0f0ae0ff-29c4-4766-b250-c1a9bee8d430"/>
    <ds:schemaRef ds:uri="86144f90-c7b6-48d0-aae5-f5e9e48cc3df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3D77EC-3441-425D-89E3-46B0D317BF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</TotalTime>
  <Words>671</Words>
  <Application>Microsoft Macintosh PowerPoint</Application>
  <PresentationFormat>On-screen Show (4:3)</PresentationFormat>
  <Paragraphs>393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Microsoft Office User</cp:lastModifiedBy>
  <cp:revision>48</cp:revision>
  <dcterms:created xsi:type="dcterms:W3CDTF">2018-03-17T10:08:43Z</dcterms:created>
  <dcterms:modified xsi:type="dcterms:W3CDTF">2021-03-15T16:17:11Z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