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349" r:id="rId2"/>
    <p:sldId id="350" r:id="rId3"/>
    <p:sldId id="351" r:id="rId4"/>
    <p:sldId id="352" r:id="rId5"/>
    <p:sldId id="379" r:id="rId6"/>
    <p:sldId id="380" r:id="rId7"/>
    <p:sldId id="381" r:id="rId8"/>
    <p:sldId id="382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766" autoAdjust="0"/>
    <p:restoredTop sz="94780"/>
  </p:normalViewPr>
  <p:slideViewPr>
    <p:cSldViewPr snapToGrid="0" snapToObjects="1">
      <p:cViewPr varScale="1">
        <p:scale>
          <a:sx n="120" d="100"/>
          <a:sy n="120" d="100"/>
        </p:scale>
        <p:origin x="1392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9B365-ADAF-554C-9563-90BDF4DF917C}" type="datetimeFigureOut">
              <a:rPr lang="en-US" smtClean="0"/>
              <a:t>3/21/21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93248-A475-D441-8EFE-C6997F006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72494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9B365-ADAF-554C-9563-90BDF4DF917C}" type="datetimeFigureOut">
              <a:rPr lang="en-US" smtClean="0"/>
              <a:t>3/21/21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93248-A475-D441-8EFE-C6997F006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1056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9B365-ADAF-554C-9563-90BDF4DF917C}" type="datetimeFigureOut">
              <a:rPr lang="en-US" smtClean="0"/>
              <a:t>3/21/21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93248-A475-D441-8EFE-C6997F006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2373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9B365-ADAF-554C-9563-90BDF4DF917C}" type="datetimeFigureOut">
              <a:rPr lang="en-US" smtClean="0"/>
              <a:t>3/21/21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93248-A475-D441-8EFE-C6997F006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28606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9B365-ADAF-554C-9563-90BDF4DF917C}" type="datetimeFigureOut">
              <a:rPr lang="en-US" smtClean="0"/>
              <a:t>3/21/21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93248-A475-D441-8EFE-C6997F006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34856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9B365-ADAF-554C-9563-90BDF4DF917C}" type="datetimeFigureOut">
              <a:rPr lang="en-US" smtClean="0"/>
              <a:t>3/21/21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93248-A475-D441-8EFE-C6997F006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6564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9B365-ADAF-554C-9563-90BDF4DF917C}" type="datetimeFigureOut">
              <a:rPr lang="en-US" smtClean="0"/>
              <a:t>3/21/21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93248-A475-D441-8EFE-C6997F006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43300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9B365-ADAF-554C-9563-90BDF4DF917C}" type="datetimeFigureOut">
              <a:rPr lang="en-US" smtClean="0"/>
              <a:t>3/21/21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93248-A475-D441-8EFE-C6997F006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94895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9B365-ADAF-554C-9563-90BDF4DF917C}" type="datetimeFigureOut">
              <a:rPr lang="en-US" smtClean="0"/>
              <a:t>3/21/21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93248-A475-D441-8EFE-C6997F006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51273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9B365-ADAF-554C-9563-90BDF4DF917C}" type="datetimeFigureOut">
              <a:rPr lang="en-US" smtClean="0"/>
              <a:t>3/21/21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93248-A475-D441-8EFE-C6997F006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36683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9B365-ADAF-554C-9563-90BDF4DF917C}" type="datetimeFigureOut">
              <a:rPr lang="en-US" smtClean="0"/>
              <a:t>3/21/21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93248-A475-D441-8EFE-C6997F006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7557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99B365-ADAF-554C-9563-90BDF4DF917C}" type="datetimeFigureOut">
              <a:rPr lang="en-US" smtClean="0"/>
              <a:t>3/21/21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E93248-A475-D441-8EFE-C6997F006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00220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NN Sticker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6417" y="167494"/>
            <a:ext cx="1557589" cy="155758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873250" y="167494"/>
            <a:ext cx="713641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Avenir Book"/>
                <a:cs typeface="Avenir Book"/>
              </a:rPr>
              <a:t>Week 4  Session 1</a:t>
            </a:r>
          </a:p>
          <a:p>
            <a:endParaRPr lang="en-US" sz="3200" b="1" dirty="0">
              <a:latin typeface="Avenir Book"/>
              <a:cs typeface="Avenir Book"/>
            </a:endParaRPr>
          </a:p>
          <a:p>
            <a:r>
              <a:rPr lang="en-US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venir Book"/>
                <a:cs typeface="Avenir Book"/>
              </a:rPr>
              <a:t>Mental Strategies Answers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1258476"/>
              </p:ext>
            </p:extLst>
          </p:nvPr>
        </p:nvGraphicFramePr>
        <p:xfrm>
          <a:off x="444499" y="2019564"/>
          <a:ext cx="8202083" cy="4383357"/>
        </p:xfrm>
        <a:graphic>
          <a:graphicData uri="http://schemas.openxmlformats.org/drawingml/2006/table">
            <a:tbl>
              <a:tblPr/>
              <a:tblGrid>
                <a:gridCol w="11343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594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082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9848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venir Book"/>
                        </a:rPr>
                        <a:t>Q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venir Book"/>
                        </a:rPr>
                        <a:t>Question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venir Book"/>
                        </a:rPr>
                        <a:t>Answer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848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venir Book"/>
                        </a:rPr>
                        <a:t>1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venir Book"/>
                        </a:rPr>
                        <a:t>3 + 2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0090"/>
                          </a:solidFill>
                          <a:effectLst/>
                          <a:latin typeface="Avenir Book"/>
                        </a:rPr>
                        <a:t>5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848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venir Book"/>
                        </a:rPr>
                        <a:t>2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venir Book"/>
                        </a:rPr>
                        <a:t>☐ + 25 = 100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0090"/>
                          </a:solidFill>
                          <a:effectLst/>
                          <a:latin typeface="Avenir Book"/>
                        </a:rPr>
                        <a:t>75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848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venir Book"/>
                        </a:rPr>
                        <a:t>3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venir Book"/>
                        </a:rPr>
                        <a:t>What is half of 8?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0090"/>
                          </a:solidFill>
                          <a:effectLst/>
                          <a:latin typeface="Avenir Book"/>
                        </a:rPr>
                        <a:t>4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848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venir Book"/>
                        </a:rPr>
                        <a:t>4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venir Book"/>
                        </a:rPr>
                        <a:t>150 − 10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0090"/>
                          </a:solidFill>
                          <a:effectLst/>
                          <a:latin typeface="Avenir Book"/>
                        </a:rPr>
                        <a:t>140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848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venir Book"/>
                        </a:rPr>
                        <a:t>5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venir Book"/>
                        </a:rPr>
                        <a:t>191 + ☐ = 210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0090"/>
                          </a:solidFill>
                          <a:effectLst/>
                          <a:latin typeface="Avenir Book"/>
                        </a:rPr>
                        <a:t>19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848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venir Book"/>
                        </a:rPr>
                        <a:t>6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venir Book"/>
                        </a:rPr>
                        <a:t>97 = 60 + ☐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0090"/>
                          </a:solidFill>
                          <a:effectLst/>
                          <a:latin typeface="Avenir Book"/>
                        </a:rPr>
                        <a:t>37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848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venir Book"/>
                        </a:rPr>
                        <a:t>7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venir Book"/>
                        </a:rPr>
                        <a:t>135 − 132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0090"/>
                          </a:solidFill>
                          <a:effectLst/>
                          <a:latin typeface="Avenir Book"/>
                        </a:rPr>
                        <a:t>3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848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venir Book"/>
                        </a:rPr>
                        <a:t>8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800" b="0" i="0" u="none" strike="noStrike">
                          <a:solidFill>
                            <a:srgbClr val="000000"/>
                          </a:solidFill>
                          <a:effectLst/>
                          <a:latin typeface="Avenir Book"/>
                        </a:rPr>
                        <a:t>5 × 8 = 40, so 40 ÷ 5 = ☐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0090"/>
                          </a:solidFill>
                          <a:effectLst/>
                          <a:latin typeface="Avenir Book"/>
                        </a:rPr>
                        <a:t>8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9848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venir Book"/>
                        </a:rPr>
                        <a:t>9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venir Book"/>
                        </a:rPr>
                        <a:t>Write 20:11 in 12 hour clock format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90"/>
                          </a:solidFill>
                          <a:effectLst/>
                          <a:latin typeface="Avenir Book"/>
                        </a:rPr>
                        <a:t>8:11 pm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9848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venir Book"/>
                        </a:rPr>
                        <a:t>10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venir Book"/>
                        </a:rPr>
                        <a:t>07:52 is how many minutes after 07:06?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90"/>
                          </a:solidFill>
                          <a:effectLst/>
                          <a:latin typeface="Avenir Book"/>
                        </a:rPr>
                        <a:t>46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783299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NN Sticker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6417" y="167494"/>
            <a:ext cx="1557589" cy="155758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873250" y="167494"/>
            <a:ext cx="713641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Avenir Book"/>
                <a:cs typeface="Avenir Book"/>
              </a:rPr>
              <a:t>Week 4  Session 1</a:t>
            </a:r>
          </a:p>
          <a:p>
            <a:endParaRPr lang="en-US" sz="3200" b="1" dirty="0">
              <a:latin typeface="Avenir Book"/>
              <a:cs typeface="Avenir Book"/>
            </a:endParaRPr>
          </a:p>
          <a:p>
            <a:r>
              <a:rPr lang="en-US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venir Book"/>
                <a:cs typeface="Avenir Book"/>
              </a:rPr>
              <a:t>Timestables Answers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9820191"/>
              </p:ext>
            </p:extLst>
          </p:nvPr>
        </p:nvGraphicFramePr>
        <p:xfrm>
          <a:off x="444499" y="2019564"/>
          <a:ext cx="8202083" cy="4383357"/>
        </p:xfrm>
        <a:graphic>
          <a:graphicData uri="http://schemas.openxmlformats.org/drawingml/2006/table">
            <a:tbl>
              <a:tblPr/>
              <a:tblGrid>
                <a:gridCol w="11343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594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082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9848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venir Book"/>
                        </a:rPr>
                        <a:t>Q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venir Book"/>
                        </a:rPr>
                        <a:t>Question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venir Book"/>
                        </a:rPr>
                        <a:t>Answer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848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venir Book"/>
                        </a:rPr>
                        <a:t>1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venir Book"/>
                        </a:rPr>
                        <a:t>2 × 7 = ☐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0090"/>
                          </a:solidFill>
                          <a:effectLst/>
                          <a:latin typeface="Avenir Book"/>
                        </a:rPr>
                        <a:t>14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848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venir Book"/>
                        </a:rPr>
                        <a:t>2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venir Book"/>
                        </a:rPr>
                        <a:t>6 ÷ 3 = ☐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0090"/>
                          </a:solidFill>
                          <a:effectLst/>
                          <a:latin typeface="Avenir Book"/>
                        </a:rPr>
                        <a:t>2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848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venir Book"/>
                        </a:rPr>
                        <a:t>3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venir Book"/>
                        </a:rPr>
                        <a:t>3 × ☐ = 21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0090"/>
                          </a:solidFill>
                          <a:effectLst/>
                          <a:latin typeface="Avenir Book"/>
                        </a:rPr>
                        <a:t>7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848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venir Book"/>
                        </a:rPr>
                        <a:t>4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venir Book"/>
                        </a:rPr>
                        <a:t>56 ÷ ☐ = 8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0090"/>
                          </a:solidFill>
                          <a:effectLst/>
                          <a:latin typeface="Avenir Book"/>
                        </a:rPr>
                        <a:t>7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848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venir Book"/>
                        </a:rPr>
                        <a:t>5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venir Book"/>
                        </a:rPr>
                        <a:t>10 × 9 = ☐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0090"/>
                          </a:solidFill>
                          <a:effectLst/>
                          <a:latin typeface="Avenir Book"/>
                        </a:rPr>
                        <a:t>90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848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venir Book"/>
                        </a:rPr>
                        <a:t>6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venir Book"/>
                        </a:rPr>
                        <a:t>30 ÷ 10 = ☐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0090"/>
                          </a:solidFill>
                          <a:effectLst/>
                          <a:latin typeface="Avenir Book"/>
                        </a:rPr>
                        <a:t>3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848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venir Book"/>
                        </a:rPr>
                        <a:t>7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venir Book"/>
                        </a:rPr>
                        <a:t>☐ × 4 = 16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0090"/>
                          </a:solidFill>
                          <a:effectLst/>
                          <a:latin typeface="Avenir Book"/>
                        </a:rPr>
                        <a:t>4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848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venir Book"/>
                        </a:rPr>
                        <a:t>8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venir Book"/>
                        </a:rPr>
                        <a:t>☐ ÷ 9 = 6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0090"/>
                          </a:solidFill>
                          <a:effectLst/>
                          <a:latin typeface="Avenir Book"/>
                        </a:rPr>
                        <a:t>54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9848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venir Book"/>
                        </a:rPr>
                        <a:t>9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venir Book"/>
                        </a:rPr>
                        <a:t>10 × 8 = ☐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0090"/>
                          </a:solidFill>
                          <a:effectLst/>
                          <a:latin typeface="Avenir Book"/>
                        </a:rPr>
                        <a:t>80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9848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venir Book"/>
                        </a:rPr>
                        <a:t>10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venir Book"/>
                        </a:rPr>
                        <a:t>90 ÷ 10 = ☐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90"/>
                          </a:solidFill>
                          <a:effectLst/>
                          <a:latin typeface="Avenir Book"/>
                        </a:rPr>
                        <a:t>9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719964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NN Sticker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6417" y="167494"/>
            <a:ext cx="1557589" cy="155758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873250" y="167494"/>
            <a:ext cx="713641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Avenir Book"/>
                <a:cs typeface="Avenir Book"/>
              </a:rPr>
              <a:t>Week 4  Session 1</a:t>
            </a:r>
          </a:p>
          <a:p>
            <a:endParaRPr lang="en-US" sz="3200" b="1" dirty="0">
              <a:latin typeface="Avenir Book"/>
              <a:cs typeface="Avenir Book"/>
            </a:endParaRPr>
          </a:p>
          <a:p>
            <a:r>
              <a:rPr lang="en-US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venir Book"/>
                <a:cs typeface="Avenir Book"/>
              </a:rPr>
              <a:t>Key Skills Answers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1313883"/>
              </p:ext>
            </p:extLst>
          </p:nvPr>
        </p:nvGraphicFramePr>
        <p:xfrm>
          <a:off x="444499" y="2019564"/>
          <a:ext cx="8202083" cy="4546210"/>
        </p:xfrm>
        <a:graphic>
          <a:graphicData uri="http://schemas.openxmlformats.org/drawingml/2006/table">
            <a:tbl>
              <a:tblPr/>
              <a:tblGrid>
                <a:gridCol w="11343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594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082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9848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venir Book"/>
                        </a:rPr>
                        <a:t>Q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venir Book"/>
                        </a:rPr>
                        <a:t>Question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venir Book"/>
                        </a:rPr>
                        <a:t>Answer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848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venir Book"/>
                        </a:rPr>
                        <a:t>1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venir Book"/>
                        </a:rPr>
                        <a:t>What is 3/9 of 54?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0090"/>
                          </a:solidFill>
                          <a:effectLst/>
                          <a:latin typeface="Avenir Book"/>
                        </a:rPr>
                        <a:t>18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848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venir Book"/>
                        </a:rPr>
                        <a:t>2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venir Book"/>
                        </a:rPr>
                        <a:t>964 × 9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0090"/>
                          </a:solidFill>
                          <a:effectLst/>
                          <a:latin typeface="Avenir Book"/>
                        </a:rPr>
                        <a:t>8676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848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venir Book"/>
                        </a:rPr>
                        <a:t>3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venir Book"/>
                        </a:rPr>
                        <a:t>1444 − 982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0090"/>
                          </a:solidFill>
                          <a:effectLst/>
                          <a:latin typeface="Avenir Book"/>
                        </a:rPr>
                        <a:t>462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848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venir Book"/>
                        </a:rPr>
                        <a:t>4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venir Book"/>
                        </a:rPr>
                        <a:t>3.2 × 8.25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0090"/>
                          </a:solidFill>
                          <a:effectLst/>
                          <a:latin typeface="Avenir Book"/>
                        </a:rPr>
                        <a:t>26.4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848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venir Book"/>
                        </a:rPr>
                        <a:t>5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venir Book"/>
                        </a:rPr>
                        <a:t>8/10 as a decimal number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0090"/>
                          </a:solidFill>
                          <a:effectLst/>
                          <a:latin typeface="Avenir Book"/>
                        </a:rPr>
                        <a:t>0.8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848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venir Book"/>
                        </a:rPr>
                        <a:t>6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venir Book"/>
                        </a:rPr>
                        <a:t>82.23 + 7.27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0090"/>
                          </a:solidFill>
                          <a:effectLst/>
                          <a:latin typeface="Avenir Book"/>
                        </a:rPr>
                        <a:t>89.5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848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venir Book"/>
                        </a:rPr>
                        <a:t>7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venir Book"/>
                        </a:rPr>
                        <a:t>36 ÷ (−6)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90"/>
                          </a:solidFill>
                          <a:effectLst/>
                          <a:latin typeface="Avenir Book"/>
                        </a:rPr>
                        <a:t>−6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848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venir Book"/>
                        </a:rPr>
                        <a:t>8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venir Book"/>
                        </a:rPr>
                        <a:t>If a = 1 b = 3 and c = 4, what is the value of</a:t>
                      </a:r>
                    </a:p>
                    <a:p>
                      <a:pPr algn="l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venir Book"/>
                        </a:rPr>
                        <a:t>4b</a:t>
                      </a:r>
                      <a:r>
                        <a:rPr lang="en-US" sz="1800" b="0" i="0" u="none" strike="noStrike" baseline="30000" dirty="0">
                          <a:solidFill>
                            <a:srgbClr val="000000"/>
                          </a:solidFill>
                          <a:effectLst/>
                          <a:latin typeface="Avenir Book"/>
                        </a:rPr>
                        <a:t>3</a:t>
                      </a:r>
                      <a:r>
                        <a:rPr lang="en-US" sz="1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venir Book"/>
                        </a:rPr>
                        <a:t> ?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venir Book"/>
                      </a:endParaRP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90"/>
                          </a:solidFill>
                          <a:effectLst/>
                          <a:latin typeface="Avenir Book"/>
                        </a:rPr>
                        <a:t>108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9848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venir Book"/>
                        </a:rPr>
                        <a:t>9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venir Book"/>
                        </a:rPr>
                        <a:t>10 − (−9)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0090"/>
                          </a:solidFill>
                          <a:effectLst/>
                          <a:latin typeface="Avenir Book"/>
                        </a:rPr>
                        <a:t>19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9848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venir Book"/>
                        </a:rPr>
                        <a:t>10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venir Book"/>
                        </a:rPr>
                        <a:t>Is 5 a factor of 21?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90"/>
                          </a:solidFill>
                          <a:effectLst/>
                          <a:latin typeface="Avenir Book"/>
                        </a:rPr>
                        <a:t>No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65978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73250" y="167494"/>
            <a:ext cx="259901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Avenir Book"/>
                <a:cs typeface="Avenir Book"/>
              </a:rPr>
              <a:t>Week 4  Session 1</a:t>
            </a:r>
          </a:p>
        </p:txBody>
      </p:sp>
      <p:pic>
        <p:nvPicPr>
          <p:cNvPr id="3" name="Picture 2" descr="NN Sticker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6417" y="167494"/>
            <a:ext cx="1557589" cy="155758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23716" y="1839673"/>
            <a:ext cx="3933758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venir Book"/>
                <a:cs typeface="Avenir Book"/>
              </a:rPr>
              <a:t>Calculate your Ninja Score to see which Ninja Belt you’ve earned today!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31107" y="0"/>
            <a:ext cx="486473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31561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NN Sticker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6417" y="167494"/>
            <a:ext cx="1557589" cy="155758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873250" y="167494"/>
            <a:ext cx="713641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Avenir Book"/>
                <a:cs typeface="Avenir Book"/>
              </a:rPr>
              <a:t>Week 5  Session 1</a:t>
            </a:r>
          </a:p>
          <a:p>
            <a:endParaRPr lang="en-US" sz="3200" b="1" dirty="0">
              <a:latin typeface="Avenir Book"/>
              <a:cs typeface="Avenir Book"/>
            </a:endParaRPr>
          </a:p>
          <a:p>
            <a:r>
              <a:rPr lang="en-US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venir Book"/>
                <a:cs typeface="Avenir Book"/>
              </a:rPr>
              <a:t>Mental Strategies Answers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1515301"/>
              </p:ext>
            </p:extLst>
          </p:nvPr>
        </p:nvGraphicFramePr>
        <p:xfrm>
          <a:off x="444499" y="2019564"/>
          <a:ext cx="8202083" cy="4383357"/>
        </p:xfrm>
        <a:graphic>
          <a:graphicData uri="http://schemas.openxmlformats.org/drawingml/2006/table">
            <a:tbl>
              <a:tblPr/>
              <a:tblGrid>
                <a:gridCol w="11343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594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082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9848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venir Book"/>
                        </a:rPr>
                        <a:t>Q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venir Book"/>
                        </a:rPr>
                        <a:t>Question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venir Book"/>
                        </a:rPr>
                        <a:t>Answer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848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venir Book"/>
                        </a:rPr>
                        <a:t>1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venir Book"/>
                        </a:rPr>
                        <a:t>☐ + 9 = 10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0090"/>
                          </a:solidFill>
                          <a:effectLst/>
                          <a:latin typeface="Avenir Book"/>
                        </a:rPr>
                        <a:t>1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848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venir Book"/>
                        </a:rPr>
                        <a:t>2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venir Book"/>
                        </a:rPr>
                        <a:t>What is double 6?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0090"/>
                          </a:solidFill>
                          <a:effectLst/>
                          <a:latin typeface="Avenir Book"/>
                        </a:rPr>
                        <a:t>12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848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venir Book"/>
                        </a:rPr>
                        <a:t>3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venir Book"/>
                        </a:rPr>
                        <a:t>Halve 24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0090"/>
                          </a:solidFill>
                          <a:effectLst/>
                          <a:latin typeface="Avenir Book"/>
                        </a:rPr>
                        <a:t>12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848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venir Book"/>
                        </a:rPr>
                        <a:t>4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venir Book"/>
                        </a:rPr>
                        <a:t>143 + 60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0090"/>
                          </a:solidFill>
                          <a:effectLst/>
                          <a:latin typeface="Avenir Book"/>
                        </a:rPr>
                        <a:t>203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848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venir Book"/>
                        </a:rPr>
                        <a:t>5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venir Book"/>
                        </a:rPr>
                        <a:t>94 + 97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0090"/>
                          </a:solidFill>
                          <a:effectLst/>
                          <a:latin typeface="Avenir Book"/>
                        </a:rPr>
                        <a:t>191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848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venir Book"/>
                        </a:rPr>
                        <a:t>6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venir Book"/>
                        </a:rPr>
                        <a:t>41 + 10 = 41 + 9 + ☐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0090"/>
                          </a:solidFill>
                          <a:effectLst/>
                          <a:latin typeface="Avenir Book"/>
                        </a:rPr>
                        <a:t>1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848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venir Book"/>
                        </a:rPr>
                        <a:t>7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venir Book"/>
                        </a:rPr>
                        <a:t>1 + 700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0090"/>
                          </a:solidFill>
                          <a:effectLst/>
                          <a:latin typeface="Avenir Book"/>
                        </a:rPr>
                        <a:t>701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848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venir Book"/>
                        </a:rPr>
                        <a:t>8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venir Book"/>
                        </a:rPr>
                        <a:t>31 + 47 = 30 + 40 + ☐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0090"/>
                          </a:solidFill>
                          <a:effectLst/>
                          <a:latin typeface="Avenir Book"/>
                        </a:rPr>
                        <a:t>8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9848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venir Book"/>
                        </a:rPr>
                        <a:t>9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venir Book"/>
                        </a:rPr>
                        <a:t>What is double 56?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0090"/>
                          </a:solidFill>
                          <a:effectLst/>
                          <a:latin typeface="Avenir Book"/>
                        </a:rPr>
                        <a:t>112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9848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venir Book"/>
                        </a:rPr>
                        <a:t>10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venir Book"/>
                        </a:rPr>
                        <a:t>What is half of 4?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90"/>
                          </a:solidFill>
                          <a:effectLst/>
                          <a:latin typeface="Avenir Book"/>
                        </a:rPr>
                        <a:t>2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26561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NN Sticker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6417" y="167494"/>
            <a:ext cx="1557589" cy="155758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873250" y="167494"/>
            <a:ext cx="713641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Avenir Book"/>
                <a:cs typeface="Avenir Book"/>
              </a:rPr>
              <a:t>Week 5  Session 1</a:t>
            </a:r>
          </a:p>
          <a:p>
            <a:endParaRPr lang="en-US" sz="3200" b="1" dirty="0">
              <a:latin typeface="Avenir Book"/>
              <a:cs typeface="Avenir Book"/>
            </a:endParaRPr>
          </a:p>
          <a:p>
            <a:r>
              <a:rPr lang="en-US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venir Book"/>
                <a:cs typeface="Avenir Book"/>
              </a:rPr>
              <a:t>Timestables Answers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8992269"/>
              </p:ext>
            </p:extLst>
          </p:nvPr>
        </p:nvGraphicFramePr>
        <p:xfrm>
          <a:off x="444499" y="2019564"/>
          <a:ext cx="8202083" cy="4383357"/>
        </p:xfrm>
        <a:graphic>
          <a:graphicData uri="http://schemas.openxmlformats.org/drawingml/2006/table">
            <a:tbl>
              <a:tblPr/>
              <a:tblGrid>
                <a:gridCol w="11343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594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082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9848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venir Book"/>
                        </a:rPr>
                        <a:t>Q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venir Book"/>
                        </a:rPr>
                        <a:t>Question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venir Book"/>
                        </a:rPr>
                        <a:t>Answer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848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venir Book"/>
                        </a:rPr>
                        <a:t>1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venir Book"/>
                        </a:rPr>
                        <a:t>7 × 10 = ☐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0090"/>
                          </a:solidFill>
                          <a:effectLst/>
                          <a:latin typeface="Avenir Book"/>
                        </a:rPr>
                        <a:t>70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848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venir Book"/>
                        </a:rPr>
                        <a:t>2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venir Book"/>
                        </a:rPr>
                        <a:t>21 ÷ 3 = ☐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0090"/>
                          </a:solidFill>
                          <a:effectLst/>
                          <a:latin typeface="Avenir Book"/>
                        </a:rPr>
                        <a:t>7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848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venir Book"/>
                        </a:rPr>
                        <a:t>3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venir Book"/>
                        </a:rPr>
                        <a:t>3 × ☐ = 18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0090"/>
                          </a:solidFill>
                          <a:effectLst/>
                          <a:latin typeface="Avenir Book"/>
                        </a:rPr>
                        <a:t>6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848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venir Book"/>
                        </a:rPr>
                        <a:t>4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venir Book"/>
                        </a:rPr>
                        <a:t>5 ÷ ☐ = 1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0090"/>
                          </a:solidFill>
                          <a:effectLst/>
                          <a:latin typeface="Avenir Book"/>
                        </a:rPr>
                        <a:t>5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848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venir Book"/>
                        </a:rPr>
                        <a:t>5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venir Book"/>
                        </a:rPr>
                        <a:t>1 × 2 = ☐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0090"/>
                          </a:solidFill>
                          <a:effectLst/>
                          <a:latin typeface="Avenir Book"/>
                        </a:rPr>
                        <a:t>2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848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venir Book"/>
                        </a:rPr>
                        <a:t>6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venir Book"/>
                        </a:rPr>
                        <a:t>30 ÷ 3 = ☐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0090"/>
                          </a:solidFill>
                          <a:effectLst/>
                          <a:latin typeface="Avenir Book"/>
                        </a:rPr>
                        <a:t>10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848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venir Book"/>
                        </a:rPr>
                        <a:t>7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venir Book"/>
                        </a:rPr>
                        <a:t>☐ × 2 = 8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0090"/>
                          </a:solidFill>
                          <a:effectLst/>
                          <a:latin typeface="Avenir Book"/>
                        </a:rPr>
                        <a:t>4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848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venir Book"/>
                        </a:rPr>
                        <a:t>8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venir Book"/>
                        </a:rPr>
                        <a:t>☐ ÷ 3 = 6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0090"/>
                          </a:solidFill>
                          <a:effectLst/>
                          <a:latin typeface="Avenir Book"/>
                        </a:rPr>
                        <a:t>18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9848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venir Book"/>
                        </a:rPr>
                        <a:t>9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venir Book"/>
                        </a:rPr>
                        <a:t>3 × 6 = ☐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0090"/>
                          </a:solidFill>
                          <a:effectLst/>
                          <a:latin typeface="Avenir Book"/>
                        </a:rPr>
                        <a:t>18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9848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venir Book"/>
                        </a:rPr>
                        <a:t>10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venir Book"/>
                        </a:rPr>
                        <a:t>63 ÷ 7 = ☐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90"/>
                          </a:solidFill>
                          <a:effectLst/>
                          <a:latin typeface="Avenir Book"/>
                        </a:rPr>
                        <a:t>9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000163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NN Sticker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6417" y="167494"/>
            <a:ext cx="1557589" cy="155758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873250" y="167494"/>
            <a:ext cx="713641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Avenir Book"/>
                <a:cs typeface="Avenir Book"/>
              </a:rPr>
              <a:t>Week 5  Session 1</a:t>
            </a:r>
          </a:p>
          <a:p>
            <a:endParaRPr lang="en-US" sz="3200" b="1" dirty="0">
              <a:latin typeface="Avenir Book"/>
              <a:cs typeface="Avenir Book"/>
            </a:endParaRPr>
          </a:p>
          <a:p>
            <a:r>
              <a:rPr lang="en-US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venir Book"/>
                <a:cs typeface="Avenir Book"/>
              </a:rPr>
              <a:t>Key Skills Answers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2980515"/>
              </p:ext>
            </p:extLst>
          </p:nvPr>
        </p:nvGraphicFramePr>
        <p:xfrm>
          <a:off x="444499" y="2019564"/>
          <a:ext cx="8202083" cy="4546210"/>
        </p:xfrm>
        <a:graphic>
          <a:graphicData uri="http://schemas.openxmlformats.org/drawingml/2006/table">
            <a:tbl>
              <a:tblPr/>
              <a:tblGrid>
                <a:gridCol w="11343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594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082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9848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venir Book"/>
                        </a:rPr>
                        <a:t>Q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venir Book"/>
                        </a:rPr>
                        <a:t>Question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venir Book"/>
                        </a:rPr>
                        <a:t>Answer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848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venir Book"/>
                        </a:rPr>
                        <a:t>1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venir Book"/>
                        </a:rPr>
                        <a:t>What is 25% of £190?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90"/>
                          </a:solidFill>
                          <a:effectLst/>
                          <a:latin typeface="Avenir Book"/>
                        </a:rPr>
                        <a:t>£47.50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848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venir Book"/>
                        </a:rPr>
                        <a:t>2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venir Book"/>
                        </a:rPr>
                        <a:t>6146 ÷ 7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0090"/>
                          </a:solidFill>
                          <a:effectLst/>
                          <a:latin typeface="Avenir Book"/>
                        </a:rPr>
                        <a:t>878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848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venir Book"/>
                        </a:rPr>
                        <a:t>3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venir Book"/>
                        </a:rPr>
                        <a:t>4 + 5 × 1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0090"/>
                          </a:solidFill>
                          <a:effectLst/>
                          <a:latin typeface="Avenir Book"/>
                        </a:rPr>
                        <a:t>9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848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venir Book"/>
                        </a:rPr>
                        <a:t>4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venir Book"/>
                        </a:rPr>
                        <a:t>462.2 ÷ 5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0090"/>
                          </a:solidFill>
                          <a:effectLst/>
                          <a:latin typeface="Avenir Book"/>
                        </a:rPr>
                        <a:t>92.44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848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venir Book"/>
                        </a:rPr>
                        <a:t>5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venir Book"/>
                        </a:rPr>
                        <a:t>1000 × 0.64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0090"/>
                          </a:solidFill>
                          <a:effectLst/>
                          <a:latin typeface="Avenir Book"/>
                        </a:rPr>
                        <a:t>640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848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venir Book"/>
                        </a:rPr>
                        <a:t>6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venir Book"/>
                        </a:rPr>
                        <a:t>69.12 − 9.2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0090"/>
                          </a:solidFill>
                          <a:effectLst/>
                          <a:latin typeface="Avenir Book"/>
                        </a:rPr>
                        <a:t>59.92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848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venir Book"/>
                        </a:rPr>
                        <a:t>7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venir Book"/>
                        </a:rPr>
                        <a:t>Write 35/49 in its simplest form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0090"/>
                          </a:solidFill>
                          <a:effectLst/>
                          <a:latin typeface="Avenir Book"/>
                        </a:rPr>
                        <a:t>5/7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848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venir Book"/>
                        </a:rPr>
                        <a:t>8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venir Book"/>
                        </a:rPr>
                        <a:t>10 − 10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90"/>
                          </a:solidFill>
                          <a:effectLst/>
                          <a:latin typeface="Avenir Book"/>
                        </a:rPr>
                        <a:t>0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9848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venir Book"/>
                        </a:rPr>
                        <a:t>9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venir Book"/>
                        </a:rPr>
                        <a:t>See number line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90"/>
                          </a:solidFill>
                          <a:effectLst/>
                          <a:latin typeface="Avenir Book"/>
                        </a:rPr>
                        <a:t>13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9848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venir Book"/>
                        </a:rPr>
                        <a:t>10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venir Book"/>
                        </a:rPr>
                        <a:t>What is the lowest common multiple of 6 and 8?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90"/>
                          </a:solidFill>
                          <a:effectLst/>
                          <a:latin typeface="Avenir Book"/>
                        </a:rPr>
                        <a:t>24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38368" y="287559"/>
            <a:ext cx="2308213" cy="13515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47909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73250" y="167494"/>
            <a:ext cx="259901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Avenir Book"/>
                <a:cs typeface="Avenir Book"/>
              </a:rPr>
              <a:t>Week 5  Session 1</a:t>
            </a:r>
          </a:p>
        </p:txBody>
      </p:sp>
      <p:pic>
        <p:nvPicPr>
          <p:cNvPr id="3" name="Picture 2" descr="NN Sticker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6417" y="167494"/>
            <a:ext cx="1557589" cy="155758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23716" y="1839673"/>
            <a:ext cx="3933758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venir Book"/>
                <a:cs typeface="Avenir Book"/>
              </a:rPr>
              <a:t>Calculate your Ninja Score to see which Ninja Belt you’ve earned today!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31107" y="0"/>
            <a:ext cx="486473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70442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8561</TotalTime>
  <Words>531</Words>
  <Application>Microsoft Macintosh PowerPoint</Application>
  <PresentationFormat>On-screen Show (4:3)</PresentationFormat>
  <Paragraphs>221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Avenir Book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William Emeny</dc:creator>
  <cp:lastModifiedBy>Microsoft Office User</cp:lastModifiedBy>
  <cp:revision>457</cp:revision>
  <dcterms:created xsi:type="dcterms:W3CDTF">2015-08-09T20:34:29Z</dcterms:created>
  <dcterms:modified xsi:type="dcterms:W3CDTF">2021-03-21T13:46:26Z</dcterms:modified>
</cp:coreProperties>
</file>