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89" r:id="rId3"/>
    <p:sldId id="330" r:id="rId4"/>
    <p:sldId id="340" r:id="rId5"/>
    <p:sldId id="341" r:id="rId6"/>
    <p:sldId id="348" r:id="rId7"/>
    <p:sldId id="325" r:id="rId8"/>
    <p:sldId id="326" r:id="rId9"/>
    <p:sldId id="349" r:id="rId10"/>
    <p:sldId id="350" r:id="rId11"/>
    <p:sldId id="351" r:id="rId12"/>
    <p:sldId id="352" r:id="rId13"/>
    <p:sldId id="353" r:id="rId14"/>
    <p:sldId id="339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25F"/>
    <a:srgbClr val="30A55F"/>
    <a:srgbClr val="6491D3"/>
    <a:srgbClr val="C670AF"/>
    <a:srgbClr val="0070C0"/>
    <a:srgbClr val="62C896"/>
    <a:srgbClr val="EEE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94" d="100"/>
          <a:sy n="94" d="100"/>
        </p:scale>
        <p:origin x="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236-9748-42C3-868D-89F234E9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B37A-4536-41B8-8118-4B27B3CC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0574-5A46-429A-9D87-0F84C5FF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C34D-39D0-4625-BAA2-FB26C3C9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034-A545-426D-9C46-F39A218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8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948D-811A-4B8D-8D7B-B562A024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B0A57-D55D-4E5D-87C4-A88948A63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2B6A-4D8F-46C6-9AE3-8E1DCF8D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245C-0AE0-4288-A92E-15185793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96DC3-3E37-484D-B1F9-E47791AA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4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F974D-D2CC-4101-90DD-AFF67E3E4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9A1A0-39DC-4B01-BB5A-8708969E2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0014C-E888-4391-BD0E-804BE613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EC1A2-C6A2-40F0-8DC9-D9B99732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E400-2776-4619-A618-013BF841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0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EBD6-5A36-4B18-BFF8-6CFB4F69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4CF1C-64F0-4278-AE2C-C8EAAA85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E623-682C-47AF-A07C-CAA1BFF9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14B3-DF13-467C-B7EF-78570B88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5045-421C-4A85-9F64-D4F64AC5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4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FC41-8843-4FFF-A896-A5150B2C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835EA-3002-4AF7-BDCF-0B8F563C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6311-C066-43EF-ABBB-CCBB0E25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725E-2952-48A9-8E92-0B7DC7A6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AAD66-D3EF-462F-AB15-849D6F99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0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594F-627A-4DF7-B855-8CC82F51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461B-E92D-4501-A52C-509A8A052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45F31-52FC-4792-9EB5-D2F759E5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CE8CE-40B3-464E-B453-A2FAE7DC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3DEA6-68E7-417B-971D-04E969C0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19799-5B11-46B0-A940-0DCC140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0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FCA6-00C6-41E2-AF00-726DED7F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A5188-A5E7-4EA4-9546-FD6FFB9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29907-66EE-474F-864F-00973CC9F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B3DAF-6937-43DB-986D-859FB588A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2ED2E-A442-454B-B572-584A9ECB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282F7-36C4-4A2A-9719-CE79E128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63480-2E45-4153-86B7-1DD8F278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0707F-A685-4D24-9336-F713FA1E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9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93A7-F48A-4663-9B68-22643CC8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13012-3122-48AD-8909-4D792BA2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55003-95C9-41B3-9F89-1E672A69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5A9DF-62BA-4C37-B108-B93D6952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0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18507-3485-43B3-94BA-E02A2478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68016-CF04-4944-BA95-D1ED7FF6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618B4-8439-4CBA-99F5-1D4974B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7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C1D2-C64E-4758-A3B4-95A08F48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9681-561B-486E-A7BF-C8E91D0C4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14526-F7A8-4298-9B83-0883B2D0B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E8947-FAF2-4535-B79D-E1165CA4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1BA13-D544-4A48-BE06-989C7B55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9728D-72A6-43E2-B27A-B331165C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0831-AE82-4F43-BB87-976A500E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4CC60-87DE-43E2-BEB0-BF592ED83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137C4-5FB4-4E6F-A283-BA1E507F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AD8B8-ED64-48C3-A10E-506D57AC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820F9-184D-4DEA-9E1C-18A0FEF1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5F51A-9CAB-4C3C-A1CD-E07E62E6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8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61B46-5204-4CDD-A0C0-3B7F9EB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3FC6-1DE6-4A76-8DD5-C433254A7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3486-730D-4383-9754-A1F2DD490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636D-264A-4F6D-8ECE-8EDFBE94DDD3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8C15D-B9E3-44C2-99CA-29703B102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9060-30FC-4112-86C5-62322D71D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6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2A8559-181C-4E7E-BCC0-148EBFA93740}"/>
              </a:ext>
            </a:extLst>
          </p:cNvPr>
          <p:cNvSpPr/>
          <p:nvPr/>
        </p:nvSpPr>
        <p:spPr>
          <a:xfrm>
            <a:off x="-4130" y="77493"/>
            <a:ext cx="12192000" cy="14033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2456" y="1176320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4EBE31-22BE-420A-AEAD-3A55913DF39A}"/>
              </a:ext>
            </a:extLst>
          </p:cNvPr>
          <p:cNvSpPr txBox="1"/>
          <p:nvPr/>
        </p:nvSpPr>
        <p:spPr>
          <a:xfrm>
            <a:off x="-24446" y="160277"/>
            <a:ext cx="1219199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Progression in Mastery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/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Year </a:t>
            </a:r>
            <a:r>
              <a:rPr lang="en-GB" sz="3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6 Classify Living Things</a:t>
            </a:r>
            <a:endParaRPr lang="en-GB" sz="3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453524" y="2717847"/>
            <a:ext cx="4369809" cy="2551869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6AB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challenge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ourselves to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classify living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things!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1" t="82443" r="-3581" b="-200"/>
          <a:stretch/>
        </p:blipFill>
        <p:spPr>
          <a:xfrm>
            <a:off x="6960357" y="2495795"/>
            <a:ext cx="2947917" cy="33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Know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Microorganisms are very small living things. </a:t>
            </a:r>
          </a:p>
          <a:p>
            <a:pPr algn="ctr"/>
            <a:endParaRPr lang="en-GB" sz="14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We can only see them using a microscope.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92667" y="2656881"/>
            <a:ext cx="7806667" cy="3136320"/>
            <a:chOff x="2462424" y="2904216"/>
            <a:chExt cx="7096970" cy="285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424" y="2904897"/>
              <a:ext cx="2870826" cy="285051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895" y="2904216"/>
              <a:ext cx="2800499" cy="285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Know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Bacteria is a microorganism which breaks down plants into nutrients.</a:t>
            </a:r>
          </a:p>
          <a:p>
            <a:pPr algn="ctr"/>
            <a:endParaRPr lang="en-GB" sz="14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We sometimes refer to microorganisms as ‘germs’.</a:t>
            </a: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14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Harmful germs can make us unwell.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55370" y="2597800"/>
            <a:ext cx="9881261" cy="2689662"/>
            <a:chOff x="1090797" y="2674000"/>
            <a:chExt cx="9881261" cy="26896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97" y="2675387"/>
              <a:ext cx="2704360" cy="26882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43" y="2674000"/>
              <a:ext cx="2575215" cy="2689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941" y="2674462"/>
              <a:ext cx="2742118" cy="268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4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Talk like a Scientist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Discuss Jerry’s question with your partner.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3556" y="2177813"/>
            <a:ext cx="7454750" cy="3304506"/>
            <a:chOff x="3807341" y="2121512"/>
            <a:chExt cx="7454750" cy="3304506"/>
          </a:xfrm>
        </p:grpSpPr>
        <p:sp>
          <p:nvSpPr>
            <p:cNvPr id="12" name="Speech Bubble: Oval 10">
              <a:extLst>
                <a:ext uri="{FF2B5EF4-FFF2-40B4-BE49-F238E27FC236}">
                  <a16:creationId xmlns:a16="http://schemas.microsoft.com/office/drawing/2014/main" id="{5674924C-509F-4D9A-9938-06747EA21398}"/>
                </a:ext>
              </a:extLst>
            </p:cNvPr>
            <p:cNvSpPr/>
            <p:nvPr/>
          </p:nvSpPr>
          <p:spPr>
            <a:xfrm>
              <a:off x="3807341" y="2343564"/>
              <a:ext cx="4369809" cy="2551869"/>
            </a:xfrm>
            <a:prstGeom prst="wedgeEllipseCallout">
              <a:avLst>
                <a:gd name="adj1" fmla="val 52391"/>
                <a:gd name="adj2" fmla="val 36343"/>
              </a:avLst>
            </a:prstGeom>
            <a:noFill/>
            <a:ln w="69850">
              <a:solidFill>
                <a:srgbClr val="6ABD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What can we do to prevent the spread of harmful germs?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36" t="82286" r="-3366" b="-43"/>
            <a:stretch/>
          </p:blipFill>
          <p:spPr>
            <a:xfrm>
              <a:off x="8314174" y="2121512"/>
              <a:ext cx="2947917" cy="3304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1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Know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Bacteria can be helpful to us too...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7977" y="2488014"/>
            <a:ext cx="3585712" cy="2689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Yeast, for example, is used when baking bread to help it rise.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98312" y="2488014"/>
            <a:ext cx="3585712" cy="2689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Lactococcus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lactis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is used in the production of buttermilk and cheese.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38" y="2485948"/>
            <a:ext cx="2967525" cy="26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2A8559-181C-4E7E-BCC0-148EBFA93740}"/>
              </a:ext>
            </a:extLst>
          </p:cNvPr>
          <p:cNvSpPr/>
          <p:nvPr/>
        </p:nvSpPr>
        <p:spPr>
          <a:xfrm>
            <a:off x="-4130" y="77493"/>
            <a:ext cx="12192000" cy="14033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2456" y="1176320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4EBE31-22BE-420A-AEAD-3A55913DF39A}"/>
              </a:ext>
            </a:extLst>
          </p:cNvPr>
          <p:cNvSpPr txBox="1"/>
          <p:nvPr/>
        </p:nvSpPr>
        <p:spPr>
          <a:xfrm>
            <a:off x="-24446" y="160277"/>
            <a:ext cx="12191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Independent Task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Become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Scientist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32024" y="2487746"/>
            <a:ext cx="9527952" cy="3063858"/>
            <a:chOff x="1345565" y="2487746"/>
            <a:chExt cx="9527952" cy="30638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5565" y="2491268"/>
              <a:ext cx="4320000" cy="306033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517" y="2487746"/>
              <a:ext cx="4320000" cy="306385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708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Exit task – </a:t>
            </a:r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Checking </a:t>
            </a:r>
            <a:r>
              <a:rPr lang="en-GB" sz="3600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the tricky bits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-6529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Jerry thinks that these animals are from the same class of animals.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Do you agree with him? Explain your reasoning.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1"/>
            <a:ext cx="461415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5573" y="1912936"/>
            <a:ext cx="9900854" cy="3339435"/>
            <a:chOff x="1463960" y="1846261"/>
            <a:chExt cx="9900854" cy="33394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32" t="82864" r="-2362" b="-621"/>
            <a:stretch/>
          </p:blipFill>
          <p:spPr>
            <a:xfrm>
              <a:off x="1463960" y="1846261"/>
              <a:ext cx="2947917" cy="330450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893" y="2041620"/>
              <a:ext cx="3794600" cy="23273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3788" y="1846261"/>
              <a:ext cx="1782510" cy="111394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4319">
              <a:off x="7254117" y="3808773"/>
              <a:ext cx="4110697" cy="1376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5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Living things can be classified into different groups.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Can you name the different groups using the images above?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30889" y="1884479"/>
            <a:ext cx="1917964" cy="2735733"/>
            <a:chOff x="8249344" y="1941629"/>
            <a:chExt cx="1917964" cy="27357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0532" y="1941629"/>
              <a:ext cx="1506776" cy="27308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344" y="3256988"/>
              <a:ext cx="1917964" cy="142037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48" y="2724150"/>
            <a:ext cx="2068499" cy="188782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566327" y="4709341"/>
            <a:ext cx="1622140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p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lants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078801" y="4709341"/>
            <a:ext cx="1622140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nimals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Talk like a Scientist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Discuss Jerry’s question with your partner.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3556" y="2006363"/>
            <a:ext cx="7454750" cy="3304506"/>
            <a:chOff x="3807341" y="2121512"/>
            <a:chExt cx="7454750" cy="3304506"/>
          </a:xfrm>
        </p:grpSpPr>
        <p:sp>
          <p:nvSpPr>
            <p:cNvPr id="12" name="Speech Bubble: Oval 10">
              <a:extLst>
                <a:ext uri="{FF2B5EF4-FFF2-40B4-BE49-F238E27FC236}">
                  <a16:creationId xmlns:a16="http://schemas.microsoft.com/office/drawing/2014/main" id="{5674924C-509F-4D9A-9938-06747EA21398}"/>
                </a:ext>
              </a:extLst>
            </p:cNvPr>
            <p:cNvSpPr/>
            <p:nvPr/>
          </p:nvSpPr>
          <p:spPr>
            <a:xfrm>
              <a:off x="3807341" y="2343564"/>
              <a:ext cx="4369809" cy="2551869"/>
            </a:xfrm>
            <a:prstGeom prst="wedgeEllipseCallout">
              <a:avLst>
                <a:gd name="adj1" fmla="val 52391"/>
                <a:gd name="adj2" fmla="val 36343"/>
              </a:avLst>
            </a:prstGeom>
            <a:noFill/>
            <a:ln w="69850">
              <a:solidFill>
                <a:srgbClr val="6ABD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In what other ways could we group plants and animals?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36" t="82286" r="-3366" b="-43"/>
            <a:stretch/>
          </p:blipFill>
          <p:spPr>
            <a:xfrm>
              <a:off x="8314174" y="2121512"/>
              <a:ext cx="2947917" cy="3304506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547422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We need to look at the characteristics of each group.</a:t>
            </a:r>
          </a:p>
        </p:txBody>
      </p:sp>
    </p:spTree>
    <p:extLst>
      <p:ext uri="{BB962C8B-B14F-4D97-AF65-F5344CB8AC3E}">
        <p14:creationId xmlns:p14="http://schemas.microsoft.com/office/powerpoint/2010/main" val="32422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Plants can be classified into smaller groups.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Can you name the different groups using the images above?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58" y="2105025"/>
            <a:ext cx="1937979" cy="22494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421275" y="4423591"/>
            <a:ext cx="3837600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lowering 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plants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3751" y="4423591"/>
            <a:ext cx="3836974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n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on-flowering 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plants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70" y="3369595"/>
            <a:ext cx="2641736" cy="9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Animals can be classified into smaller groups.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Can you name the different groups using the images above?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7" y="2380078"/>
            <a:ext cx="2644487" cy="1621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74" y="3038646"/>
            <a:ext cx="1479234" cy="933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162">
            <a:off x="5983850" y="2095034"/>
            <a:ext cx="513643" cy="21907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19" y="3070261"/>
            <a:ext cx="1669507" cy="7631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729" y="2816853"/>
            <a:ext cx="1593569" cy="144251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937612" y="4425587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mphibians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2371" y="4425587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ammals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62853" y="4425587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r</a:t>
            </a:r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eptiles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88094" y="4425587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ish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13335" y="4425587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irds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Know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Plants</a:t>
            </a:r>
          </a:p>
          <a:p>
            <a:pPr algn="ctr"/>
            <a:endParaRPr lang="en-GB" sz="14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Flowering </a:t>
            </a:r>
            <a:r>
              <a:rPr lang="en-GB" sz="2800" dirty="0" smtClean="0">
                <a:latin typeface="Century Gothic" panose="020B0502020202020204" pitchFamily="34" charset="0"/>
              </a:rPr>
              <a:t>plants</a:t>
            </a:r>
            <a:r>
              <a:rPr lang="en-GB" sz="2800" dirty="0" smtClean="0"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14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Can you name some types of flowering plants?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41402" y="2788033"/>
            <a:ext cx="3585712" cy="22973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produce seeds which grow as separate plants by developing roots.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64886" y="2788033"/>
            <a:ext cx="3585712" cy="22973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rely on animals and wind to spread pollen to produce new seeds. 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56" y="2649176"/>
            <a:ext cx="669288" cy="25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Know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Plants</a:t>
            </a:r>
          </a:p>
          <a:p>
            <a:pPr algn="ctr"/>
            <a:endParaRPr lang="en-GB" sz="14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Non-flowering </a:t>
            </a:r>
            <a:r>
              <a:rPr lang="en-GB" sz="2800" dirty="0" smtClean="0">
                <a:latin typeface="Century Gothic" panose="020B0502020202020204" pitchFamily="34" charset="0"/>
              </a:rPr>
              <a:t>plants</a:t>
            </a:r>
            <a:r>
              <a:rPr lang="en-GB" sz="2800" dirty="0" smtClean="0"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14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Can you name some types of non-flowering plants?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41402" y="2788033"/>
            <a:ext cx="3585712" cy="22973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do not produce seeds; they produce spores on their leaves.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64886" y="2788033"/>
            <a:ext cx="3585712" cy="22973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spores fall close to where the parent plant grew and develop roots. 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38" y="3047439"/>
            <a:ext cx="1691958" cy="17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Talk like a Scientist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Can you sort these plants into flowering and non-flowering plants?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0363" y="5473264"/>
            <a:ext cx="9391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Can you think of any other plants to add to your lists?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2602" y="2001690"/>
            <a:ext cx="10946796" cy="1724297"/>
            <a:chOff x="849604" y="2120562"/>
            <a:chExt cx="10946796" cy="172429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9604" y="2120562"/>
              <a:ext cx="507829" cy="17242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163" y="2295648"/>
              <a:ext cx="1174670" cy="13741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357" y="2263977"/>
              <a:ext cx="1673241" cy="14374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522" y="2295648"/>
              <a:ext cx="864717" cy="137412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9757" y="2636080"/>
              <a:ext cx="1866643" cy="6932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737431" y="3736852"/>
            <a:ext cx="8717139" cy="1541650"/>
            <a:chOff x="1103518" y="3773428"/>
            <a:chExt cx="8717139" cy="15416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4" t="16134" r="25877" b="15631"/>
            <a:stretch/>
          </p:blipFill>
          <p:spPr>
            <a:xfrm>
              <a:off x="8942833" y="3989198"/>
              <a:ext cx="877824" cy="13258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18" y="4315562"/>
              <a:ext cx="1754794" cy="99951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505" y="3773428"/>
              <a:ext cx="748380" cy="15416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260" y="4218727"/>
              <a:ext cx="2177297" cy="1096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26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Animals</a:t>
            </a:r>
          </a:p>
          <a:p>
            <a:pPr algn="ctr"/>
            <a:endParaRPr lang="en-GB" sz="10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Animals are broadly classified into 2 groups.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endParaRPr lang="en-GB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Can you name any examples of vertebrates and invertebrates?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5058" y="2554205"/>
            <a:ext cx="10650141" cy="622383"/>
            <a:chOff x="897889" y="2654351"/>
            <a:chExt cx="10650141" cy="1386201"/>
          </a:xfrm>
        </p:grpSpPr>
        <p:sp>
          <p:nvSpPr>
            <p:cNvPr id="12" name="Rounded Rectangle 11"/>
            <p:cNvSpPr/>
            <p:nvPr/>
          </p:nvSpPr>
          <p:spPr>
            <a:xfrm>
              <a:off x="897889" y="2654351"/>
              <a:ext cx="3585712" cy="13862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v</a:t>
              </a:r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ertebrates</a:t>
              </a:r>
              <a:endPara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GB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962318" y="2654351"/>
              <a:ext cx="3585712" cy="13862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</a:t>
              </a:r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nvertebrates</a:t>
              </a:r>
              <a:endParaRPr lang="en-GB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5058" y="3348376"/>
            <a:ext cx="10639483" cy="1825052"/>
            <a:chOff x="908547" y="886884"/>
            <a:chExt cx="10639483" cy="4064841"/>
          </a:xfrm>
        </p:grpSpPr>
        <p:sp>
          <p:nvSpPr>
            <p:cNvPr id="17" name="Rounded Rectangle 16"/>
            <p:cNvSpPr/>
            <p:nvPr/>
          </p:nvSpPr>
          <p:spPr>
            <a:xfrm>
              <a:off x="908547" y="886884"/>
              <a:ext cx="3585712" cy="40648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 smtClean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They have a backbone inside their body.</a:t>
              </a:r>
            </a:p>
            <a:p>
              <a:pPr algn="ctr"/>
              <a:endParaRPr lang="en-GB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962318" y="886888"/>
              <a:ext cx="3585712" cy="40648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They do not have a backbone; they have soft bodies or an outer shell.</a:t>
              </a:r>
              <a:endParaRPr lang="en-GB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0" y="2865396"/>
            <a:ext cx="1620561" cy="11905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7976">
            <a:off x="6683304" y="4075621"/>
            <a:ext cx="691571" cy="10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505</Words>
  <Application>Microsoft Office PowerPoint</Application>
  <PresentationFormat>Widescreen</PresentationFormat>
  <Paragraphs>281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Remote 5</cp:lastModifiedBy>
  <cp:revision>272</cp:revision>
  <dcterms:created xsi:type="dcterms:W3CDTF">2018-03-29T14:43:08Z</dcterms:created>
  <dcterms:modified xsi:type="dcterms:W3CDTF">2020-11-17T14:33:52Z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