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48" r:id="rId3"/>
    <p:sldId id="349" r:id="rId4"/>
    <p:sldId id="350" r:id="rId5"/>
    <p:sldId id="355" r:id="rId6"/>
    <p:sldId id="356" r:id="rId7"/>
    <p:sldId id="357" r:id="rId8"/>
    <p:sldId id="358" r:id="rId9"/>
    <p:sldId id="359" r:id="rId10"/>
    <p:sldId id="339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563"/>
    <a:srgbClr val="BFD25F"/>
    <a:srgbClr val="30A55F"/>
    <a:srgbClr val="6491D3"/>
    <a:srgbClr val="C670AF"/>
    <a:srgbClr val="0070C0"/>
    <a:srgbClr val="62C896"/>
    <a:srgbClr val="EEE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48D-811A-4B8D-8D7B-B562A024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B0A57-D55D-4E5D-87C4-A88948A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2B6A-4D8F-46C6-9AE3-8E1DCF8D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45C-0AE0-4288-A92E-1518579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6DC3-3E37-484D-B1F9-E47791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F974D-D2CC-4101-90DD-AFF67E3E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A1A0-39DC-4B01-BB5A-8708969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014C-E888-4391-BD0E-804BE61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C1A2-C6A2-40F0-8DC9-D9B997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E400-2776-4619-A618-013BF84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EBD6-5A36-4B18-BFF8-6CFB4F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CF1C-64F0-4278-AE2C-C8EAAA85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623-682C-47AF-A07C-CAA1BFF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14B3-DF13-467C-B7EF-78570B88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5045-421C-4A85-9F64-D4F64AC5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C41-8843-4FFF-A896-A5150B2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35EA-3002-4AF7-BDCF-0B8F563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311-C066-43EF-ABBB-CCBB0E25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725E-2952-48A9-8E92-0B7DC7A6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D66-D3EF-462F-AB15-849D6F9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594F-627A-4DF7-B855-8CC82F5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461B-E92D-4501-A52C-509A8A05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5F31-52FC-4792-9EB5-D2F759E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E8CE-40B3-464E-B453-A2FAE7D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DEA6-68E7-417B-971D-04E969C0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9799-5B11-46B0-A940-0DCC140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0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FCA6-00C6-41E2-AF00-726DED7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5188-A5E7-4EA4-9546-FD6FFB9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9907-66EE-474F-864F-00973CC9F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B3DAF-6937-43DB-986D-859FB588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ED2E-A442-454B-B572-584A9ECB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282F7-36C4-4A2A-9719-CE79E12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3480-2E45-4153-86B7-1DD8F27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0707F-A685-4D24-9336-F713FA1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93A7-F48A-4663-9B68-22643CC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13012-3122-48AD-8909-4D792BA2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5003-95C9-41B3-9F89-1E672A6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A9DF-62BA-4C37-B108-B93D695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18507-3485-43B3-94BA-E02A2478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8016-CF04-4944-BA95-D1ED7F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8B4-8439-4CBA-99F5-1D4974B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1D2-C64E-4758-A3B4-95A08F48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681-561B-486E-A7BF-C8E91D0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4526-F7A8-4298-9B83-0883B2D0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947-FAF2-4535-B79D-E1165CA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1BA13-D544-4A48-BE06-989C7B55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728D-72A6-43E2-B27A-B331165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831-AE82-4F43-BB87-976A500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4CC60-87DE-43E2-BEB0-BF592ED83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37C4-5FB4-4E6F-A283-BA1E507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D8B8-ED64-48C3-A10E-506D57AC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20F9-184D-4DEA-9E1C-18A0FEF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F51A-9CAB-4C3C-A1CD-E07E62E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61B46-5204-4CDD-A0C0-3B7F9EB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FC6-1DE6-4A76-8DD5-C433254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3486-730D-4383-9754-A1F2DD490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636D-264A-4F6D-8ECE-8EDFBE94DDD3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15D-B9E3-44C2-99CA-29703B10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9060-30FC-4112-86C5-62322D7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Progression in Mastery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Year </a:t>
            </a:r>
            <a:r>
              <a:rPr lang="en-GB" sz="3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 Classification of Living Things by Scientists</a:t>
            </a:r>
            <a:endParaRPr lang="en-GB" sz="3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717847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F6B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learn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how famous scientists classify!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0" t="40137" r="-3440" b="42106"/>
          <a:stretch/>
        </p:blipFill>
        <p:spPr>
          <a:xfrm>
            <a:off x="6960357" y="2495795"/>
            <a:ext cx="2947917" cy="33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Independent Task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Become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1843" y="2248991"/>
            <a:ext cx="11468315" cy="3614353"/>
            <a:chOff x="361309" y="2177871"/>
            <a:chExt cx="11468315" cy="36143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2685" y="3348523"/>
              <a:ext cx="3456000" cy="244370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3624" y="3319915"/>
              <a:ext cx="3456000" cy="244236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9135" y="2177871"/>
              <a:ext cx="3456000" cy="244732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9174" y="2922222"/>
              <a:ext cx="3456000" cy="244598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0196" y="2534605"/>
              <a:ext cx="3456000" cy="244370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1309" y="2177871"/>
              <a:ext cx="3456000" cy="2441424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08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Exit task – </a:t>
            </a:r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Checking </a:t>
            </a:r>
            <a:r>
              <a:rPr lang="en-GB" sz="3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the tricky bits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-6529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Jane thinks that these living things are from the same kingdom.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Do you agree with her? Explain your reasoning.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0" t="40137" r="-3440" b="42106"/>
          <a:stretch/>
        </p:blipFill>
        <p:spPr>
          <a:xfrm>
            <a:off x="352166" y="1737805"/>
            <a:ext cx="2947917" cy="3304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39" y="3801643"/>
            <a:ext cx="1180086" cy="138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2123598"/>
            <a:ext cx="2329004" cy="1326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91" y="2446803"/>
            <a:ext cx="2363686" cy="2743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35" y="1832294"/>
            <a:ext cx="1828265" cy="1909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7" y="3436387"/>
            <a:ext cx="2097789" cy="17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We can group plants into flowering plants and non-flowering plants.</a:t>
            </a:r>
          </a:p>
          <a:p>
            <a:pPr algn="ctr"/>
            <a:endParaRPr lang="en-GB" sz="14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any examples of flowering and non-flowering plants?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2954" y="2158747"/>
            <a:ext cx="11706093" cy="2816696"/>
            <a:chOff x="263782" y="2139697"/>
            <a:chExt cx="11706093" cy="2816696"/>
          </a:xfrm>
        </p:grpSpPr>
        <p:sp>
          <p:nvSpPr>
            <p:cNvPr id="12" name="Rounded Rectangle 11"/>
            <p:cNvSpPr/>
            <p:nvPr/>
          </p:nvSpPr>
          <p:spPr>
            <a:xfrm>
              <a:off x="263782" y="2139697"/>
              <a:ext cx="3750434" cy="28166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Flowering plants produce ______ which grow as separate plants by developing roots.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833" y="2139697"/>
              <a:ext cx="732085" cy="2816696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6391279" y="2139697"/>
              <a:ext cx="3750434" cy="28166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Non-flowering plants do not produce ______. Instead, they </a:t>
              </a:r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produce 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 </a:t>
              </a:r>
              <a:b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on their leaves.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781" y="3235507"/>
              <a:ext cx="1637094" cy="172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Animals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dirty="0" smtClean="0">
                <a:latin typeface="Century Gothic" panose="020B0502020202020204" pitchFamily="34" charset="0"/>
              </a:rPr>
              <a:t>can be broadly classified into two groups.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any examples of vertebrates and invertebrates?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09" y="3784900"/>
            <a:ext cx="1620561" cy="1190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7976">
            <a:off x="10733342" y="3632183"/>
            <a:ext cx="846197" cy="12420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2954" y="2158747"/>
            <a:ext cx="9877931" cy="2816696"/>
            <a:chOff x="263782" y="2139697"/>
            <a:chExt cx="9877931" cy="2816696"/>
          </a:xfrm>
        </p:grpSpPr>
        <p:sp>
          <p:nvSpPr>
            <p:cNvPr id="22" name="Rounded Rectangle 21"/>
            <p:cNvSpPr/>
            <p:nvPr/>
          </p:nvSpPr>
          <p:spPr>
            <a:xfrm>
              <a:off x="263782" y="2139697"/>
              <a:ext cx="3750434" cy="28166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Vertebrates have a ________ inside their body.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91279" y="2139697"/>
              <a:ext cx="3750434" cy="28166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Invertebrates do not have </a:t>
              </a:r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 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________. They have soft bodies or an outer </a:t>
              </a:r>
              <a:r>
                <a: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Microorganisms are very small living things. </a:t>
            </a: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We can only see them using a </a:t>
            </a:r>
            <a:r>
              <a:rPr lang="en-GB" sz="28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remember the name of any helpful bacteria?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0" y="2610276"/>
            <a:ext cx="2704360" cy="26882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07977" y="2609555"/>
            <a:ext cx="3585712" cy="2689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Bacteria is a microorganism which breaks down plants into 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________.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98312" y="2609555"/>
            <a:ext cx="3585712" cy="2689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We sometimes refer to microorganisms as 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‘________’. Harmful ________ can make us ill.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Scientists, known as taxonomists, classify living things </a:t>
            </a:r>
            <a:br>
              <a:rPr lang="en-GB" sz="2800" dirty="0" smtClean="0">
                <a:latin typeface="Century Gothic" panose="020B0502020202020204" pitchFamily="34" charset="0"/>
              </a:rPr>
            </a:br>
            <a:r>
              <a:rPr lang="en-GB" sz="2800" dirty="0" smtClean="0">
                <a:latin typeface="Century Gothic" panose="020B0502020202020204" pitchFamily="34" charset="0"/>
              </a:rPr>
              <a:t>based on their similarities and differences.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623">
            <a:off x="673897" y="2916740"/>
            <a:ext cx="3134740" cy="1922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79" y="4660900"/>
            <a:ext cx="1479234" cy="93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162">
            <a:off x="8693274" y="3611725"/>
            <a:ext cx="513643" cy="2190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28" y="3070242"/>
            <a:ext cx="1669507" cy="763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51" y="2410889"/>
            <a:ext cx="1426886" cy="12916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7307" y="3873799"/>
            <a:ext cx="507829" cy="17242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3" t="16389" r="25508" b="15499"/>
          <a:stretch/>
        </p:blipFill>
        <p:spPr>
          <a:xfrm>
            <a:off x="10455955" y="4295274"/>
            <a:ext cx="950494" cy="13234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33" y="2420726"/>
            <a:ext cx="1174670" cy="13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Carl Linnaeus, a Swedish taxonomist, published a </a:t>
            </a: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system for classifying all living things in 1735. We still </a:t>
            </a: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use an adapted version of this today. 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It is known as the Linnaean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42" y="2682868"/>
            <a:ext cx="2293316" cy="27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 like a Scientist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There were eight different levels to Linnaeus’ classification system.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Research the meaning of each of these terms.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0296" y="2132451"/>
            <a:ext cx="11711409" cy="1070622"/>
            <a:chOff x="1115977" y="2180579"/>
            <a:chExt cx="11711409" cy="1070622"/>
          </a:xfrm>
        </p:grpSpPr>
        <p:sp>
          <p:nvSpPr>
            <p:cNvPr id="7" name="Rounded Rectangle 6"/>
            <p:cNvSpPr/>
            <p:nvPr/>
          </p:nvSpPr>
          <p:spPr>
            <a:xfrm>
              <a:off x="1115977" y="2180579"/>
              <a:ext cx="2451312" cy="10706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Domain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02676" y="2180579"/>
              <a:ext cx="2451312" cy="10706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Kingdom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289375" y="2180579"/>
              <a:ext cx="2451312" cy="10706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Phylum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376074" y="2180579"/>
              <a:ext cx="2451312" cy="10706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Class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0296" y="4004495"/>
            <a:ext cx="11711409" cy="1070622"/>
            <a:chOff x="1115977" y="2180579"/>
            <a:chExt cx="11711409" cy="1070622"/>
          </a:xfrm>
        </p:grpSpPr>
        <p:sp>
          <p:nvSpPr>
            <p:cNvPr id="16" name="Rounded Rectangle 15"/>
            <p:cNvSpPr/>
            <p:nvPr/>
          </p:nvSpPr>
          <p:spPr>
            <a:xfrm>
              <a:off x="1115977" y="2180579"/>
              <a:ext cx="2451312" cy="10706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Order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202676" y="2180579"/>
              <a:ext cx="2451312" cy="10706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Family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89375" y="2180579"/>
              <a:ext cx="2451312" cy="10706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Genus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376074" y="2180579"/>
              <a:ext cx="2451312" cy="10706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Species</a:t>
              </a:r>
              <a:endParaRPr lang="en-GB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Talk like a Scientist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Discuss Jane’s question with your partner…</a:t>
            </a:r>
          </a:p>
        </p:txBody>
      </p:sp>
      <p:sp>
        <p:nvSpPr>
          <p:cNvPr id="20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308773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F6B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name all of the kingdoms used in classification?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0" t="40137" r="-3440" b="42106"/>
          <a:stretch/>
        </p:blipFill>
        <p:spPr>
          <a:xfrm>
            <a:off x="6960357" y="2086721"/>
            <a:ext cx="2947917" cy="33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 like 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-6529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do you agree with?</a:t>
            </a: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790384" y="1825012"/>
            <a:ext cx="2984639" cy="1742961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C67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Lions and tigers are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</a:t>
            </a:r>
            <a:r>
              <a:rPr kumimoji="0" lang="en-GB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 species.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667755" y="4101860"/>
            <a:ext cx="2984639" cy="1742961"/>
          </a:xfrm>
          <a:prstGeom prst="wedgeEllipseCallout">
            <a:avLst>
              <a:gd name="adj1" fmla="val -56438"/>
              <a:gd name="adj2" fmla="val 31645"/>
            </a:avLst>
          </a:prstGeom>
          <a:noFill/>
          <a:ln w="69850">
            <a:solidFill>
              <a:srgbClr val="649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Dogs and wolves are in the same family.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8497623" y="4101860"/>
            <a:ext cx="2984639" cy="1742961"/>
          </a:xfrm>
          <a:prstGeom prst="wedgeEllipseCallout">
            <a:avLst>
              <a:gd name="adj1" fmla="val -56438"/>
              <a:gd name="adj2" fmla="val 31645"/>
            </a:avLst>
          </a:prstGeom>
          <a:noFill/>
          <a:ln w="69850">
            <a:solidFill>
              <a:srgbClr val="BF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Sharks and whales are the same class.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5137768" y="2773204"/>
            <a:ext cx="92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Millie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283139" y="4984249"/>
            <a:ext cx="92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Anita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953542" y="4981420"/>
            <a:ext cx="110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Caleb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2" t="-699" r="57393" b="82317"/>
          <a:stretch/>
        </p:blipFill>
        <p:spPr>
          <a:xfrm>
            <a:off x="3715714" y="1879228"/>
            <a:ext cx="1656885" cy="19957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42096" r="57393" b="42366"/>
          <a:stretch/>
        </p:blipFill>
        <p:spPr>
          <a:xfrm>
            <a:off x="879245" y="4282126"/>
            <a:ext cx="1546456" cy="17064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3" t="22743" b="61719"/>
          <a:stretch/>
        </p:blipFill>
        <p:spPr>
          <a:xfrm>
            <a:off x="6647118" y="4306866"/>
            <a:ext cx="1622188" cy="1790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49" y="1945612"/>
            <a:ext cx="2585174" cy="1929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75">
            <a:off x="8399891" y="2088810"/>
            <a:ext cx="3673127" cy="1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408</Words>
  <Application>Microsoft Office PowerPoint</Application>
  <PresentationFormat>Widescreen</PresentationFormat>
  <Paragraphs>221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Remote 6</cp:lastModifiedBy>
  <cp:revision>291</cp:revision>
  <dcterms:created xsi:type="dcterms:W3CDTF">2018-03-29T14:43:08Z</dcterms:created>
  <dcterms:modified xsi:type="dcterms:W3CDTF">2020-12-07T13:22:10Z</dcterms:modified>
  <cp:contentStatus/>
</cp:coreProperties>
</file>