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82" r:id="rId4"/>
    <p:sldId id="274" r:id="rId5"/>
    <p:sldId id="287" r:id="rId6"/>
    <p:sldId id="288" r:id="rId7"/>
    <p:sldId id="276" r:id="rId8"/>
    <p:sldId id="278" r:id="rId9"/>
    <p:sldId id="289" r:id="rId10"/>
    <p:sldId id="280"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9900CC"/>
    <a:srgbClr val="BD1E2C"/>
    <a:srgbClr val="FF0000"/>
    <a:srgbClr val="ECDC12"/>
    <a:srgbClr val="6F5093"/>
    <a:srgbClr val="92D050"/>
    <a:srgbClr val="0063AE"/>
    <a:srgbClr val="3366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2" autoAdjust="0"/>
    <p:restoredTop sz="94643"/>
  </p:normalViewPr>
  <p:slideViewPr>
    <p:cSldViewPr snapToGrid="0">
      <p:cViewPr varScale="1">
        <p:scale>
          <a:sx n="110" d="100"/>
          <a:sy n="110" d="100"/>
        </p:scale>
        <p:origin x="20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CE37E-519D-4214-A6B9-0349D65BA4F9}" type="datetimeFigureOut">
              <a:rPr lang="en-GB" smtClean="0"/>
              <a:t>11/04/2021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E5588-BE0A-452B-808C-434828F3F547}" type="slidenum">
              <a:rPr lang="en-GB" smtClean="0"/>
              <a:t>‹#›</a:t>
            </a:fld>
            <a:endParaRPr lang="en-GB"/>
          </a:p>
        </p:txBody>
      </p:sp>
    </p:spTree>
    <p:extLst>
      <p:ext uri="{BB962C8B-B14F-4D97-AF65-F5344CB8AC3E}">
        <p14:creationId xmlns:p14="http://schemas.microsoft.com/office/powerpoint/2010/main" val="111015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5E5588-BE0A-452B-808C-434828F3F547}" type="slidenum">
              <a:rPr lang="en-GB" smtClean="0"/>
              <a:t>4</a:t>
            </a:fld>
            <a:endParaRPr lang="en-GB"/>
          </a:p>
        </p:txBody>
      </p:sp>
    </p:spTree>
    <p:extLst>
      <p:ext uri="{BB962C8B-B14F-4D97-AF65-F5344CB8AC3E}">
        <p14:creationId xmlns:p14="http://schemas.microsoft.com/office/powerpoint/2010/main" val="133217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5E5588-BE0A-452B-808C-434828F3F547}" type="slidenum">
              <a:rPr lang="en-GB" smtClean="0"/>
              <a:t>7</a:t>
            </a:fld>
            <a:endParaRPr lang="en-GB"/>
          </a:p>
        </p:txBody>
      </p:sp>
    </p:spTree>
    <p:extLst>
      <p:ext uri="{BB962C8B-B14F-4D97-AF65-F5344CB8AC3E}">
        <p14:creationId xmlns:p14="http://schemas.microsoft.com/office/powerpoint/2010/main" val="273929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C236-9748-42C3-868D-89F234E9F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CEB37A-4536-41B8-8118-4B27B3CC5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E40574-5A46-429A-9D87-0F84C5FFAD2D}"/>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5" name="Footer Placeholder 4">
            <a:extLst>
              <a:ext uri="{FF2B5EF4-FFF2-40B4-BE49-F238E27FC236}">
                <a16:creationId xmlns:a16="http://schemas.microsoft.com/office/drawing/2014/main" id="{CDA8C34D-39D0-4625-BAA2-FB26C3C99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77034-A545-426D-9C46-F39A2183C46D}"/>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3668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948D-811A-4B8D-8D7B-B562A024D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EB0A57-D55D-4E5D-87C4-A88948A63E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52B6A-4D8F-46C6-9AE3-8E1DCF8D4D96}"/>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5" name="Footer Placeholder 4">
            <a:extLst>
              <a:ext uri="{FF2B5EF4-FFF2-40B4-BE49-F238E27FC236}">
                <a16:creationId xmlns:a16="http://schemas.microsoft.com/office/drawing/2014/main" id="{C918245C-0AE0-4288-A92E-15185793C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96DC3-3E37-484D-B1F9-E47791AAF95D}"/>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007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F974D-D2CC-4101-90DD-AFF67E3E4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9A1A0-39DC-4B01-BB5A-8708969E28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0014C-E888-4391-BD0E-804BE613A0F3}"/>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5" name="Footer Placeholder 4">
            <a:extLst>
              <a:ext uri="{FF2B5EF4-FFF2-40B4-BE49-F238E27FC236}">
                <a16:creationId xmlns:a16="http://schemas.microsoft.com/office/drawing/2014/main" id="{E73EC1A2-C6A2-40F0-8DC9-D9B997324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0E400-2776-4619-A618-013BF8412E19}"/>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148540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EBD6-5A36-4B18-BFF8-6CFB4F69A0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54CF1C-64F0-4278-AE2C-C8EAAA855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A6E623-682C-47AF-A07C-CAA1BFF9F614}"/>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5" name="Footer Placeholder 4">
            <a:extLst>
              <a:ext uri="{FF2B5EF4-FFF2-40B4-BE49-F238E27FC236}">
                <a16:creationId xmlns:a16="http://schemas.microsoft.com/office/drawing/2014/main" id="{CB8914B3-DF13-467C-B7EF-78570B88E0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F5045-421C-4A85-9F64-D4F64AC596C1}"/>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400334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FC41-8843-4FFF-A896-A5150B2CF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F835EA-3002-4AF7-BDCF-0B8F563C7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036311-C066-43EF-ABBB-CCBB0E25C563}"/>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5" name="Footer Placeholder 4">
            <a:extLst>
              <a:ext uri="{FF2B5EF4-FFF2-40B4-BE49-F238E27FC236}">
                <a16:creationId xmlns:a16="http://schemas.microsoft.com/office/drawing/2014/main" id="{54CA725E-2952-48A9-8E92-0B7DC7A67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AAD66-D3EF-462F-AB15-849D6F995937}"/>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05950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594F-627A-4DF7-B855-8CC82F51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0461B-E92D-4501-A52C-509A8A0525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445F31-52FC-4792-9EB5-D2F759E511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3CE8CE-40B3-464E-B453-A2FAE7DC640C}"/>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6" name="Footer Placeholder 5">
            <a:extLst>
              <a:ext uri="{FF2B5EF4-FFF2-40B4-BE49-F238E27FC236}">
                <a16:creationId xmlns:a16="http://schemas.microsoft.com/office/drawing/2014/main" id="{8FF3DEA6-68E7-417B-971D-04E969C0C5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E19799-5B11-46B0-A940-0DCC1401FF9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5850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FCA6-00C6-41E2-AF00-726DED7FC9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5A5188-A5E7-4EA4-9546-FD6FFB9F7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929907-66EE-474F-864F-00973CC9F3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BB3DAF-6937-43DB-986D-859FB588A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C2ED2E-A442-454B-B572-584A9ECB2C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A282F7-36C4-4A2A-9719-CE79E1282F9C}"/>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8" name="Footer Placeholder 7">
            <a:extLst>
              <a:ext uri="{FF2B5EF4-FFF2-40B4-BE49-F238E27FC236}">
                <a16:creationId xmlns:a16="http://schemas.microsoft.com/office/drawing/2014/main" id="{58F63480-2E45-4153-86B7-1DD8F278A6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B0707F-A685-4D24-9336-F713FA1E7221}"/>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84969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93A7-F48A-4663-9B68-22643CC823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713012-3122-48AD-8909-4D792BA2E97C}"/>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4" name="Footer Placeholder 3">
            <a:extLst>
              <a:ext uri="{FF2B5EF4-FFF2-40B4-BE49-F238E27FC236}">
                <a16:creationId xmlns:a16="http://schemas.microsoft.com/office/drawing/2014/main" id="{DCD55003-95C9-41B3-9F89-1E672A6922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C5A9DF-62BA-4C37-B108-B93D695218E7}"/>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05210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18507-3485-43B3-94BA-E02A24784933}"/>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3" name="Footer Placeholder 2">
            <a:extLst>
              <a:ext uri="{FF2B5EF4-FFF2-40B4-BE49-F238E27FC236}">
                <a16:creationId xmlns:a16="http://schemas.microsoft.com/office/drawing/2014/main" id="{FA168016-CF04-4944-BA95-D1ED7FF688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2618B4-8439-4CBA-99F5-1D4974BF7ED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136627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C1D2-C64E-4758-A3B4-95A08F487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9C9681-561B-486E-A7BF-C8E91D0C4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14526-F7A8-4298-9B83-0883B2D0B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1E8947-FAF2-4535-B79D-E1165CA4F1CB}"/>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6" name="Footer Placeholder 5">
            <a:extLst>
              <a:ext uri="{FF2B5EF4-FFF2-40B4-BE49-F238E27FC236}">
                <a16:creationId xmlns:a16="http://schemas.microsoft.com/office/drawing/2014/main" id="{CB41BA13-D544-4A48-BE06-989C7B550B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9728D-72A6-43E2-B27A-B331165CBB7A}"/>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32563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0831-AE82-4F43-BB87-976A500E0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34CC60-87DE-43E2-BEB0-BF592ED83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B137C4-5FB4-4E6F-A283-BA1E507F4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AD8B8-ED64-48C3-A10E-506D57AC93F8}"/>
              </a:ext>
            </a:extLst>
          </p:cNvPr>
          <p:cNvSpPr>
            <a:spLocks noGrp="1"/>
          </p:cNvSpPr>
          <p:nvPr>
            <p:ph type="dt" sz="half" idx="10"/>
          </p:nvPr>
        </p:nvSpPr>
        <p:spPr/>
        <p:txBody>
          <a:bodyPr/>
          <a:lstStyle/>
          <a:p>
            <a:fld id="{79F5636D-264A-4F6D-8ECE-8EDFBE94DDD3}" type="datetimeFigureOut">
              <a:rPr lang="en-GB" smtClean="0"/>
              <a:t>11/04/2021</a:t>
            </a:fld>
            <a:endParaRPr lang="en-GB"/>
          </a:p>
        </p:txBody>
      </p:sp>
      <p:sp>
        <p:nvSpPr>
          <p:cNvPr id="6" name="Footer Placeholder 5">
            <a:extLst>
              <a:ext uri="{FF2B5EF4-FFF2-40B4-BE49-F238E27FC236}">
                <a16:creationId xmlns:a16="http://schemas.microsoft.com/office/drawing/2014/main" id="{C35820F9-184D-4DEA-9E1C-18A0FEF1D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F5F51A-9CAB-4C3C-A1CD-E07E62E6746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5196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61B46-5204-4CDD-A0C0-3B7F9EBED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F63FC6-1DE6-4A76-8DD5-C433254A7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A3486-730D-4383-9754-A1F2DD490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5636D-264A-4F6D-8ECE-8EDFBE94DDD3}" type="datetimeFigureOut">
              <a:rPr lang="en-GB" smtClean="0"/>
              <a:t>11/04/2021</a:t>
            </a:fld>
            <a:endParaRPr lang="en-GB"/>
          </a:p>
        </p:txBody>
      </p:sp>
      <p:sp>
        <p:nvSpPr>
          <p:cNvPr id="5" name="Footer Placeholder 4">
            <a:extLst>
              <a:ext uri="{FF2B5EF4-FFF2-40B4-BE49-F238E27FC236}">
                <a16:creationId xmlns:a16="http://schemas.microsoft.com/office/drawing/2014/main" id="{2A58C15D-B9E3-44C2-99CA-29703B102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F89060-30FC-4112-86C5-62322D71D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95AE4-F2A1-4FCC-8F85-C251955AF8A3}" type="slidenum">
              <a:rPr lang="en-GB" smtClean="0"/>
              <a:t>‹#›</a:t>
            </a:fld>
            <a:endParaRPr lang="en-GB"/>
          </a:p>
        </p:txBody>
      </p:sp>
    </p:spTree>
    <p:extLst>
      <p:ext uri="{BB962C8B-B14F-4D97-AF65-F5344CB8AC3E}">
        <p14:creationId xmlns:p14="http://schemas.microsoft.com/office/powerpoint/2010/main" val="211456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t="7083" b="7292"/>
          <a:stretch/>
        </p:blipFill>
        <p:spPr>
          <a:xfrm>
            <a:off x="0" y="614363"/>
            <a:ext cx="12192000" cy="5872163"/>
          </a:xfrm>
          <a:prstGeom prst="rect">
            <a:avLst/>
          </a:prstGeom>
        </p:spPr>
      </p:pic>
      <p:sp>
        <p:nvSpPr>
          <p:cNvPr id="5" name="Rectangle 4">
            <a:extLst>
              <a:ext uri="{FF2B5EF4-FFF2-40B4-BE49-F238E27FC236}">
                <a16:creationId xmlns:a16="http://schemas.microsoft.com/office/drawing/2014/main" id="{F42A8559-181C-4E7E-BCC0-148EBFA93740}"/>
              </a:ext>
            </a:extLst>
          </p:cNvPr>
          <p:cNvSpPr/>
          <p:nvPr/>
        </p:nvSpPr>
        <p:spPr>
          <a:xfrm>
            <a:off x="-4130" y="77493"/>
            <a:ext cx="12192000" cy="14033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sp>
        <p:nvSpPr>
          <p:cNvPr id="6" name="Rectangle: Diagonal Corners Rounded 5">
            <a:extLst>
              <a:ext uri="{FF2B5EF4-FFF2-40B4-BE49-F238E27FC236}">
                <a16:creationId xmlns:a16="http://schemas.microsoft.com/office/drawing/2014/main" id="{5FB8E59A-7B57-4B99-8CC4-21BC88A6182A}"/>
              </a:ext>
            </a:extLst>
          </p:cNvPr>
          <p:cNvSpPr/>
          <p:nvPr/>
        </p:nvSpPr>
        <p:spPr>
          <a:xfrm>
            <a:off x="1462456" y="1176320"/>
            <a:ext cx="9272338" cy="728516"/>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extBox 4">
            <a:extLst>
              <a:ext uri="{FF2B5EF4-FFF2-40B4-BE49-F238E27FC236}">
                <a16:creationId xmlns:a16="http://schemas.microsoft.com/office/drawing/2014/main" id="{B54EBE31-22BE-420A-AEAD-3A55913DF39A}"/>
              </a:ext>
            </a:extLst>
          </p:cNvPr>
          <p:cNvSpPr txBox="1"/>
          <p:nvPr/>
        </p:nvSpPr>
        <p:spPr>
          <a:xfrm>
            <a:off x="-24446" y="160277"/>
            <a:ext cx="12191999" cy="16927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b="1" dirty="0">
                <a:solidFill>
                  <a:schemeClr val="bg1"/>
                </a:solidFill>
                <a:latin typeface="Century Gothic" panose="020B0502020202020204" pitchFamily="34" charset="0"/>
              </a:rPr>
              <a:t>Maths Workout </a:t>
            </a: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endParaRPr lang="en-GB" sz="100" b="1" dirty="0">
              <a:solidFill>
                <a:schemeClr val="bg1"/>
              </a:solidFill>
              <a:latin typeface="Century Gothic" panose="020B0502020202020204" pitchFamily="34" charset="0"/>
            </a:endParaRPr>
          </a:p>
          <a:p>
            <a:pPr algn="ctr"/>
            <a:r>
              <a:rPr lang="en-GB" sz="3600" b="1" dirty="0">
                <a:latin typeface="Century Gothic" panose="020B0502020202020204" pitchFamily="34" charset="0"/>
              </a:rPr>
              <a:t>Decimals Week 1 </a:t>
            </a:r>
            <a:endParaRPr lang="en-GB" sz="5400" b="1"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sp>
        <p:nvSpPr>
          <p:cNvPr id="10" name="TextBox 1">
            <a:extLst>
              <a:ext uri="{FF2B5EF4-FFF2-40B4-BE49-F238E27FC236}">
                <a16:creationId xmlns:a16="http://schemas.microsoft.com/office/drawing/2014/main" id="{80DE48FF-7871-4CC4-9B74-EB4C8BDDAF0C}"/>
              </a:ext>
            </a:extLst>
          </p:cNvPr>
          <p:cNvSpPr txBox="1"/>
          <p:nvPr/>
        </p:nvSpPr>
        <p:spPr>
          <a:xfrm>
            <a:off x="3807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pic>
        <p:nvPicPr>
          <p:cNvPr id="12" name="Picture 2" descr="https://www.deepeningunderstanding.co.uk/wp-content/uploads/2016/11/DU-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07720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Friday</a:t>
            </a: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r>
              <a:rPr lang="en-GB" sz="2400" dirty="0">
                <a:solidFill>
                  <a:schemeClr val="tx1"/>
                </a:solidFill>
                <a:latin typeface="Century Gothic" panose="020B0502020202020204" pitchFamily="34" charset="0"/>
              </a:rPr>
              <a:t>____ tenths = 40 hundredths</a:t>
            </a:r>
          </a:p>
          <a:p>
            <a:pPr algn="ctr"/>
            <a:endParaRPr lang="en-GB" sz="22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Write a decimal to match the bar model.</a:t>
            </a:r>
          </a:p>
          <a:p>
            <a:pPr algn="ctr"/>
            <a:endParaRPr lang="en-GB" sz="11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r>
              <a:rPr lang="en-GB" sz="2200" dirty="0">
                <a:solidFill>
                  <a:schemeClr val="tx1"/>
                </a:solidFill>
                <a:latin typeface="Century Gothic" panose="020B0502020202020204" pitchFamily="34" charset="0"/>
              </a:rPr>
              <a:t>    </a:t>
            </a: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Use &lt;, &gt; or = to complete the statement.</a:t>
            </a:r>
          </a:p>
          <a:p>
            <a:pPr algn="ctr"/>
            <a:endParaRPr lang="en-GB" sz="16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1.08          1.24</a:t>
            </a:r>
          </a:p>
          <a:p>
            <a:pPr algn="ctr"/>
            <a:endParaRPr lang="en-GB" sz="1100"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b="1" dirty="0">
                <a:solidFill>
                  <a:srgbClr val="0070C0"/>
                </a:solidFill>
                <a:latin typeface="Century Gothic" panose="020B0502020202020204" pitchFamily="34" charset="0"/>
              </a:rPr>
              <a:t>True or false?</a:t>
            </a:r>
            <a:endParaRPr lang="en-GB" sz="1600" b="1" dirty="0">
              <a:solidFill>
                <a:srgbClr val="0070C0"/>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pPr algn="ctr"/>
            <a:r>
              <a:rPr lang="en-GB" sz="2800" dirty="0">
                <a:solidFill>
                  <a:schemeClr val="tx1"/>
                </a:solidFill>
                <a:latin typeface="Century Gothic" panose="020B0502020202020204" pitchFamily="34" charset="0"/>
              </a:rPr>
              <a:t>80 ÷ 100 = 0.08</a:t>
            </a:r>
          </a:p>
          <a:p>
            <a:pPr algn="ctr"/>
            <a:endParaRPr lang="en-GB" sz="22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
        <p:nvSpPr>
          <p:cNvPr id="91"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Alfie wants to represent one whole and two hundredths on the place value grid.</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Has he done this correctly?</a:t>
            </a:r>
          </a:p>
          <a:p>
            <a:pPr algn="ctr"/>
            <a:r>
              <a:rPr lang="en-GB" sz="2200" dirty="0">
                <a:solidFill>
                  <a:schemeClr val="tx1"/>
                </a:solidFill>
                <a:latin typeface="Century Gothic" panose="020B0502020202020204" pitchFamily="34" charset="0"/>
              </a:rPr>
              <a:t>Explain why!</a:t>
            </a:r>
            <a:endParaRPr lang="en-GB" sz="2800" dirty="0">
              <a:solidFill>
                <a:schemeClr val="tx1"/>
              </a:solidFill>
              <a:latin typeface="Century Gothic" panose="020B0502020202020204" pitchFamily="34" charset="0"/>
            </a:endParaRPr>
          </a:p>
        </p:txBody>
      </p:sp>
      <p:sp>
        <p:nvSpPr>
          <p:cNvPr id="92" name="TextBox 91"/>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pic>
        <p:nvPicPr>
          <p:cNvPr id="86" name="Picture 2" descr="27145461_468214916908565_128156848_o"/>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38843" t="7964" r="38918" b="73273"/>
          <a:stretch/>
        </p:blipFill>
        <p:spPr bwMode="auto">
          <a:xfrm>
            <a:off x="6870530" y="3314103"/>
            <a:ext cx="1468000" cy="1754043"/>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 name="Table 4">
            <a:extLst>
              <a:ext uri="{FF2B5EF4-FFF2-40B4-BE49-F238E27FC236}">
                <a16:creationId xmlns:a16="http://schemas.microsoft.com/office/drawing/2014/main" id="{A7B072A7-AA09-4921-8213-A1C54748B6CD}"/>
              </a:ext>
            </a:extLst>
          </p:cNvPr>
          <p:cNvGraphicFramePr>
            <a:graphicFrameLocks noGrp="1"/>
          </p:cNvGraphicFramePr>
          <p:nvPr>
            <p:extLst>
              <p:ext uri="{D42A27DB-BD31-4B8C-83A1-F6EECF244321}">
                <p14:modId xmlns:p14="http://schemas.microsoft.com/office/powerpoint/2010/main" val="133790776"/>
              </p:ext>
            </p:extLst>
          </p:nvPr>
        </p:nvGraphicFramePr>
        <p:xfrm>
          <a:off x="1306126" y="3328998"/>
          <a:ext cx="3960000" cy="39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547228824"/>
                    </a:ext>
                  </a:extLst>
                </a:gridCol>
                <a:gridCol w="396000">
                  <a:extLst>
                    <a:ext uri="{9D8B030D-6E8A-4147-A177-3AD203B41FA5}">
                      <a16:colId xmlns:a16="http://schemas.microsoft.com/office/drawing/2014/main" val="2912137269"/>
                    </a:ext>
                  </a:extLst>
                </a:gridCol>
                <a:gridCol w="396000">
                  <a:extLst>
                    <a:ext uri="{9D8B030D-6E8A-4147-A177-3AD203B41FA5}">
                      <a16:colId xmlns:a16="http://schemas.microsoft.com/office/drawing/2014/main" val="3820945602"/>
                    </a:ext>
                  </a:extLst>
                </a:gridCol>
                <a:gridCol w="396000">
                  <a:extLst>
                    <a:ext uri="{9D8B030D-6E8A-4147-A177-3AD203B41FA5}">
                      <a16:colId xmlns:a16="http://schemas.microsoft.com/office/drawing/2014/main" val="1339739749"/>
                    </a:ext>
                  </a:extLst>
                </a:gridCol>
                <a:gridCol w="396000">
                  <a:extLst>
                    <a:ext uri="{9D8B030D-6E8A-4147-A177-3AD203B41FA5}">
                      <a16:colId xmlns:a16="http://schemas.microsoft.com/office/drawing/2014/main" val="3834952805"/>
                    </a:ext>
                  </a:extLst>
                </a:gridCol>
                <a:gridCol w="396000">
                  <a:extLst>
                    <a:ext uri="{9D8B030D-6E8A-4147-A177-3AD203B41FA5}">
                      <a16:colId xmlns:a16="http://schemas.microsoft.com/office/drawing/2014/main" val="1468535418"/>
                    </a:ext>
                  </a:extLst>
                </a:gridCol>
                <a:gridCol w="396000">
                  <a:extLst>
                    <a:ext uri="{9D8B030D-6E8A-4147-A177-3AD203B41FA5}">
                      <a16:colId xmlns:a16="http://schemas.microsoft.com/office/drawing/2014/main" val="2721176670"/>
                    </a:ext>
                  </a:extLst>
                </a:gridCol>
                <a:gridCol w="396000">
                  <a:extLst>
                    <a:ext uri="{9D8B030D-6E8A-4147-A177-3AD203B41FA5}">
                      <a16:colId xmlns:a16="http://schemas.microsoft.com/office/drawing/2014/main" val="1899107420"/>
                    </a:ext>
                  </a:extLst>
                </a:gridCol>
                <a:gridCol w="396000">
                  <a:extLst>
                    <a:ext uri="{9D8B030D-6E8A-4147-A177-3AD203B41FA5}">
                      <a16:colId xmlns:a16="http://schemas.microsoft.com/office/drawing/2014/main" val="1943784393"/>
                    </a:ext>
                  </a:extLst>
                </a:gridCol>
                <a:gridCol w="396000">
                  <a:extLst>
                    <a:ext uri="{9D8B030D-6E8A-4147-A177-3AD203B41FA5}">
                      <a16:colId xmlns:a16="http://schemas.microsoft.com/office/drawing/2014/main" val="3020157815"/>
                    </a:ext>
                  </a:extLst>
                </a:gridCol>
              </a:tblGrid>
              <a:tr h="396000">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380105957"/>
                  </a:ext>
                </a:extLst>
              </a:tr>
            </a:tbl>
          </a:graphicData>
        </a:graphic>
      </p:graphicFrame>
      <p:sp>
        <p:nvSpPr>
          <p:cNvPr id="52" name="Rounded Rectangle 40">
            <a:extLst>
              <a:ext uri="{FF2B5EF4-FFF2-40B4-BE49-F238E27FC236}">
                <a16:creationId xmlns:a16="http://schemas.microsoft.com/office/drawing/2014/main" id="{4798FE52-B702-4BAC-B645-BFBF740F1B74}"/>
              </a:ext>
            </a:extLst>
          </p:cNvPr>
          <p:cNvSpPr/>
          <p:nvPr/>
        </p:nvSpPr>
        <p:spPr>
          <a:xfrm>
            <a:off x="3033714" y="5306280"/>
            <a:ext cx="504825" cy="42862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64576887"/>
              </p:ext>
            </p:extLst>
          </p:nvPr>
        </p:nvGraphicFramePr>
        <p:xfrm>
          <a:off x="8531034" y="3952135"/>
          <a:ext cx="2911828" cy="792480"/>
        </p:xfrm>
        <a:graphic>
          <a:graphicData uri="http://schemas.openxmlformats.org/drawingml/2006/table">
            <a:tbl>
              <a:tblPr firstRow="1" bandRow="1">
                <a:tableStyleId>{5C22544A-7EE6-4342-B048-85BDC9FD1C3A}</a:tableStyleId>
              </a:tblPr>
              <a:tblGrid>
                <a:gridCol w="727957">
                  <a:extLst>
                    <a:ext uri="{9D8B030D-6E8A-4147-A177-3AD203B41FA5}">
                      <a16:colId xmlns:a16="http://schemas.microsoft.com/office/drawing/2014/main" val="1552150665"/>
                    </a:ext>
                  </a:extLst>
                </a:gridCol>
                <a:gridCol w="727957">
                  <a:extLst>
                    <a:ext uri="{9D8B030D-6E8A-4147-A177-3AD203B41FA5}">
                      <a16:colId xmlns:a16="http://schemas.microsoft.com/office/drawing/2014/main" val="2350957760"/>
                    </a:ext>
                  </a:extLst>
                </a:gridCol>
                <a:gridCol w="727957">
                  <a:extLst>
                    <a:ext uri="{9D8B030D-6E8A-4147-A177-3AD203B41FA5}">
                      <a16:colId xmlns:a16="http://schemas.microsoft.com/office/drawing/2014/main" val="2827959119"/>
                    </a:ext>
                  </a:extLst>
                </a:gridCol>
                <a:gridCol w="727957">
                  <a:extLst>
                    <a:ext uri="{9D8B030D-6E8A-4147-A177-3AD203B41FA5}">
                      <a16:colId xmlns:a16="http://schemas.microsoft.com/office/drawing/2014/main" val="3557042395"/>
                    </a:ext>
                  </a:extLst>
                </a:gridCol>
              </a:tblGrid>
              <a:tr h="370840">
                <a:tc>
                  <a:txBody>
                    <a:bodyPr/>
                    <a:lstStyle/>
                    <a:p>
                      <a:pPr algn="ctr"/>
                      <a:r>
                        <a:rPr lang="en-GB" sz="2000" b="1" dirty="0">
                          <a:solidFill>
                            <a:schemeClr val="tx1"/>
                          </a:solidFill>
                          <a:latin typeface="Century Gothic" panose="020B0502020202020204" pitchFamily="34" charset="0"/>
                        </a:rPr>
                        <a:t>T</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t</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h</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886658027"/>
                  </a:ext>
                </a:extLst>
              </a:tr>
              <a:tr h="370840">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921339400"/>
                  </a:ext>
                </a:extLst>
              </a:tr>
            </a:tbl>
          </a:graphicData>
        </a:graphic>
      </p:graphicFrame>
      <p:sp>
        <p:nvSpPr>
          <p:cNvPr id="47" name="Oval 46"/>
          <p:cNvSpPr/>
          <p:nvPr/>
        </p:nvSpPr>
        <p:spPr>
          <a:xfrm>
            <a:off x="9911535" y="4106980"/>
            <a:ext cx="112331" cy="1123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9517925" y="4446578"/>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0817190" y="4446578"/>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1120757" y="4446578"/>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36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a:t>
            </a:r>
            <a:r>
              <a:rPr lang="en-GB" sz="1200" b="1">
                <a:solidFill>
                  <a:schemeClr val="bg1"/>
                </a:solidFill>
                <a:latin typeface="Century Gothic" panose="020B0502020202020204" pitchFamily="34" charset="0"/>
              </a:rPr>
              <a:t>LTD 2021</a:t>
            </a:r>
            <a:endParaRPr lang="en-GB" sz="1200" b="1" dirty="0">
              <a:solidFill>
                <a:schemeClr val="bg1"/>
              </a:solidFill>
              <a:latin typeface="Century Gothic" panose="020B0502020202020204" pitchFamily="34" charset="0"/>
            </a:endParaRPr>
          </a:p>
        </p:txBody>
      </p:sp>
      <p:sp>
        <p:nvSpPr>
          <p:cNvPr id="4" name="TextBox 3"/>
          <p:cNvSpPr txBox="1"/>
          <p:nvPr/>
        </p:nvSpPr>
        <p:spPr>
          <a:xfrm>
            <a:off x="937582" y="6214879"/>
            <a:ext cx="307720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Friday </a:t>
            </a:r>
            <a:r>
              <a:rPr lang="en-GB" sz="2800" b="1" dirty="0">
                <a:solidFill>
                  <a:srgbClr val="FFC000"/>
                </a:solidFill>
                <a:latin typeface="Century Gothic" panose="020B0502020202020204" pitchFamily="34" charset="0"/>
              </a:rPr>
              <a:t>Answers</a:t>
            </a:r>
            <a:endParaRPr lang="en-GB" sz="2800" b="1" dirty="0">
              <a:solidFill>
                <a:schemeClr val="bg1"/>
              </a:solidFill>
              <a:latin typeface="Century Gothic" panose="020B0502020202020204" pitchFamily="34" charset="0"/>
            </a:endParaRP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4</a:t>
            </a:r>
            <a:r>
              <a:rPr lang="en-GB" sz="2400" dirty="0">
                <a:solidFill>
                  <a:schemeClr val="tx1"/>
                </a:solidFill>
                <a:latin typeface="Century Gothic" panose="020B0502020202020204" pitchFamily="34" charset="0"/>
              </a:rPr>
              <a:t> tenths = 40 hundredths</a:t>
            </a: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0.5</a:t>
            </a:r>
          </a:p>
          <a:p>
            <a:pPr algn="ctr"/>
            <a:endParaRPr lang="en-GB" sz="1100" dirty="0">
              <a:solidFill>
                <a:schemeClr val="tx1"/>
              </a:solidFill>
              <a:latin typeface="Century Gothic" panose="020B0502020202020204" pitchFamily="34" charset="0"/>
            </a:endParaRPr>
          </a:p>
          <a:p>
            <a:r>
              <a:rPr lang="en-GB" sz="2200" dirty="0">
                <a:solidFill>
                  <a:schemeClr val="tx1"/>
                </a:solidFill>
                <a:latin typeface="Century Gothic" panose="020B0502020202020204" pitchFamily="34" charset="0"/>
              </a:rPr>
              <a:t>    </a:t>
            </a: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1.08          1.24    </a:t>
            </a:r>
            <a:endParaRPr lang="en-GB" sz="1100"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False, 80 ÷ 100 = 0.8</a:t>
            </a:r>
          </a:p>
          <a:p>
            <a:pPr algn="ctr"/>
            <a:endParaRPr lang="en-GB" sz="11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
        <p:nvSpPr>
          <p:cNvPr id="91"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200" b="1" dirty="0">
                <a:solidFill>
                  <a:srgbClr val="0070C0"/>
                </a:solidFill>
                <a:latin typeface="Century Gothic" panose="020B0502020202020204" pitchFamily="34" charset="0"/>
              </a:rPr>
              <a:t>D</a:t>
            </a:r>
            <a:r>
              <a:rPr lang="en-GB" sz="2200" b="1" dirty="0">
                <a:solidFill>
                  <a:schemeClr val="tx1"/>
                </a:solidFill>
                <a:latin typeface="Century Gothic" panose="020B0502020202020204" pitchFamily="34" charset="0"/>
              </a:rPr>
              <a:t> – Alfie has done this correctly.</a:t>
            </a:r>
          </a:p>
          <a:p>
            <a:r>
              <a:rPr lang="en-GB" sz="2200" b="1" dirty="0">
                <a:solidFill>
                  <a:srgbClr val="0070C0"/>
                </a:solidFill>
                <a:latin typeface="Century Gothic" panose="020B0502020202020204" pitchFamily="34" charset="0"/>
              </a:rPr>
              <a:t>A</a:t>
            </a:r>
            <a:r>
              <a:rPr lang="en-GB" sz="2200" b="1" dirty="0">
                <a:solidFill>
                  <a:schemeClr val="tx1"/>
                </a:solidFill>
                <a:latin typeface="Century Gothic" panose="020B0502020202020204" pitchFamily="34" charset="0"/>
              </a:rPr>
              <a:t> – He has represented one whole and two hundredths on the place value grid.</a:t>
            </a:r>
          </a:p>
          <a:p>
            <a:r>
              <a:rPr lang="en-GB" sz="2200" b="1" dirty="0">
                <a:solidFill>
                  <a:srgbClr val="0070C0"/>
                </a:solidFill>
                <a:latin typeface="Century Gothic" panose="020B0502020202020204" pitchFamily="34" charset="0"/>
              </a:rPr>
              <a:t>B </a:t>
            </a:r>
            <a:r>
              <a:rPr lang="en-GB" sz="2200" b="1" dirty="0">
                <a:solidFill>
                  <a:schemeClr val="tx1"/>
                </a:solidFill>
                <a:latin typeface="Century Gothic" panose="020B0502020202020204" pitchFamily="34" charset="0"/>
              </a:rPr>
              <a:t>– He has placed no counters in the tens column, one counter in the ones column, no counters in the tenths column and two counters in the hundredths column. This </a:t>
            </a:r>
            <a:r>
              <a:rPr lang="en-GB" sz="2200" b="1">
                <a:solidFill>
                  <a:schemeClr val="tx1"/>
                </a:solidFill>
                <a:latin typeface="Century Gothic" panose="020B0502020202020204" pitchFamily="34" charset="0"/>
              </a:rPr>
              <a:t>equals 1.02</a:t>
            </a:r>
            <a:endParaRPr lang="en-GB" sz="2200" b="1" dirty="0">
              <a:solidFill>
                <a:schemeClr val="tx1"/>
              </a:solidFill>
              <a:latin typeface="Century Gothic" panose="020B0502020202020204" pitchFamily="34" charset="0"/>
            </a:endParaRPr>
          </a:p>
        </p:txBody>
      </p:sp>
      <p:sp>
        <p:nvSpPr>
          <p:cNvPr id="92" name="TextBox 91"/>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22" name="Rounded Rectangle 40">
            <a:extLst>
              <a:ext uri="{FF2B5EF4-FFF2-40B4-BE49-F238E27FC236}">
                <a16:creationId xmlns:a16="http://schemas.microsoft.com/office/drawing/2014/main" id="{C5971084-52E4-4D18-B5C1-1A52A49279DB}"/>
              </a:ext>
            </a:extLst>
          </p:cNvPr>
          <p:cNvSpPr/>
          <p:nvPr/>
        </p:nvSpPr>
        <p:spPr>
          <a:xfrm>
            <a:off x="3033714" y="4640454"/>
            <a:ext cx="504825" cy="42862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Century Gothic" panose="020B0502020202020204" pitchFamily="34" charset="0"/>
              </a:rPr>
              <a:t>&lt;</a:t>
            </a:r>
          </a:p>
        </p:txBody>
      </p:sp>
    </p:spTree>
    <p:extLst>
      <p:ext uri="{BB962C8B-B14F-4D97-AF65-F5344CB8AC3E}">
        <p14:creationId xmlns:p14="http://schemas.microsoft.com/office/powerpoint/2010/main" val="125674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07720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Monday</a:t>
            </a: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3"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Jane says…</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Do you agree with her?</a:t>
            </a:r>
          </a:p>
          <a:p>
            <a:pPr algn="ctr"/>
            <a:r>
              <a:rPr lang="en-GB" sz="2200" dirty="0">
                <a:solidFill>
                  <a:schemeClr val="tx1"/>
                </a:solidFill>
                <a:latin typeface="Century Gothic" panose="020B0502020202020204" pitchFamily="34" charset="0"/>
              </a:rPr>
              <a:t>Explain your reasoning!</a:t>
            </a: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b="1" dirty="0">
                <a:solidFill>
                  <a:srgbClr val="0070C0"/>
                </a:solidFill>
                <a:latin typeface="Century Gothic" panose="020B0502020202020204" pitchFamily="34" charset="0"/>
              </a:rPr>
              <a:t>True or false?</a:t>
            </a:r>
            <a:endParaRPr lang="en-GB" sz="1600" b="1" dirty="0">
              <a:solidFill>
                <a:srgbClr val="0070C0"/>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There are ___ ones and ___ tenths.</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The number is _____.</a:t>
            </a:r>
          </a:p>
          <a:p>
            <a:pPr algn="ctr"/>
            <a:endParaRPr lang="en-GB" sz="11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Which number is the arrow pointing to?</a:t>
            </a:r>
            <a:endParaRPr lang="en-GB" sz="16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21" name="TextBox 20"/>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
        <p:nvSpPr>
          <p:cNvPr id="88" name="Rounded Rectangle 87"/>
          <p:cNvSpPr/>
          <p:nvPr/>
        </p:nvSpPr>
        <p:spPr>
          <a:xfrm>
            <a:off x="2277508" y="2986149"/>
            <a:ext cx="2017236" cy="720000"/>
          </a:xfrm>
          <a:prstGeom prst="round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latin typeface="Century Gothic" panose="020B0502020202020204" pitchFamily="34" charset="0"/>
              </a:rPr>
              <a:t>   0.6  = </a:t>
            </a:r>
          </a:p>
        </p:txBody>
      </p:sp>
      <p:pic>
        <p:nvPicPr>
          <p:cNvPr id="3074" name="Picture 2" descr="27145461_468214916908565_128156848_o"/>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6432" t="33658" r="12138" b="47579"/>
          <a:stretch/>
        </p:blipFill>
        <p:spPr bwMode="auto">
          <a:xfrm>
            <a:off x="6833655" y="2717702"/>
            <a:ext cx="1850554" cy="2294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5" name="Table 24"/>
          <p:cNvGraphicFramePr>
            <a:graphicFrameLocks noGrp="1"/>
          </p:cNvGraphicFramePr>
          <p:nvPr>
            <p:extLst>
              <p:ext uri="{D42A27DB-BD31-4B8C-83A1-F6EECF244321}">
                <p14:modId xmlns:p14="http://schemas.microsoft.com/office/powerpoint/2010/main" val="2553739058"/>
              </p:ext>
            </p:extLst>
          </p:nvPr>
        </p:nvGraphicFramePr>
        <p:xfrm>
          <a:off x="3499427" y="2994941"/>
          <a:ext cx="396000" cy="720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75077457"/>
                    </a:ext>
                  </a:extLst>
                </a:gridCol>
              </a:tblGrid>
              <a:tr h="360000">
                <a:tc>
                  <a:txBody>
                    <a:bodyPr/>
                    <a:lstStyle/>
                    <a:p>
                      <a:pPr algn="ctr"/>
                      <a:r>
                        <a:rPr lang="en-GB" b="0"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60000">
                <a:tc>
                  <a:txBody>
                    <a:bodyPr/>
                    <a:lstStyle/>
                    <a:p>
                      <a:pPr algn="ctr"/>
                      <a:r>
                        <a:rPr lang="en-GB" b="0"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sp>
        <p:nvSpPr>
          <p:cNvPr id="3" name="Rectangle 2"/>
          <p:cNvSpPr/>
          <p:nvPr/>
        </p:nvSpPr>
        <p:spPr>
          <a:xfrm>
            <a:off x="937582" y="273222"/>
            <a:ext cx="2675422" cy="1785104"/>
          </a:xfrm>
          <a:prstGeom prst="rect">
            <a:avLst/>
          </a:prstGeom>
        </p:spPr>
        <p:txBody>
          <a:bodyPr wrap="square">
            <a:spAutoFit/>
          </a:bodyPr>
          <a:lstStyle/>
          <a:p>
            <a:pPr algn="ctr"/>
            <a:r>
              <a:rPr lang="en-GB" sz="2200" dirty="0">
                <a:latin typeface="Century Gothic" panose="020B0502020202020204" pitchFamily="34" charset="0"/>
              </a:rPr>
              <a:t>What fraction of the grid has been shaded?  </a:t>
            </a:r>
          </a:p>
          <a:p>
            <a:pPr algn="ctr"/>
            <a:r>
              <a:rPr lang="en-GB" sz="2200" dirty="0">
                <a:latin typeface="Century Gothic" panose="020B0502020202020204" pitchFamily="34" charset="0"/>
              </a:rPr>
              <a:t>Can you write it as a decimal?</a:t>
            </a:r>
          </a:p>
        </p:txBody>
      </p:sp>
      <p:graphicFrame>
        <p:nvGraphicFramePr>
          <p:cNvPr id="5" name="Table 4"/>
          <p:cNvGraphicFramePr>
            <a:graphicFrameLocks noGrp="1"/>
          </p:cNvGraphicFramePr>
          <p:nvPr>
            <p:extLst>
              <p:ext uri="{D42A27DB-BD31-4B8C-83A1-F6EECF244321}">
                <p14:modId xmlns:p14="http://schemas.microsoft.com/office/powerpoint/2010/main" val="1387777408"/>
              </p:ext>
            </p:extLst>
          </p:nvPr>
        </p:nvGraphicFramePr>
        <p:xfrm>
          <a:off x="3741184" y="379788"/>
          <a:ext cx="1548000" cy="1548000"/>
        </p:xfrm>
        <a:graphic>
          <a:graphicData uri="http://schemas.openxmlformats.org/drawingml/2006/table">
            <a:tbl>
              <a:tblPr firstRow="1" bandRow="1">
                <a:tableStyleId>{5C22544A-7EE6-4342-B048-85BDC9FD1C3A}</a:tableStyleId>
              </a:tblPr>
              <a:tblGrid>
                <a:gridCol w="154800">
                  <a:extLst>
                    <a:ext uri="{9D8B030D-6E8A-4147-A177-3AD203B41FA5}">
                      <a16:colId xmlns:a16="http://schemas.microsoft.com/office/drawing/2014/main" val="2666521811"/>
                    </a:ext>
                  </a:extLst>
                </a:gridCol>
                <a:gridCol w="154800">
                  <a:extLst>
                    <a:ext uri="{9D8B030D-6E8A-4147-A177-3AD203B41FA5}">
                      <a16:colId xmlns:a16="http://schemas.microsoft.com/office/drawing/2014/main" val="3959299652"/>
                    </a:ext>
                  </a:extLst>
                </a:gridCol>
                <a:gridCol w="154800">
                  <a:extLst>
                    <a:ext uri="{9D8B030D-6E8A-4147-A177-3AD203B41FA5}">
                      <a16:colId xmlns:a16="http://schemas.microsoft.com/office/drawing/2014/main" val="113731676"/>
                    </a:ext>
                  </a:extLst>
                </a:gridCol>
                <a:gridCol w="154800">
                  <a:extLst>
                    <a:ext uri="{9D8B030D-6E8A-4147-A177-3AD203B41FA5}">
                      <a16:colId xmlns:a16="http://schemas.microsoft.com/office/drawing/2014/main" val="767537782"/>
                    </a:ext>
                  </a:extLst>
                </a:gridCol>
                <a:gridCol w="154800">
                  <a:extLst>
                    <a:ext uri="{9D8B030D-6E8A-4147-A177-3AD203B41FA5}">
                      <a16:colId xmlns:a16="http://schemas.microsoft.com/office/drawing/2014/main" val="4112175436"/>
                    </a:ext>
                  </a:extLst>
                </a:gridCol>
                <a:gridCol w="154800">
                  <a:extLst>
                    <a:ext uri="{9D8B030D-6E8A-4147-A177-3AD203B41FA5}">
                      <a16:colId xmlns:a16="http://schemas.microsoft.com/office/drawing/2014/main" val="3259849829"/>
                    </a:ext>
                  </a:extLst>
                </a:gridCol>
                <a:gridCol w="154800">
                  <a:extLst>
                    <a:ext uri="{9D8B030D-6E8A-4147-A177-3AD203B41FA5}">
                      <a16:colId xmlns:a16="http://schemas.microsoft.com/office/drawing/2014/main" val="3889792077"/>
                    </a:ext>
                  </a:extLst>
                </a:gridCol>
                <a:gridCol w="154800">
                  <a:extLst>
                    <a:ext uri="{9D8B030D-6E8A-4147-A177-3AD203B41FA5}">
                      <a16:colId xmlns:a16="http://schemas.microsoft.com/office/drawing/2014/main" val="594451330"/>
                    </a:ext>
                  </a:extLst>
                </a:gridCol>
                <a:gridCol w="154800">
                  <a:extLst>
                    <a:ext uri="{9D8B030D-6E8A-4147-A177-3AD203B41FA5}">
                      <a16:colId xmlns:a16="http://schemas.microsoft.com/office/drawing/2014/main" val="4155651784"/>
                    </a:ext>
                  </a:extLst>
                </a:gridCol>
                <a:gridCol w="154800">
                  <a:extLst>
                    <a:ext uri="{9D8B030D-6E8A-4147-A177-3AD203B41FA5}">
                      <a16:colId xmlns:a16="http://schemas.microsoft.com/office/drawing/2014/main" val="3308085338"/>
                    </a:ext>
                  </a:extLst>
                </a:gridCol>
              </a:tblGrid>
              <a:tr h="154800">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69240398"/>
                  </a:ext>
                </a:extLst>
              </a:tr>
              <a:tr h="154800">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35793303"/>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3816231"/>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09835834"/>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5234769"/>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493519"/>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3369073"/>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130369"/>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9281355"/>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807218"/>
                  </a:ext>
                </a:extLst>
              </a:tr>
            </a:tbl>
          </a:graphicData>
        </a:graphic>
      </p:graphicFrame>
      <p:sp>
        <p:nvSpPr>
          <p:cNvPr id="2" name="Oval 2"/>
          <p:cNvSpPr>
            <a:spLocks noChangeArrowheads="1"/>
          </p:cNvSpPr>
          <p:nvPr/>
        </p:nvSpPr>
        <p:spPr bwMode="auto">
          <a:xfrm>
            <a:off x="1681673" y="4910436"/>
            <a:ext cx="427038" cy="427037"/>
          </a:xfrm>
          <a:prstGeom prst="ellipse">
            <a:avLst/>
          </a:prstGeom>
          <a:solidFill>
            <a:srgbClr val="BD1E2C"/>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Oval 2"/>
          <p:cNvSpPr>
            <a:spLocks noChangeArrowheads="1"/>
          </p:cNvSpPr>
          <p:nvPr/>
        </p:nvSpPr>
        <p:spPr bwMode="auto">
          <a:xfrm>
            <a:off x="1990770" y="4910436"/>
            <a:ext cx="427038" cy="427037"/>
          </a:xfrm>
          <a:prstGeom prst="ellipse">
            <a:avLst/>
          </a:prstGeom>
          <a:solidFill>
            <a:srgbClr val="BD1E2C"/>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Oval 2"/>
          <p:cNvSpPr>
            <a:spLocks noChangeArrowheads="1"/>
          </p:cNvSpPr>
          <p:nvPr/>
        </p:nvSpPr>
        <p:spPr bwMode="auto">
          <a:xfrm>
            <a:off x="2299867" y="4910436"/>
            <a:ext cx="427038" cy="427037"/>
          </a:xfrm>
          <a:prstGeom prst="ellipse">
            <a:avLst/>
          </a:prstGeom>
          <a:solidFill>
            <a:srgbClr val="BD1E2C"/>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Oval 2"/>
          <p:cNvSpPr>
            <a:spLocks noChangeArrowheads="1"/>
          </p:cNvSpPr>
          <p:nvPr/>
        </p:nvSpPr>
        <p:spPr bwMode="auto">
          <a:xfrm>
            <a:off x="2608964" y="4910436"/>
            <a:ext cx="427038" cy="427037"/>
          </a:xfrm>
          <a:prstGeom prst="ellipse">
            <a:avLst/>
          </a:prstGeom>
          <a:solidFill>
            <a:srgbClr val="BD1E2C"/>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Oval 2"/>
          <p:cNvSpPr>
            <a:spLocks noChangeArrowheads="1"/>
          </p:cNvSpPr>
          <p:nvPr/>
        </p:nvSpPr>
        <p:spPr bwMode="auto">
          <a:xfrm>
            <a:off x="2918061" y="4910436"/>
            <a:ext cx="427038" cy="427037"/>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Oval 2"/>
          <p:cNvSpPr>
            <a:spLocks noChangeArrowheads="1"/>
          </p:cNvSpPr>
          <p:nvPr/>
        </p:nvSpPr>
        <p:spPr bwMode="auto">
          <a:xfrm>
            <a:off x="3227158" y="4914303"/>
            <a:ext cx="427038" cy="427037"/>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Oval 2"/>
          <p:cNvSpPr>
            <a:spLocks noChangeArrowheads="1"/>
          </p:cNvSpPr>
          <p:nvPr/>
        </p:nvSpPr>
        <p:spPr bwMode="auto">
          <a:xfrm>
            <a:off x="3536255" y="4914303"/>
            <a:ext cx="427038" cy="427037"/>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Oval 2"/>
          <p:cNvSpPr>
            <a:spLocks noChangeArrowheads="1"/>
          </p:cNvSpPr>
          <p:nvPr/>
        </p:nvSpPr>
        <p:spPr bwMode="auto">
          <a:xfrm>
            <a:off x="3845352" y="4914303"/>
            <a:ext cx="427038" cy="427037"/>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Oval 2"/>
          <p:cNvSpPr>
            <a:spLocks noChangeArrowheads="1"/>
          </p:cNvSpPr>
          <p:nvPr/>
        </p:nvSpPr>
        <p:spPr bwMode="auto">
          <a:xfrm>
            <a:off x="4154449" y="4914303"/>
            <a:ext cx="427038" cy="427037"/>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Oval 2"/>
          <p:cNvSpPr>
            <a:spLocks noChangeArrowheads="1"/>
          </p:cNvSpPr>
          <p:nvPr/>
        </p:nvSpPr>
        <p:spPr bwMode="auto">
          <a:xfrm>
            <a:off x="4463542" y="4914303"/>
            <a:ext cx="427038" cy="427037"/>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1130696902"/>
              </p:ext>
            </p:extLst>
          </p:nvPr>
        </p:nvGraphicFramePr>
        <p:xfrm>
          <a:off x="6815846" y="1388825"/>
          <a:ext cx="4513670" cy="274320"/>
        </p:xfrm>
        <a:graphic>
          <a:graphicData uri="http://schemas.openxmlformats.org/drawingml/2006/table">
            <a:tbl>
              <a:tblPr firstRow="1" bandRow="1">
                <a:tableStyleId>{5C22544A-7EE6-4342-B048-85BDC9FD1C3A}</a:tableStyleId>
              </a:tblPr>
              <a:tblGrid>
                <a:gridCol w="451367">
                  <a:extLst>
                    <a:ext uri="{9D8B030D-6E8A-4147-A177-3AD203B41FA5}">
                      <a16:colId xmlns:a16="http://schemas.microsoft.com/office/drawing/2014/main" val="1030763627"/>
                    </a:ext>
                  </a:extLst>
                </a:gridCol>
                <a:gridCol w="451367">
                  <a:extLst>
                    <a:ext uri="{9D8B030D-6E8A-4147-A177-3AD203B41FA5}">
                      <a16:colId xmlns:a16="http://schemas.microsoft.com/office/drawing/2014/main" val="1388004219"/>
                    </a:ext>
                  </a:extLst>
                </a:gridCol>
                <a:gridCol w="451367">
                  <a:extLst>
                    <a:ext uri="{9D8B030D-6E8A-4147-A177-3AD203B41FA5}">
                      <a16:colId xmlns:a16="http://schemas.microsoft.com/office/drawing/2014/main" val="1666906839"/>
                    </a:ext>
                  </a:extLst>
                </a:gridCol>
                <a:gridCol w="451367">
                  <a:extLst>
                    <a:ext uri="{9D8B030D-6E8A-4147-A177-3AD203B41FA5}">
                      <a16:colId xmlns:a16="http://schemas.microsoft.com/office/drawing/2014/main" val="1200618779"/>
                    </a:ext>
                  </a:extLst>
                </a:gridCol>
                <a:gridCol w="451367">
                  <a:extLst>
                    <a:ext uri="{9D8B030D-6E8A-4147-A177-3AD203B41FA5}">
                      <a16:colId xmlns:a16="http://schemas.microsoft.com/office/drawing/2014/main" val="313686532"/>
                    </a:ext>
                  </a:extLst>
                </a:gridCol>
                <a:gridCol w="451367">
                  <a:extLst>
                    <a:ext uri="{9D8B030D-6E8A-4147-A177-3AD203B41FA5}">
                      <a16:colId xmlns:a16="http://schemas.microsoft.com/office/drawing/2014/main" val="3370843518"/>
                    </a:ext>
                  </a:extLst>
                </a:gridCol>
                <a:gridCol w="451367">
                  <a:extLst>
                    <a:ext uri="{9D8B030D-6E8A-4147-A177-3AD203B41FA5}">
                      <a16:colId xmlns:a16="http://schemas.microsoft.com/office/drawing/2014/main" val="1624922323"/>
                    </a:ext>
                  </a:extLst>
                </a:gridCol>
                <a:gridCol w="451367">
                  <a:extLst>
                    <a:ext uri="{9D8B030D-6E8A-4147-A177-3AD203B41FA5}">
                      <a16:colId xmlns:a16="http://schemas.microsoft.com/office/drawing/2014/main" val="1290619506"/>
                    </a:ext>
                  </a:extLst>
                </a:gridCol>
                <a:gridCol w="451367">
                  <a:extLst>
                    <a:ext uri="{9D8B030D-6E8A-4147-A177-3AD203B41FA5}">
                      <a16:colId xmlns:a16="http://schemas.microsoft.com/office/drawing/2014/main" val="3243269014"/>
                    </a:ext>
                  </a:extLst>
                </a:gridCol>
                <a:gridCol w="451367">
                  <a:extLst>
                    <a:ext uri="{9D8B030D-6E8A-4147-A177-3AD203B41FA5}">
                      <a16:colId xmlns:a16="http://schemas.microsoft.com/office/drawing/2014/main" val="3117472870"/>
                    </a:ext>
                  </a:extLst>
                </a:gridCol>
              </a:tblGrid>
              <a:tr h="192202">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3238518483"/>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816250115"/>
              </p:ext>
            </p:extLst>
          </p:nvPr>
        </p:nvGraphicFramePr>
        <p:xfrm>
          <a:off x="6675232" y="1528085"/>
          <a:ext cx="288000" cy="61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698247788"/>
              </p:ext>
            </p:extLst>
          </p:nvPr>
        </p:nvGraphicFramePr>
        <p:xfrm>
          <a:off x="11182130" y="1528085"/>
          <a:ext cx="288000" cy="61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cxnSp>
        <p:nvCxnSpPr>
          <p:cNvPr id="22" name="Straight Arrow Connector 21"/>
          <p:cNvCxnSpPr/>
          <p:nvPr/>
        </p:nvCxnSpPr>
        <p:spPr>
          <a:xfrm flipH="1" flipV="1">
            <a:off x="9972675" y="1701325"/>
            <a:ext cx="0" cy="2358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843856" y="3290803"/>
            <a:ext cx="2510849" cy="1446550"/>
          </a:xfrm>
          <a:prstGeom prst="rect">
            <a:avLst/>
          </a:prstGeom>
          <a:noFill/>
        </p:spPr>
        <p:txBody>
          <a:bodyPr wrap="square" rtlCol="0" anchor="ctr">
            <a:spAutoFit/>
          </a:bodyPr>
          <a:lstStyle/>
          <a:p>
            <a:pPr algn="ctr"/>
            <a:r>
              <a:rPr lang="en-GB" sz="2200" b="1" dirty="0">
                <a:latin typeface="Century Gothic" panose="020B0502020202020204" pitchFamily="34" charset="0"/>
              </a:rPr>
              <a:t>“It is impossible to divide 3 by 10 because 3 is less than 10.”</a:t>
            </a:r>
          </a:p>
        </p:txBody>
      </p:sp>
    </p:spTree>
    <p:extLst>
      <p:ext uri="{BB962C8B-B14F-4D97-AF65-F5344CB8AC3E}">
        <p14:creationId xmlns:p14="http://schemas.microsoft.com/office/powerpoint/2010/main" val="120564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307730"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Monday </a:t>
            </a:r>
            <a:r>
              <a:rPr lang="en-GB" sz="2800" b="1" dirty="0">
                <a:solidFill>
                  <a:srgbClr val="FFC000"/>
                </a:solidFill>
                <a:latin typeface="Century Gothic" panose="020B0502020202020204" pitchFamily="34" charset="0"/>
              </a:rPr>
              <a:t>Answers</a:t>
            </a:r>
            <a:endParaRPr lang="en-GB" sz="2800" b="1" dirty="0">
              <a:solidFill>
                <a:schemeClr val="bg1"/>
              </a:solidFill>
              <a:latin typeface="Century Gothic" panose="020B0502020202020204" pitchFamily="34" charset="0"/>
            </a:endParaRP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b="1"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3"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200" b="1" dirty="0">
              <a:solidFill>
                <a:srgbClr val="0070C0"/>
              </a:solidFill>
              <a:latin typeface="Century Gothic" panose="020B0502020202020204" pitchFamily="34" charset="0"/>
            </a:endParaRPr>
          </a:p>
          <a:p>
            <a:r>
              <a:rPr lang="en-GB" sz="2200" b="1" dirty="0">
                <a:solidFill>
                  <a:srgbClr val="0070C0"/>
                </a:solidFill>
                <a:latin typeface="Century Gothic" panose="020B0502020202020204" pitchFamily="34" charset="0"/>
              </a:rPr>
              <a:t>D</a:t>
            </a:r>
            <a:r>
              <a:rPr lang="en-GB" sz="2200" b="1" dirty="0">
                <a:solidFill>
                  <a:schemeClr val="tx1"/>
                </a:solidFill>
                <a:latin typeface="Century Gothic" panose="020B0502020202020204" pitchFamily="34" charset="0"/>
              </a:rPr>
              <a:t> – I do not agree with Jane.</a:t>
            </a:r>
          </a:p>
          <a:p>
            <a:r>
              <a:rPr lang="en-GB" sz="2200" b="1" dirty="0">
                <a:solidFill>
                  <a:srgbClr val="0070C0"/>
                </a:solidFill>
                <a:latin typeface="Century Gothic" panose="020B0502020202020204" pitchFamily="34" charset="0"/>
              </a:rPr>
              <a:t>A</a:t>
            </a:r>
            <a:r>
              <a:rPr lang="en-GB" sz="2200" b="1" dirty="0">
                <a:solidFill>
                  <a:schemeClr val="tx1"/>
                </a:solidFill>
                <a:latin typeface="Century Gothic" panose="020B0502020202020204" pitchFamily="34" charset="0"/>
              </a:rPr>
              <a:t> – It is possible to divide 3 by 10.</a:t>
            </a:r>
          </a:p>
          <a:p>
            <a:r>
              <a:rPr lang="en-GB" sz="2200" b="1" dirty="0">
                <a:solidFill>
                  <a:srgbClr val="0070C0"/>
                </a:solidFill>
                <a:latin typeface="Century Gothic" panose="020B0502020202020204" pitchFamily="34" charset="0"/>
              </a:rPr>
              <a:t>B </a:t>
            </a:r>
            <a:r>
              <a:rPr lang="en-GB" sz="2200" b="1" dirty="0">
                <a:solidFill>
                  <a:schemeClr val="tx1"/>
                </a:solidFill>
                <a:latin typeface="Century Gothic" panose="020B0502020202020204" pitchFamily="34" charset="0"/>
              </a:rPr>
              <a:t>– To divide numbers by 10, you move each digit one place to the right on a place value grid. If you move 3 one place to the right, you get 3 tenths. 3 ÷ 10 = 0.3</a:t>
            </a: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r>
              <a:rPr lang="en-GB" sz="2200" b="1" dirty="0">
                <a:solidFill>
                  <a:schemeClr val="tx1"/>
                </a:solidFill>
                <a:latin typeface="Century Gothic" panose="020B0502020202020204" pitchFamily="34" charset="0"/>
              </a:rPr>
              <a:t>               False, 0.6 = </a:t>
            </a:r>
          </a:p>
          <a:p>
            <a:pPr algn="ct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b="1"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There are </a:t>
            </a:r>
            <a:r>
              <a:rPr lang="en-GB" sz="2200" b="1" dirty="0">
                <a:solidFill>
                  <a:schemeClr val="tx1"/>
                </a:solidFill>
                <a:latin typeface="Century Gothic" panose="020B0502020202020204" pitchFamily="34" charset="0"/>
              </a:rPr>
              <a:t>4 </a:t>
            </a:r>
            <a:r>
              <a:rPr lang="en-GB" sz="2200" dirty="0">
                <a:solidFill>
                  <a:schemeClr val="tx1"/>
                </a:solidFill>
                <a:latin typeface="Century Gothic" panose="020B0502020202020204" pitchFamily="34" charset="0"/>
              </a:rPr>
              <a:t>ones and </a:t>
            </a:r>
            <a:r>
              <a:rPr lang="en-GB" sz="2200" b="1" dirty="0">
                <a:solidFill>
                  <a:schemeClr val="tx1"/>
                </a:solidFill>
                <a:latin typeface="Century Gothic" panose="020B0502020202020204" pitchFamily="34" charset="0"/>
              </a:rPr>
              <a:t>6 </a:t>
            </a:r>
            <a:r>
              <a:rPr lang="en-GB" sz="2200" dirty="0">
                <a:solidFill>
                  <a:schemeClr val="tx1"/>
                </a:solidFill>
                <a:latin typeface="Century Gothic" panose="020B0502020202020204" pitchFamily="34" charset="0"/>
              </a:rPr>
              <a:t>tenths.</a:t>
            </a:r>
          </a:p>
          <a:p>
            <a:pPr algn="ctr"/>
            <a:endParaRPr lang="en-GB" sz="1100" b="1"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The decimal number is </a:t>
            </a:r>
            <a:r>
              <a:rPr lang="en-GB" sz="2200" b="1" dirty="0">
                <a:solidFill>
                  <a:schemeClr val="tx1"/>
                </a:solidFill>
                <a:latin typeface="Century Gothic" panose="020B0502020202020204" pitchFamily="34" charset="0"/>
              </a:rPr>
              <a:t>4.6. </a:t>
            </a: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0.7</a:t>
            </a:r>
            <a:endParaRPr lang="en-GB" sz="1600" b="1"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21" name="TextBox 20"/>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363140210"/>
              </p:ext>
            </p:extLst>
          </p:nvPr>
        </p:nvGraphicFramePr>
        <p:xfrm>
          <a:off x="2393447" y="752720"/>
          <a:ext cx="396000" cy="720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75077457"/>
                    </a:ext>
                  </a:extLst>
                </a:gridCol>
              </a:tblGrid>
              <a:tr h="360000">
                <a:tc>
                  <a:txBody>
                    <a:bodyPr/>
                    <a:lstStyle/>
                    <a:p>
                      <a:pPr algn="ctr"/>
                      <a:r>
                        <a:rPr lang="en-GB" b="1" dirty="0">
                          <a:solidFill>
                            <a:schemeClr val="tx1"/>
                          </a:solidFill>
                          <a:latin typeface="Century Gothic" panose="020B0502020202020204" pitchFamily="34" charset="0"/>
                        </a:rPr>
                        <a:t>43</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60000">
                <a:tc>
                  <a:txBody>
                    <a:bodyPr/>
                    <a:lstStyle/>
                    <a:p>
                      <a:pPr algn="ctr"/>
                      <a:r>
                        <a:rPr lang="en-GB" b="1"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3606279"/>
              </p:ext>
            </p:extLst>
          </p:nvPr>
        </p:nvGraphicFramePr>
        <p:xfrm>
          <a:off x="3711943" y="2616600"/>
          <a:ext cx="396000" cy="720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375077457"/>
                    </a:ext>
                  </a:extLst>
                </a:gridCol>
              </a:tblGrid>
              <a:tr h="360000">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60000">
                <a:tc>
                  <a:txBody>
                    <a:bodyPr/>
                    <a:lstStyle/>
                    <a:p>
                      <a:pPr algn="ctr"/>
                      <a:r>
                        <a:rPr lang="en-GB" b="1" dirty="0">
                          <a:solidFill>
                            <a:schemeClr val="tx1"/>
                          </a:solidFill>
                          <a:latin typeface="Century Gothic" panose="020B0502020202020204" pitchFamily="34" charset="0"/>
                        </a:rPr>
                        <a:t>10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sp>
        <p:nvSpPr>
          <p:cNvPr id="3" name="TextBox 2"/>
          <p:cNvSpPr txBox="1"/>
          <p:nvPr/>
        </p:nvSpPr>
        <p:spPr>
          <a:xfrm>
            <a:off x="3286126" y="901219"/>
            <a:ext cx="959186" cy="369332"/>
          </a:xfrm>
          <a:prstGeom prst="rect">
            <a:avLst/>
          </a:prstGeom>
          <a:noFill/>
        </p:spPr>
        <p:txBody>
          <a:bodyPr wrap="square" rtlCol="0">
            <a:spAutoFit/>
          </a:bodyPr>
          <a:lstStyle/>
          <a:p>
            <a:r>
              <a:rPr lang="en-GB" b="1" dirty="0">
                <a:latin typeface="Century Gothic" panose="020B0502020202020204" pitchFamily="34" charset="0"/>
              </a:rPr>
              <a:t>0.43</a:t>
            </a:r>
          </a:p>
        </p:txBody>
      </p:sp>
    </p:spTree>
    <p:extLst>
      <p:ext uri="{BB962C8B-B14F-4D97-AF65-F5344CB8AC3E}">
        <p14:creationId xmlns:p14="http://schemas.microsoft.com/office/powerpoint/2010/main" val="239526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07720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Tuesday</a:t>
            </a: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 Divide the number below by 10.</a:t>
            </a: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3"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Jerry divided 32 by 100 using a place value grid.</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Has he calculated this correctly?</a:t>
            </a:r>
          </a:p>
          <a:p>
            <a:pPr algn="ctr"/>
            <a:r>
              <a:rPr lang="en-GB" sz="2200" dirty="0">
                <a:solidFill>
                  <a:schemeClr val="tx1"/>
                </a:solidFill>
                <a:latin typeface="Century Gothic" panose="020B0502020202020204" pitchFamily="34" charset="0"/>
              </a:rPr>
              <a:t>Convince me!</a:t>
            </a: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5 tenths and 7 hundredths = </a:t>
            </a:r>
          </a:p>
          <a:p>
            <a:pPr algn="ctr"/>
            <a:r>
              <a:rPr lang="en-GB" sz="2200" dirty="0">
                <a:solidFill>
                  <a:schemeClr val="tx1"/>
                </a:solidFill>
                <a:latin typeface="Century Gothic" panose="020B0502020202020204" pitchFamily="34" charset="0"/>
              </a:rPr>
              <a:t>4 tenths and _____ hundredths</a:t>
            </a:r>
          </a:p>
          <a:p>
            <a:pPr algn="ctr"/>
            <a:endParaRPr lang="en-GB" sz="22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Write the number represented </a:t>
            </a:r>
            <a:br>
              <a:rPr lang="en-GB" sz="2200" dirty="0">
                <a:solidFill>
                  <a:schemeClr val="tx1"/>
                </a:solidFill>
                <a:latin typeface="Century Gothic" panose="020B0502020202020204" pitchFamily="34" charset="0"/>
              </a:rPr>
            </a:br>
            <a:r>
              <a:rPr lang="en-GB" sz="2200" dirty="0">
                <a:solidFill>
                  <a:schemeClr val="tx1"/>
                </a:solidFill>
                <a:latin typeface="Century Gothic" panose="020B0502020202020204" pitchFamily="34" charset="0"/>
              </a:rPr>
              <a:t>by the counters.</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What is the same and what is different?</a:t>
            </a:r>
          </a:p>
          <a:p>
            <a:pPr algn="ctr"/>
            <a:endParaRPr lang="en-GB" sz="1600"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5.82          5.89</a:t>
            </a: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21" name="TextBox 20"/>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pic>
        <p:nvPicPr>
          <p:cNvPr id="3074" name="Picture 2" descr="27145461_468214916908565_128156848_o"/>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7216" t="33093" r="70545" b="48144"/>
          <a:stretch/>
        </p:blipFill>
        <p:spPr bwMode="auto">
          <a:xfrm>
            <a:off x="6694044" y="3047182"/>
            <a:ext cx="1674296" cy="2000536"/>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8" name="Oval 2"/>
          <p:cNvSpPr>
            <a:spLocks noChangeArrowheads="1"/>
          </p:cNvSpPr>
          <p:nvPr/>
        </p:nvSpPr>
        <p:spPr bwMode="auto">
          <a:xfrm>
            <a:off x="1681673" y="1210299"/>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Oval 2"/>
          <p:cNvSpPr>
            <a:spLocks noChangeArrowheads="1"/>
          </p:cNvSpPr>
          <p:nvPr/>
        </p:nvSpPr>
        <p:spPr bwMode="auto">
          <a:xfrm>
            <a:off x="1990770" y="1210299"/>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Oval 2"/>
          <p:cNvSpPr>
            <a:spLocks noChangeArrowheads="1"/>
          </p:cNvSpPr>
          <p:nvPr/>
        </p:nvSpPr>
        <p:spPr bwMode="auto">
          <a:xfrm>
            <a:off x="2299867" y="1210299"/>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Oval 2"/>
          <p:cNvSpPr>
            <a:spLocks noChangeArrowheads="1"/>
          </p:cNvSpPr>
          <p:nvPr/>
        </p:nvSpPr>
        <p:spPr bwMode="auto">
          <a:xfrm>
            <a:off x="2608964" y="1210299"/>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Oval 2"/>
          <p:cNvSpPr>
            <a:spLocks noChangeArrowheads="1"/>
          </p:cNvSpPr>
          <p:nvPr/>
        </p:nvSpPr>
        <p:spPr bwMode="auto">
          <a:xfrm>
            <a:off x="2918061" y="1210299"/>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Oval 2"/>
          <p:cNvSpPr>
            <a:spLocks noChangeArrowheads="1"/>
          </p:cNvSpPr>
          <p:nvPr/>
        </p:nvSpPr>
        <p:spPr bwMode="auto">
          <a:xfrm>
            <a:off x="3227158" y="1214166"/>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Oval 2"/>
          <p:cNvSpPr>
            <a:spLocks noChangeArrowheads="1"/>
          </p:cNvSpPr>
          <p:nvPr/>
        </p:nvSpPr>
        <p:spPr bwMode="auto">
          <a:xfrm>
            <a:off x="3536255" y="1214166"/>
            <a:ext cx="427038" cy="427037"/>
          </a:xfrm>
          <a:prstGeom prst="ellipse">
            <a:avLst/>
          </a:prstGeom>
          <a:solidFill>
            <a:srgbClr val="ECDC12"/>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Oval 2"/>
          <p:cNvSpPr>
            <a:spLocks noChangeArrowheads="1"/>
          </p:cNvSpPr>
          <p:nvPr/>
        </p:nvSpPr>
        <p:spPr bwMode="auto">
          <a:xfrm>
            <a:off x="3845352" y="1214166"/>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Oval 2"/>
          <p:cNvSpPr>
            <a:spLocks noChangeArrowheads="1"/>
          </p:cNvSpPr>
          <p:nvPr/>
        </p:nvSpPr>
        <p:spPr bwMode="auto">
          <a:xfrm>
            <a:off x="4154449" y="1214166"/>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Oval 2"/>
          <p:cNvSpPr>
            <a:spLocks noChangeArrowheads="1"/>
          </p:cNvSpPr>
          <p:nvPr/>
        </p:nvSpPr>
        <p:spPr bwMode="auto">
          <a:xfrm>
            <a:off x="4463542" y="1214166"/>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Oval 2"/>
          <p:cNvSpPr>
            <a:spLocks noChangeArrowheads="1"/>
          </p:cNvSpPr>
          <p:nvPr/>
        </p:nvSpPr>
        <p:spPr bwMode="auto">
          <a:xfrm>
            <a:off x="1836219" y="5269312"/>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Oval 2"/>
          <p:cNvSpPr>
            <a:spLocks noChangeArrowheads="1"/>
          </p:cNvSpPr>
          <p:nvPr/>
        </p:nvSpPr>
        <p:spPr bwMode="auto">
          <a:xfrm>
            <a:off x="2189473" y="5269312"/>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Oval 2"/>
          <p:cNvSpPr>
            <a:spLocks noChangeArrowheads="1"/>
          </p:cNvSpPr>
          <p:nvPr/>
        </p:nvSpPr>
        <p:spPr bwMode="auto">
          <a:xfrm>
            <a:off x="2542727" y="5269312"/>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Oval 2"/>
          <p:cNvSpPr>
            <a:spLocks noChangeArrowheads="1"/>
          </p:cNvSpPr>
          <p:nvPr/>
        </p:nvSpPr>
        <p:spPr bwMode="auto">
          <a:xfrm>
            <a:off x="2895981" y="5269312"/>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Oval 2"/>
          <p:cNvSpPr>
            <a:spLocks noChangeArrowheads="1"/>
          </p:cNvSpPr>
          <p:nvPr/>
        </p:nvSpPr>
        <p:spPr bwMode="auto">
          <a:xfrm>
            <a:off x="3249235" y="5269312"/>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Oval 2"/>
          <p:cNvSpPr>
            <a:spLocks noChangeArrowheads="1"/>
          </p:cNvSpPr>
          <p:nvPr/>
        </p:nvSpPr>
        <p:spPr bwMode="auto">
          <a:xfrm>
            <a:off x="3602489" y="5273179"/>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Oval 2"/>
          <p:cNvSpPr>
            <a:spLocks noChangeArrowheads="1"/>
          </p:cNvSpPr>
          <p:nvPr/>
        </p:nvSpPr>
        <p:spPr bwMode="auto">
          <a:xfrm>
            <a:off x="3955743" y="5273179"/>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Oval 2"/>
          <p:cNvSpPr>
            <a:spLocks noChangeArrowheads="1"/>
          </p:cNvSpPr>
          <p:nvPr/>
        </p:nvSpPr>
        <p:spPr bwMode="auto">
          <a:xfrm>
            <a:off x="4308995" y="5273179"/>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b="1" dirty="0">
                <a:solidFill>
                  <a:srgbClr val="FFFFFF"/>
                </a:solidFill>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77390769"/>
              </p:ext>
            </p:extLst>
          </p:nvPr>
        </p:nvGraphicFramePr>
        <p:xfrm>
          <a:off x="8511434" y="3572356"/>
          <a:ext cx="2911828" cy="1188720"/>
        </p:xfrm>
        <a:graphic>
          <a:graphicData uri="http://schemas.openxmlformats.org/drawingml/2006/table">
            <a:tbl>
              <a:tblPr firstRow="1" bandRow="1">
                <a:tableStyleId>{5C22544A-7EE6-4342-B048-85BDC9FD1C3A}</a:tableStyleId>
              </a:tblPr>
              <a:tblGrid>
                <a:gridCol w="727957">
                  <a:extLst>
                    <a:ext uri="{9D8B030D-6E8A-4147-A177-3AD203B41FA5}">
                      <a16:colId xmlns:a16="http://schemas.microsoft.com/office/drawing/2014/main" val="3937760814"/>
                    </a:ext>
                  </a:extLst>
                </a:gridCol>
                <a:gridCol w="727957">
                  <a:extLst>
                    <a:ext uri="{9D8B030D-6E8A-4147-A177-3AD203B41FA5}">
                      <a16:colId xmlns:a16="http://schemas.microsoft.com/office/drawing/2014/main" val="78091166"/>
                    </a:ext>
                  </a:extLst>
                </a:gridCol>
                <a:gridCol w="727957">
                  <a:extLst>
                    <a:ext uri="{9D8B030D-6E8A-4147-A177-3AD203B41FA5}">
                      <a16:colId xmlns:a16="http://schemas.microsoft.com/office/drawing/2014/main" val="178009983"/>
                    </a:ext>
                  </a:extLst>
                </a:gridCol>
                <a:gridCol w="727957">
                  <a:extLst>
                    <a:ext uri="{9D8B030D-6E8A-4147-A177-3AD203B41FA5}">
                      <a16:colId xmlns:a16="http://schemas.microsoft.com/office/drawing/2014/main" val="1308474865"/>
                    </a:ext>
                  </a:extLst>
                </a:gridCol>
              </a:tblGrid>
              <a:tr h="370840">
                <a:tc>
                  <a:txBody>
                    <a:bodyPr/>
                    <a:lstStyle/>
                    <a:p>
                      <a:pPr algn="ctr"/>
                      <a:r>
                        <a:rPr lang="en-GB" sz="2000" b="1" dirty="0">
                          <a:solidFill>
                            <a:schemeClr val="tx1"/>
                          </a:solidFill>
                          <a:latin typeface="Century Gothic" panose="020B0502020202020204" pitchFamily="34" charset="0"/>
                        </a:rPr>
                        <a:t>T</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t</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h</a:t>
                      </a: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764232310"/>
                  </a:ext>
                </a:extLst>
              </a:tr>
              <a:tr h="370840">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51535022"/>
                  </a:ext>
                </a:extLst>
              </a:tr>
              <a:tr h="370840">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630311566"/>
                  </a:ext>
                </a:extLst>
              </a:tr>
            </a:tbl>
          </a:graphicData>
        </a:graphic>
      </p:graphicFrame>
      <p:sp>
        <p:nvSpPr>
          <p:cNvPr id="7" name="Oval 6"/>
          <p:cNvSpPr/>
          <p:nvPr/>
        </p:nvSpPr>
        <p:spPr>
          <a:xfrm>
            <a:off x="9911535" y="3738014"/>
            <a:ext cx="112331" cy="1123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555399" y="4013181"/>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8768775" y="4141002"/>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8982152" y="4013181"/>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9290977" y="4402674"/>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9504353" y="4530495"/>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9717730" y="4402674"/>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9400497" y="4130148"/>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9613874" y="4002327"/>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10122959" y="4532883"/>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10336336" y="4405062"/>
            <a:ext cx="199000" cy="199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Arrow Connector 64"/>
          <p:cNvCxnSpPr/>
          <p:nvPr/>
        </p:nvCxnSpPr>
        <p:spPr>
          <a:xfrm>
            <a:off x="9063224" y="4257257"/>
            <a:ext cx="279705" cy="18711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791106" y="4252391"/>
            <a:ext cx="279705" cy="18711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37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727936"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Tuesday </a:t>
            </a:r>
            <a:r>
              <a:rPr lang="en-GB" sz="2800" b="1" dirty="0">
                <a:solidFill>
                  <a:srgbClr val="FFC000"/>
                </a:solidFill>
                <a:latin typeface="Century Gothic" panose="020B0502020202020204" pitchFamily="34" charset="0"/>
              </a:rPr>
              <a:t>Answers</a:t>
            </a:r>
            <a:endParaRPr lang="en-GB" sz="2800" b="1" dirty="0">
              <a:solidFill>
                <a:schemeClr val="bg1"/>
              </a:solidFill>
              <a:latin typeface="Century Gothic" panose="020B0502020202020204" pitchFamily="34" charset="0"/>
            </a:endParaRP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7.3</a:t>
            </a: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3"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200" b="1" dirty="0">
                <a:solidFill>
                  <a:srgbClr val="0070C0"/>
                </a:solidFill>
                <a:latin typeface="Century Gothic" panose="020B0502020202020204" pitchFamily="34" charset="0"/>
              </a:rPr>
              <a:t>D</a:t>
            </a:r>
            <a:r>
              <a:rPr lang="en-GB" sz="2200" b="1" dirty="0">
                <a:solidFill>
                  <a:schemeClr val="tx1"/>
                </a:solidFill>
                <a:latin typeface="Century Gothic" panose="020B0502020202020204" pitchFamily="34" charset="0"/>
              </a:rPr>
              <a:t> – Jerry has not calculated this correctly.</a:t>
            </a:r>
          </a:p>
          <a:p>
            <a:r>
              <a:rPr lang="en-GB" sz="2200" b="1" dirty="0">
                <a:solidFill>
                  <a:srgbClr val="0070C0"/>
                </a:solidFill>
                <a:latin typeface="Century Gothic" panose="020B0502020202020204" pitchFamily="34" charset="0"/>
              </a:rPr>
              <a:t>A</a:t>
            </a:r>
            <a:r>
              <a:rPr lang="en-GB" sz="2200" b="1" dirty="0">
                <a:solidFill>
                  <a:schemeClr val="tx1"/>
                </a:solidFill>
                <a:latin typeface="Century Gothic" panose="020B0502020202020204" pitchFamily="34" charset="0"/>
              </a:rPr>
              <a:t> – 32 ÷ 100 is not 3.2</a:t>
            </a:r>
          </a:p>
          <a:p>
            <a:r>
              <a:rPr lang="en-GB" sz="2200" b="1" dirty="0">
                <a:solidFill>
                  <a:srgbClr val="0070C0"/>
                </a:solidFill>
                <a:latin typeface="Century Gothic" panose="020B0502020202020204" pitchFamily="34" charset="0"/>
              </a:rPr>
              <a:t>B </a:t>
            </a:r>
            <a:r>
              <a:rPr lang="en-GB" sz="2200" b="1" dirty="0">
                <a:solidFill>
                  <a:schemeClr val="tx1"/>
                </a:solidFill>
                <a:latin typeface="Century Gothic" panose="020B0502020202020204" pitchFamily="34" charset="0"/>
              </a:rPr>
              <a:t>– Jerry has divided 32 by 10 because he has only moved the counters one place to the right. He should have moved them two places to the right to get the answer 0.32</a:t>
            </a: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5 tenths and 7 hundredths = </a:t>
            </a:r>
          </a:p>
          <a:p>
            <a:pPr algn="ctr"/>
            <a:r>
              <a:rPr lang="en-GB" sz="2200" dirty="0">
                <a:solidFill>
                  <a:schemeClr val="tx1"/>
                </a:solidFill>
                <a:latin typeface="Century Gothic" panose="020B0502020202020204" pitchFamily="34" charset="0"/>
              </a:rPr>
              <a:t>4 tenths and </a:t>
            </a:r>
            <a:r>
              <a:rPr lang="en-GB" sz="2200" b="1" dirty="0">
                <a:solidFill>
                  <a:schemeClr val="tx1"/>
                </a:solidFill>
                <a:latin typeface="Century Gothic" panose="020B0502020202020204" pitchFamily="34" charset="0"/>
              </a:rPr>
              <a:t>17</a:t>
            </a:r>
            <a:r>
              <a:rPr lang="en-GB" sz="2200" dirty="0">
                <a:solidFill>
                  <a:schemeClr val="tx1"/>
                </a:solidFill>
                <a:latin typeface="Century Gothic" panose="020B0502020202020204" pitchFamily="34" charset="0"/>
              </a:rPr>
              <a:t> hundredths</a:t>
            </a:r>
          </a:p>
          <a:p>
            <a:pPr algn="ctr"/>
            <a:endParaRPr lang="en-GB" sz="2200" b="1"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0.08</a:t>
            </a: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b="1" dirty="0">
                <a:solidFill>
                  <a:schemeClr val="tx1"/>
                </a:solidFill>
                <a:latin typeface="Century Gothic" panose="020B0502020202020204" pitchFamily="34" charset="0"/>
              </a:rPr>
              <a:t>They both have 5 ones and 8 tenths. They have a different number of hundredths. 5.89 is greater than 5.82.</a:t>
            </a: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21" name="TextBox 20"/>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Tree>
    <p:extLst>
      <p:ext uri="{BB962C8B-B14F-4D97-AF65-F5344CB8AC3E}">
        <p14:creationId xmlns:p14="http://schemas.microsoft.com/office/powerpoint/2010/main" val="418401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07720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Wednesday</a:t>
            </a: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3"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Which is the odd one out?</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Convince me!</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tx1"/>
                </a:solidFill>
                <a:latin typeface="Century Gothic" panose="020B0502020202020204" pitchFamily="34" charset="0"/>
              </a:rPr>
              <a:t> </a:t>
            </a:r>
            <a:br>
              <a:rPr lang="en-GB" sz="2200" dirty="0">
                <a:solidFill>
                  <a:schemeClr val="tx1"/>
                </a:solidFill>
                <a:latin typeface="Century Gothic" panose="020B0502020202020204" pitchFamily="34" charset="0"/>
              </a:rPr>
            </a:br>
            <a:r>
              <a:rPr lang="en-GB" sz="2200" dirty="0">
                <a:solidFill>
                  <a:schemeClr val="tx1"/>
                </a:solidFill>
                <a:latin typeface="Century Gothic" panose="020B0502020202020204" pitchFamily="34" charset="0"/>
              </a:rPr>
              <a:t>One tenth is ____ whole split into ____ equal parts.</a:t>
            </a:r>
            <a:endParaRPr lang="en-GB" sz="16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endParaRPr lang="en-GB" sz="11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What is the same and what is different?</a:t>
            </a:r>
          </a:p>
          <a:p>
            <a:pPr algn="ctr"/>
            <a:endParaRPr lang="en-GB" sz="11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3.8      9.8      12.8</a:t>
            </a:r>
          </a:p>
          <a:p>
            <a:pPr algn="ctr"/>
            <a:endParaRPr lang="en-GB" sz="22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Add the missing numbers to</a:t>
            </a:r>
            <a:br>
              <a:rPr lang="en-GB" sz="2200" dirty="0">
                <a:solidFill>
                  <a:schemeClr val="tx1"/>
                </a:solidFill>
                <a:latin typeface="Century Gothic" panose="020B0502020202020204" pitchFamily="34" charset="0"/>
              </a:rPr>
            </a:br>
            <a:r>
              <a:rPr lang="en-GB" sz="2200" dirty="0">
                <a:solidFill>
                  <a:schemeClr val="tx1"/>
                </a:solidFill>
                <a:latin typeface="Century Gothic" panose="020B0502020202020204" pitchFamily="34" charset="0"/>
              </a:rPr>
              <a:t>the number line.</a:t>
            </a:r>
          </a:p>
          <a:p>
            <a:pPr algn="ctr"/>
            <a:endParaRPr lang="en-GB" sz="16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21" name="TextBox 20"/>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
        <p:nvSpPr>
          <p:cNvPr id="43" name="Rounded Rectangle 42"/>
          <p:cNvSpPr/>
          <p:nvPr/>
        </p:nvSpPr>
        <p:spPr>
          <a:xfrm>
            <a:off x="7248454" y="3187412"/>
            <a:ext cx="1676400" cy="912630"/>
          </a:xfrm>
          <a:prstGeom prst="round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one tenth and six hundredths</a:t>
            </a:r>
          </a:p>
        </p:txBody>
      </p:sp>
      <p:sp>
        <p:nvSpPr>
          <p:cNvPr id="44" name="Rounded Rectangle 43"/>
          <p:cNvSpPr/>
          <p:nvPr/>
        </p:nvSpPr>
        <p:spPr>
          <a:xfrm>
            <a:off x="7248454" y="4310862"/>
            <a:ext cx="1676400" cy="912630"/>
          </a:xfrm>
          <a:prstGeom prst="round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latin typeface="Century Gothic" panose="020B0502020202020204" pitchFamily="34" charset="0"/>
            </a:endParaRPr>
          </a:p>
        </p:txBody>
      </p:sp>
      <p:sp>
        <p:nvSpPr>
          <p:cNvPr id="45" name="Rounded Rectangle 44"/>
          <p:cNvSpPr/>
          <p:nvPr/>
        </p:nvSpPr>
        <p:spPr>
          <a:xfrm>
            <a:off x="9337814" y="3187412"/>
            <a:ext cx="1676400" cy="912630"/>
          </a:xfrm>
          <a:prstGeom prst="round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latin typeface="Century Gothic" panose="020B0502020202020204" pitchFamily="34" charset="0"/>
            </a:endParaRPr>
          </a:p>
        </p:txBody>
      </p:sp>
      <p:sp>
        <p:nvSpPr>
          <p:cNvPr id="46" name="Rounded Rectangle 45"/>
          <p:cNvSpPr/>
          <p:nvPr/>
        </p:nvSpPr>
        <p:spPr>
          <a:xfrm>
            <a:off x="9337814" y="4310862"/>
            <a:ext cx="1676400" cy="912630"/>
          </a:xfrm>
          <a:prstGeom prst="round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latin typeface="Century Gothic" panose="020B0502020202020204" pitchFamily="34" charset="0"/>
              </a:rPr>
              <a:t>sixteen hundredths</a:t>
            </a:r>
          </a:p>
        </p:txBody>
      </p:sp>
      <p:sp>
        <p:nvSpPr>
          <p:cNvPr id="51" name="Oval 3"/>
          <p:cNvSpPr>
            <a:spLocks noChangeArrowheads="1"/>
          </p:cNvSpPr>
          <p:nvPr/>
        </p:nvSpPr>
        <p:spPr bwMode="auto">
          <a:xfrm>
            <a:off x="7438029" y="4405836"/>
            <a:ext cx="354050" cy="354050"/>
          </a:xfrm>
          <a:prstGeom prst="ellipse">
            <a:avLst/>
          </a:prstGeom>
          <a:solidFill>
            <a:srgbClr val="FF0000"/>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2" name="Oval 3"/>
          <p:cNvSpPr>
            <a:spLocks noChangeArrowheads="1"/>
          </p:cNvSpPr>
          <p:nvPr/>
        </p:nvSpPr>
        <p:spPr bwMode="auto">
          <a:xfrm>
            <a:off x="7908594" y="4405836"/>
            <a:ext cx="354050" cy="354050"/>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0.01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3" name="Oval 3"/>
          <p:cNvSpPr>
            <a:spLocks noChangeArrowheads="1"/>
          </p:cNvSpPr>
          <p:nvPr/>
        </p:nvSpPr>
        <p:spPr bwMode="auto">
          <a:xfrm>
            <a:off x="8379158" y="4405836"/>
            <a:ext cx="354050" cy="354050"/>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0.01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4" name="Oval 3"/>
          <p:cNvSpPr>
            <a:spLocks noChangeArrowheads="1"/>
          </p:cNvSpPr>
          <p:nvPr/>
        </p:nvSpPr>
        <p:spPr bwMode="auto">
          <a:xfrm>
            <a:off x="7320497" y="4803084"/>
            <a:ext cx="354050" cy="354050"/>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0.01</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55" name="Oval 3"/>
          <p:cNvSpPr>
            <a:spLocks noChangeArrowheads="1"/>
          </p:cNvSpPr>
          <p:nvPr/>
        </p:nvSpPr>
        <p:spPr bwMode="auto">
          <a:xfrm>
            <a:off x="7727667" y="4803084"/>
            <a:ext cx="354050" cy="354050"/>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0.01</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56" name="Oval 3"/>
          <p:cNvSpPr>
            <a:spLocks noChangeArrowheads="1"/>
          </p:cNvSpPr>
          <p:nvPr/>
        </p:nvSpPr>
        <p:spPr bwMode="auto">
          <a:xfrm>
            <a:off x="8134837" y="4803084"/>
            <a:ext cx="354050" cy="354050"/>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0.01</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57" name="Oval 3"/>
          <p:cNvSpPr>
            <a:spLocks noChangeArrowheads="1"/>
          </p:cNvSpPr>
          <p:nvPr/>
        </p:nvSpPr>
        <p:spPr bwMode="auto">
          <a:xfrm>
            <a:off x="8542006" y="4803084"/>
            <a:ext cx="354050" cy="354050"/>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Century Gothic" panose="020B0502020202020204" pitchFamily="34" charset="0"/>
              </a:rPr>
              <a:t>0.01</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graphicFrame>
        <p:nvGraphicFramePr>
          <p:cNvPr id="58" name="Table 57"/>
          <p:cNvGraphicFramePr>
            <a:graphicFrameLocks noGrp="1"/>
          </p:cNvGraphicFramePr>
          <p:nvPr>
            <p:extLst>
              <p:ext uri="{D42A27DB-BD31-4B8C-83A1-F6EECF244321}">
                <p14:modId xmlns:p14="http://schemas.microsoft.com/office/powerpoint/2010/main" val="4037904009"/>
              </p:ext>
            </p:extLst>
          </p:nvPr>
        </p:nvGraphicFramePr>
        <p:xfrm>
          <a:off x="10014014" y="3319727"/>
          <a:ext cx="324000" cy="648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375077457"/>
                    </a:ext>
                  </a:extLst>
                </a:gridCol>
              </a:tblGrid>
              <a:tr h="324000">
                <a:tc>
                  <a:txBody>
                    <a:bodyPr/>
                    <a:lstStyle/>
                    <a:p>
                      <a:pPr algn="ctr"/>
                      <a:r>
                        <a:rPr lang="en-GB" b="0"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24000">
                <a:tc>
                  <a:txBody>
                    <a:bodyPr/>
                    <a:lstStyle/>
                    <a:p>
                      <a:pPr algn="ctr"/>
                      <a:r>
                        <a:rPr lang="en-GB" b="0" dirty="0">
                          <a:solidFill>
                            <a:schemeClr val="tx1"/>
                          </a:solidFill>
                          <a:latin typeface="Century Gothic" panose="020B0502020202020204" pitchFamily="34" charset="0"/>
                        </a:rPr>
                        <a:t>16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sp>
        <p:nvSpPr>
          <p:cNvPr id="33" name="AutoShape 3"/>
          <p:cNvSpPr>
            <a:spLocks noChangeArrowheads="1"/>
          </p:cNvSpPr>
          <p:nvPr/>
        </p:nvSpPr>
        <p:spPr bwMode="auto">
          <a:xfrm>
            <a:off x="3994814" y="681229"/>
            <a:ext cx="1092084" cy="1071369"/>
          </a:xfrm>
          <a:prstGeom prst="triangle">
            <a:avLst>
              <a:gd name="adj" fmla="val 50000"/>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4" name="Oval 4"/>
          <p:cNvSpPr>
            <a:spLocks noChangeArrowheads="1"/>
          </p:cNvSpPr>
          <p:nvPr/>
        </p:nvSpPr>
        <p:spPr bwMode="auto">
          <a:xfrm>
            <a:off x="4227519" y="454455"/>
            <a:ext cx="612568" cy="612000"/>
          </a:xfrm>
          <a:prstGeom prst="ellipse">
            <a:avLst/>
          </a:prstGeom>
          <a:solidFill>
            <a:schemeClr val="accent4">
              <a:lumMod val="20000"/>
              <a:lumOff val="80000"/>
            </a:schemeClr>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5"/>
          <p:cNvSpPr>
            <a:spLocks noChangeArrowheads="1"/>
          </p:cNvSpPr>
          <p:nvPr/>
        </p:nvSpPr>
        <p:spPr bwMode="auto">
          <a:xfrm>
            <a:off x="3730530" y="1599660"/>
            <a:ext cx="1356369" cy="249450"/>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6" name="Oval 6"/>
          <p:cNvSpPr>
            <a:spLocks noChangeArrowheads="1"/>
          </p:cNvSpPr>
          <p:nvPr/>
        </p:nvSpPr>
        <p:spPr bwMode="auto">
          <a:xfrm>
            <a:off x="4633593" y="1293676"/>
            <a:ext cx="612568" cy="612000"/>
          </a:xfrm>
          <a:prstGeom prst="ellipse">
            <a:avLst/>
          </a:prstGeom>
          <a:solidFill>
            <a:schemeClr val="accent4">
              <a:lumMod val="20000"/>
              <a:lumOff val="80000"/>
            </a:schemeClr>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72000"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Oval 7"/>
          <p:cNvSpPr>
            <a:spLocks noChangeArrowheads="1"/>
          </p:cNvSpPr>
          <p:nvPr/>
        </p:nvSpPr>
        <p:spPr bwMode="auto">
          <a:xfrm>
            <a:off x="3812982" y="1293676"/>
            <a:ext cx="612568" cy="612000"/>
          </a:xfrm>
          <a:prstGeom prst="ellipse">
            <a:avLst/>
          </a:prstGeom>
          <a:solidFill>
            <a:schemeClr val="accent4">
              <a:lumMod val="20000"/>
              <a:lumOff val="80000"/>
            </a:schemeClr>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72000"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entury Gothic" panose="020B0502020202020204" pitchFamily="34" charset="0"/>
            </a:endParaRPr>
          </a:p>
        </p:txBody>
      </p:sp>
      <p:sp>
        <p:nvSpPr>
          <p:cNvPr id="38" name="TextBox 37"/>
          <p:cNvSpPr txBox="1"/>
          <p:nvPr/>
        </p:nvSpPr>
        <p:spPr>
          <a:xfrm>
            <a:off x="1155887" y="577370"/>
            <a:ext cx="2185249" cy="1107996"/>
          </a:xfrm>
          <a:prstGeom prst="rect">
            <a:avLst/>
          </a:prstGeom>
          <a:noFill/>
        </p:spPr>
        <p:txBody>
          <a:bodyPr wrap="square" rtlCol="0">
            <a:spAutoFit/>
          </a:bodyPr>
          <a:lstStyle/>
          <a:p>
            <a:pPr algn="ctr"/>
            <a:r>
              <a:rPr lang="en-GB" sz="2200" dirty="0">
                <a:latin typeface="Century Gothic" panose="020B0502020202020204" pitchFamily="34" charset="0"/>
              </a:rPr>
              <a:t>Complete the part-whole model.</a:t>
            </a:r>
            <a:endParaRPr lang="en-GB" dirty="0"/>
          </a:p>
        </p:txBody>
      </p:sp>
      <p:graphicFrame>
        <p:nvGraphicFramePr>
          <p:cNvPr id="42" name="Table 41"/>
          <p:cNvGraphicFramePr>
            <a:graphicFrameLocks noGrp="1"/>
          </p:cNvGraphicFramePr>
          <p:nvPr>
            <p:extLst>
              <p:ext uri="{D42A27DB-BD31-4B8C-83A1-F6EECF244321}">
                <p14:modId xmlns:p14="http://schemas.microsoft.com/office/powerpoint/2010/main" val="1116208082"/>
              </p:ext>
            </p:extLst>
          </p:nvPr>
        </p:nvGraphicFramePr>
        <p:xfrm>
          <a:off x="4341562" y="464754"/>
          <a:ext cx="3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5077457"/>
                    </a:ext>
                  </a:extLst>
                </a:gridCol>
              </a:tblGrid>
              <a:tr h="288000">
                <a:tc>
                  <a:txBody>
                    <a:bodyPr/>
                    <a:lstStyle/>
                    <a:p>
                      <a:pPr algn="ctr"/>
                      <a:r>
                        <a:rPr lang="en-GB" sz="1600" b="0" dirty="0">
                          <a:solidFill>
                            <a:schemeClr val="tx1"/>
                          </a:solidFill>
                          <a:latin typeface="Century Gothic" panose="020B0502020202020204" pitchFamily="34" charset="0"/>
                        </a:rPr>
                        <a:t>46</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288000">
                <a:tc>
                  <a:txBody>
                    <a:bodyPr/>
                    <a:lstStyle/>
                    <a:p>
                      <a:pPr algn="ctr"/>
                      <a:r>
                        <a:rPr lang="en-GB" sz="1600" b="0"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4214326005"/>
              </p:ext>
            </p:extLst>
          </p:nvPr>
        </p:nvGraphicFramePr>
        <p:xfrm>
          <a:off x="3921372" y="1305743"/>
          <a:ext cx="3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5077457"/>
                    </a:ext>
                  </a:extLst>
                </a:gridCol>
              </a:tblGrid>
              <a:tr h="288000">
                <a:tc>
                  <a:txBody>
                    <a:bodyPr/>
                    <a:lstStyle/>
                    <a:p>
                      <a:pPr algn="ctr"/>
                      <a:endParaRPr lang="en-GB" sz="1600" b="0"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288000">
                <a:tc>
                  <a:txBody>
                    <a:bodyPr/>
                    <a:lstStyle/>
                    <a:p>
                      <a:pPr algn="ctr"/>
                      <a:r>
                        <a:rPr lang="en-GB" sz="1600" b="0" dirty="0">
                          <a:solidFill>
                            <a:schemeClr val="tx1"/>
                          </a:solidFill>
                          <a:latin typeface="Century Gothic" panose="020B0502020202020204" pitchFamily="34" charset="0"/>
                        </a:rPr>
                        <a:t>10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217472147"/>
              </p:ext>
            </p:extLst>
          </p:nvPr>
        </p:nvGraphicFramePr>
        <p:xfrm>
          <a:off x="4755050" y="1305743"/>
          <a:ext cx="3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5077457"/>
                    </a:ext>
                  </a:extLst>
                </a:gridCol>
              </a:tblGrid>
              <a:tr h="288000">
                <a:tc>
                  <a:txBody>
                    <a:bodyPr/>
                    <a:lstStyle/>
                    <a:p>
                      <a:pPr algn="ctr"/>
                      <a:endParaRPr lang="en-GB" sz="1600" b="0"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288000">
                <a:tc>
                  <a:txBody>
                    <a:bodyPr/>
                    <a:lstStyle/>
                    <a:p>
                      <a:pPr algn="ctr"/>
                      <a:r>
                        <a:rPr lang="en-GB" sz="1600" b="0"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135745107"/>
              </p:ext>
            </p:extLst>
          </p:nvPr>
        </p:nvGraphicFramePr>
        <p:xfrm>
          <a:off x="6815846" y="1363773"/>
          <a:ext cx="4513670" cy="274320"/>
        </p:xfrm>
        <a:graphic>
          <a:graphicData uri="http://schemas.openxmlformats.org/drawingml/2006/table">
            <a:tbl>
              <a:tblPr firstRow="1" bandRow="1">
                <a:tableStyleId>{5C22544A-7EE6-4342-B048-85BDC9FD1C3A}</a:tableStyleId>
              </a:tblPr>
              <a:tblGrid>
                <a:gridCol w="451367">
                  <a:extLst>
                    <a:ext uri="{9D8B030D-6E8A-4147-A177-3AD203B41FA5}">
                      <a16:colId xmlns:a16="http://schemas.microsoft.com/office/drawing/2014/main" val="1030763627"/>
                    </a:ext>
                  </a:extLst>
                </a:gridCol>
                <a:gridCol w="451367">
                  <a:extLst>
                    <a:ext uri="{9D8B030D-6E8A-4147-A177-3AD203B41FA5}">
                      <a16:colId xmlns:a16="http://schemas.microsoft.com/office/drawing/2014/main" val="1388004219"/>
                    </a:ext>
                  </a:extLst>
                </a:gridCol>
                <a:gridCol w="451367">
                  <a:extLst>
                    <a:ext uri="{9D8B030D-6E8A-4147-A177-3AD203B41FA5}">
                      <a16:colId xmlns:a16="http://schemas.microsoft.com/office/drawing/2014/main" val="1666906839"/>
                    </a:ext>
                  </a:extLst>
                </a:gridCol>
                <a:gridCol w="451367">
                  <a:extLst>
                    <a:ext uri="{9D8B030D-6E8A-4147-A177-3AD203B41FA5}">
                      <a16:colId xmlns:a16="http://schemas.microsoft.com/office/drawing/2014/main" val="1200618779"/>
                    </a:ext>
                  </a:extLst>
                </a:gridCol>
                <a:gridCol w="451367">
                  <a:extLst>
                    <a:ext uri="{9D8B030D-6E8A-4147-A177-3AD203B41FA5}">
                      <a16:colId xmlns:a16="http://schemas.microsoft.com/office/drawing/2014/main" val="313686532"/>
                    </a:ext>
                  </a:extLst>
                </a:gridCol>
                <a:gridCol w="451367">
                  <a:extLst>
                    <a:ext uri="{9D8B030D-6E8A-4147-A177-3AD203B41FA5}">
                      <a16:colId xmlns:a16="http://schemas.microsoft.com/office/drawing/2014/main" val="3370843518"/>
                    </a:ext>
                  </a:extLst>
                </a:gridCol>
                <a:gridCol w="451367">
                  <a:extLst>
                    <a:ext uri="{9D8B030D-6E8A-4147-A177-3AD203B41FA5}">
                      <a16:colId xmlns:a16="http://schemas.microsoft.com/office/drawing/2014/main" val="1624922323"/>
                    </a:ext>
                  </a:extLst>
                </a:gridCol>
                <a:gridCol w="451367">
                  <a:extLst>
                    <a:ext uri="{9D8B030D-6E8A-4147-A177-3AD203B41FA5}">
                      <a16:colId xmlns:a16="http://schemas.microsoft.com/office/drawing/2014/main" val="1290619506"/>
                    </a:ext>
                  </a:extLst>
                </a:gridCol>
                <a:gridCol w="451367">
                  <a:extLst>
                    <a:ext uri="{9D8B030D-6E8A-4147-A177-3AD203B41FA5}">
                      <a16:colId xmlns:a16="http://schemas.microsoft.com/office/drawing/2014/main" val="3243269014"/>
                    </a:ext>
                  </a:extLst>
                </a:gridCol>
                <a:gridCol w="451367">
                  <a:extLst>
                    <a:ext uri="{9D8B030D-6E8A-4147-A177-3AD203B41FA5}">
                      <a16:colId xmlns:a16="http://schemas.microsoft.com/office/drawing/2014/main" val="3117472870"/>
                    </a:ext>
                  </a:extLst>
                </a:gridCol>
              </a:tblGrid>
              <a:tr h="192202">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3238518483"/>
                  </a:ext>
                </a:extLst>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354036239"/>
              </p:ext>
            </p:extLst>
          </p:nvPr>
        </p:nvGraphicFramePr>
        <p:xfrm>
          <a:off x="6675232" y="1503033"/>
          <a:ext cx="288000" cy="61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4155938572"/>
              </p:ext>
            </p:extLst>
          </p:nvPr>
        </p:nvGraphicFramePr>
        <p:xfrm>
          <a:off x="11182130" y="1498297"/>
          <a:ext cx="288000" cy="61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365607014"/>
              </p:ext>
            </p:extLst>
          </p:nvPr>
        </p:nvGraphicFramePr>
        <p:xfrm>
          <a:off x="7993990" y="1498297"/>
          <a:ext cx="360115" cy="612000"/>
        </p:xfrm>
        <a:graphic>
          <a:graphicData uri="http://schemas.openxmlformats.org/drawingml/2006/table">
            <a:tbl>
              <a:tblPr firstRow="1" bandRow="1">
                <a:tableStyleId>{5C22544A-7EE6-4342-B048-85BDC9FD1C3A}</a:tableStyleId>
              </a:tblPr>
              <a:tblGrid>
                <a:gridCol w="360115">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0.6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1166797017"/>
              </p:ext>
            </p:extLst>
          </p:nvPr>
        </p:nvGraphicFramePr>
        <p:xfrm>
          <a:off x="9782098" y="1498297"/>
          <a:ext cx="360115" cy="612000"/>
        </p:xfrm>
        <a:graphic>
          <a:graphicData uri="http://schemas.openxmlformats.org/drawingml/2006/table">
            <a:tbl>
              <a:tblPr firstRow="1" bandRow="1">
                <a:tableStyleId>{5C22544A-7EE6-4342-B048-85BDC9FD1C3A}</a:tableStyleId>
              </a:tblPr>
              <a:tblGrid>
                <a:gridCol w="360115">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1.4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spTree>
    <p:extLst>
      <p:ext uri="{BB962C8B-B14F-4D97-AF65-F5344CB8AC3E}">
        <p14:creationId xmlns:p14="http://schemas.microsoft.com/office/powerpoint/2010/main" val="100389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956536"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Wednesday </a:t>
            </a:r>
            <a:r>
              <a:rPr lang="en-GB" sz="2800" b="1" dirty="0">
                <a:solidFill>
                  <a:srgbClr val="FFC000"/>
                </a:solidFill>
                <a:latin typeface="Century Gothic" panose="020B0502020202020204" pitchFamily="34" charset="0"/>
              </a:rPr>
              <a:t>Answers</a:t>
            </a:r>
            <a:endParaRPr lang="en-GB" sz="2800" b="1" dirty="0">
              <a:solidFill>
                <a:schemeClr val="bg1"/>
              </a:solidFill>
              <a:latin typeface="Century Gothic" panose="020B0502020202020204" pitchFamily="34" charset="0"/>
            </a:endParaRP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b="1"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3"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r>
              <a:rPr lang="en-GB" sz="2200" b="1" dirty="0">
                <a:solidFill>
                  <a:srgbClr val="0070C0"/>
                </a:solidFill>
                <a:latin typeface="Century Gothic" panose="020B0502020202020204" pitchFamily="34" charset="0"/>
              </a:rPr>
              <a:t>D</a:t>
            </a:r>
            <a:r>
              <a:rPr lang="en-GB" sz="2200" b="1" dirty="0">
                <a:solidFill>
                  <a:schemeClr val="tx1"/>
                </a:solidFill>
                <a:latin typeface="Century Gothic" panose="020B0502020202020204" pitchFamily="34" charset="0"/>
              </a:rPr>
              <a:t> – There is an odd one out.</a:t>
            </a:r>
          </a:p>
          <a:p>
            <a:endParaRPr lang="en-GB" sz="2200" b="1" dirty="0">
              <a:solidFill>
                <a:schemeClr val="tx1"/>
              </a:solidFill>
              <a:latin typeface="Century Gothic" panose="020B0502020202020204" pitchFamily="34" charset="0"/>
            </a:endParaRPr>
          </a:p>
          <a:p>
            <a:r>
              <a:rPr lang="en-GB" sz="2200" b="1" dirty="0">
                <a:solidFill>
                  <a:srgbClr val="0070C0"/>
                </a:solidFill>
                <a:latin typeface="Century Gothic" panose="020B0502020202020204" pitchFamily="34" charset="0"/>
              </a:rPr>
              <a:t>A</a:t>
            </a:r>
            <a:r>
              <a:rPr lang="en-GB" sz="2200" b="1" dirty="0">
                <a:solidFill>
                  <a:schemeClr val="tx1"/>
                </a:solidFill>
                <a:latin typeface="Century Gothic" panose="020B0502020202020204" pitchFamily="34" charset="0"/>
              </a:rPr>
              <a:t> –       is the odd one out.</a:t>
            </a:r>
          </a:p>
          <a:p>
            <a:endParaRPr lang="en-GB" sz="2200" b="1" dirty="0">
              <a:solidFill>
                <a:schemeClr val="tx1"/>
              </a:solidFill>
              <a:latin typeface="Century Gothic" panose="020B0502020202020204" pitchFamily="34" charset="0"/>
            </a:endParaRPr>
          </a:p>
          <a:p>
            <a:r>
              <a:rPr lang="en-GB" sz="2200" b="1" dirty="0">
                <a:solidFill>
                  <a:srgbClr val="0070C0"/>
                </a:solidFill>
                <a:latin typeface="Century Gothic" panose="020B0502020202020204" pitchFamily="34" charset="0"/>
              </a:rPr>
              <a:t>B </a:t>
            </a:r>
            <a:r>
              <a:rPr lang="en-GB" sz="2200" b="1" dirty="0">
                <a:solidFill>
                  <a:schemeClr val="tx1"/>
                </a:solidFill>
                <a:latin typeface="Century Gothic" panose="020B0502020202020204" pitchFamily="34" charset="0"/>
              </a:rPr>
              <a:t>– All of the other representations are equal. They are equivalent to </a:t>
            </a:r>
          </a:p>
          <a:p>
            <a:r>
              <a:rPr lang="en-GB" sz="2200" b="1" dirty="0">
                <a:solidFill>
                  <a:schemeClr val="tx1"/>
                </a:solidFill>
                <a:latin typeface="Century Gothic" panose="020B0502020202020204" pitchFamily="34" charset="0"/>
              </a:rPr>
              <a:t>      , not      .</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b="1"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One tenth is </a:t>
            </a:r>
            <a:r>
              <a:rPr lang="en-GB" sz="2200" b="1" dirty="0">
                <a:solidFill>
                  <a:schemeClr val="tx1"/>
                </a:solidFill>
                <a:latin typeface="Century Gothic" panose="020B0502020202020204" pitchFamily="34" charset="0"/>
              </a:rPr>
              <a:t>one</a:t>
            </a:r>
            <a:r>
              <a:rPr lang="en-GB" sz="2200" dirty="0">
                <a:solidFill>
                  <a:schemeClr val="tx1"/>
                </a:solidFill>
                <a:latin typeface="Century Gothic" panose="020B0502020202020204" pitchFamily="34" charset="0"/>
              </a:rPr>
              <a:t> whole split into </a:t>
            </a:r>
            <a:r>
              <a:rPr lang="en-GB" sz="2200" b="1" dirty="0">
                <a:solidFill>
                  <a:schemeClr val="tx1"/>
                </a:solidFill>
                <a:latin typeface="Century Gothic" panose="020B0502020202020204" pitchFamily="34" charset="0"/>
              </a:rPr>
              <a:t>ten</a:t>
            </a:r>
            <a:r>
              <a:rPr lang="en-GB" sz="2200" dirty="0">
                <a:solidFill>
                  <a:schemeClr val="tx1"/>
                </a:solidFill>
                <a:latin typeface="Century Gothic" panose="020B0502020202020204" pitchFamily="34" charset="0"/>
              </a:rPr>
              <a:t> equal parts.</a:t>
            </a:r>
          </a:p>
          <a:p>
            <a:pPr algn="ctr"/>
            <a:endParaRPr lang="en-GB" sz="1100" dirty="0">
              <a:solidFill>
                <a:schemeClr val="tx1"/>
              </a:solidFill>
              <a:latin typeface="Century Gothic" panose="020B0502020202020204" pitchFamily="34" charset="0"/>
            </a:endParaRPr>
          </a:p>
          <a:p>
            <a:endParaRPr lang="en-GB" sz="1100" dirty="0">
              <a:solidFill>
                <a:schemeClr val="tx1"/>
              </a:solidFill>
              <a:latin typeface="Century Gothic" panose="020B0502020202020204" pitchFamily="34" charset="0"/>
            </a:endParaRPr>
          </a:p>
          <a:p>
            <a:pPr algn="ct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900" dirty="0">
                <a:solidFill>
                  <a:schemeClr val="tx1"/>
                </a:solidFill>
                <a:latin typeface="Century Gothic" panose="020B0502020202020204" pitchFamily="34" charset="0"/>
              </a:rPr>
              <a:t>They all have 8 tenths. 3.8 and 9.8 are made up of ones and tenths, 12.8 is made up of tens, ones and tenths. They all have a different number of ones. 12.8 &gt; 9.8 &gt; 3.8</a:t>
            </a:r>
          </a:p>
          <a:p>
            <a:pPr algn="ctr"/>
            <a:endParaRPr lang="en-GB" sz="20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       </a:t>
            </a:r>
          </a:p>
          <a:p>
            <a:pPr algn="ctr"/>
            <a:endParaRPr lang="en-GB" sz="16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21" name="TextBox 20"/>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graphicFrame>
        <p:nvGraphicFramePr>
          <p:cNvPr id="58" name="Table 57"/>
          <p:cNvGraphicFramePr>
            <a:graphicFrameLocks noGrp="1"/>
          </p:cNvGraphicFramePr>
          <p:nvPr>
            <p:extLst>
              <p:ext uri="{D42A27DB-BD31-4B8C-83A1-F6EECF244321}">
                <p14:modId xmlns:p14="http://schemas.microsoft.com/office/powerpoint/2010/main" val="453442430"/>
              </p:ext>
            </p:extLst>
          </p:nvPr>
        </p:nvGraphicFramePr>
        <p:xfrm>
          <a:off x="7352429" y="3388817"/>
          <a:ext cx="324000" cy="648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375077457"/>
                    </a:ext>
                  </a:extLst>
                </a:gridCol>
              </a:tblGrid>
              <a:tr h="324000">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24000">
                <a:tc>
                  <a:txBody>
                    <a:bodyPr/>
                    <a:lstStyle/>
                    <a:p>
                      <a:pPr algn="ctr"/>
                      <a:r>
                        <a:rPr lang="en-GB" b="1" dirty="0">
                          <a:solidFill>
                            <a:schemeClr val="tx1"/>
                          </a:solidFill>
                          <a:latin typeface="Century Gothic" panose="020B0502020202020204" pitchFamily="34" charset="0"/>
                        </a:rPr>
                        <a:t>16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sp>
        <p:nvSpPr>
          <p:cNvPr id="23" name="AutoShape 3"/>
          <p:cNvSpPr>
            <a:spLocks noChangeArrowheads="1"/>
          </p:cNvSpPr>
          <p:nvPr/>
        </p:nvSpPr>
        <p:spPr bwMode="auto">
          <a:xfrm>
            <a:off x="2849746" y="675397"/>
            <a:ext cx="1092084" cy="1071369"/>
          </a:xfrm>
          <a:prstGeom prst="triangle">
            <a:avLst>
              <a:gd name="adj" fmla="val 50000"/>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4" name="Oval 4"/>
          <p:cNvSpPr>
            <a:spLocks noChangeArrowheads="1"/>
          </p:cNvSpPr>
          <p:nvPr/>
        </p:nvSpPr>
        <p:spPr bwMode="auto">
          <a:xfrm>
            <a:off x="3082451" y="448624"/>
            <a:ext cx="612568" cy="600949"/>
          </a:xfrm>
          <a:prstGeom prst="ellipse">
            <a:avLst/>
          </a:prstGeom>
          <a:solidFill>
            <a:schemeClr val="accent4">
              <a:lumMod val="20000"/>
              <a:lumOff val="80000"/>
            </a:schemeClr>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5"/>
          <p:cNvSpPr>
            <a:spLocks noChangeArrowheads="1"/>
          </p:cNvSpPr>
          <p:nvPr/>
        </p:nvSpPr>
        <p:spPr bwMode="auto">
          <a:xfrm>
            <a:off x="2585462" y="1593828"/>
            <a:ext cx="1356369" cy="249450"/>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6" name="Oval 6"/>
          <p:cNvSpPr>
            <a:spLocks noChangeArrowheads="1"/>
          </p:cNvSpPr>
          <p:nvPr/>
        </p:nvSpPr>
        <p:spPr bwMode="auto">
          <a:xfrm>
            <a:off x="3488525" y="1287845"/>
            <a:ext cx="612568" cy="600949"/>
          </a:xfrm>
          <a:prstGeom prst="ellipse">
            <a:avLst/>
          </a:prstGeom>
          <a:solidFill>
            <a:schemeClr val="accent4">
              <a:lumMod val="20000"/>
              <a:lumOff val="80000"/>
            </a:schemeClr>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72000"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Oval 7"/>
          <p:cNvSpPr>
            <a:spLocks noChangeArrowheads="1"/>
          </p:cNvSpPr>
          <p:nvPr/>
        </p:nvSpPr>
        <p:spPr bwMode="auto">
          <a:xfrm>
            <a:off x="2667914" y="1287845"/>
            <a:ext cx="612568" cy="600949"/>
          </a:xfrm>
          <a:prstGeom prst="ellipse">
            <a:avLst/>
          </a:prstGeom>
          <a:solidFill>
            <a:schemeClr val="accent4">
              <a:lumMod val="20000"/>
              <a:lumOff val="80000"/>
            </a:schemeClr>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72000"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entury Gothic" panose="020B0502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270670571"/>
              </p:ext>
            </p:extLst>
          </p:nvPr>
        </p:nvGraphicFramePr>
        <p:xfrm>
          <a:off x="3196494" y="458922"/>
          <a:ext cx="3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5077457"/>
                    </a:ext>
                  </a:extLst>
                </a:gridCol>
              </a:tblGrid>
              <a:tr h="288000">
                <a:tc>
                  <a:txBody>
                    <a:bodyPr/>
                    <a:lstStyle/>
                    <a:p>
                      <a:pPr algn="ctr"/>
                      <a:r>
                        <a:rPr lang="en-GB" sz="1600" b="0" dirty="0">
                          <a:solidFill>
                            <a:schemeClr val="tx1"/>
                          </a:solidFill>
                          <a:latin typeface="Century Gothic" panose="020B0502020202020204" pitchFamily="34" charset="0"/>
                        </a:rPr>
                        <a:t>46</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288000">
                <a:tc>
                  <a:txBody>
                    <a:bodyPr/>
                    <a:lstStyle/>
                    <a:p>
                      <a:pPr algn="ctr"/>
                      <a:r>
                        <a:rPr lang="en-GB" sz="1600" b="0"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55236279"/>
              </p:ext>
            </p:extLst>
          </p:nvPr>
        </p:nvGraphicFramePr>
        <p:xfrm>
          <a:off x="2776304" y="1299911"/>
          <a:ext cx="3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5077457"/>
                    </a:ext>
                  </a:extLst>
                </a:gridCol>
              </a:tblGrid>
              <a:tr h="288000">
                <a:tc>
                  <a:txBody>
                    <a:bodyPr/>
                    <a:lstStyle/>
                    <a:p>
                      <a:pPr algn="ctr"/>
                      <a:r>
                        <a:rPr lang="en-GB" sz="1600" b="1" dirty="0">
                          <a:solidFill>
                            <a:schemeClr val="tx1"/>
                          </a:solidFill>
                          <a:latin typeface="Century Gothic" panose="020B0502020202020204" pitchFamily="34" charset="0"/>
                        </a:rPr>
                        <a:t>4</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288000">
                <a:tc>
                  <a:txBody>
                    <a:bodyPr/>
                    <a:lstStyle/>
                    <a:p>
                      <a:pPr algn="ctr"/>
                      <a:r>
                        <a:rPr lang="en-GB" sz="1600" b="0" dirty="0">
                          <a:solidFill>
                            <a:schemeClr val="tx1"/>
                          </a:solidFill>
                          <a:latin typeface="Century Gothic" panose="020B0502020202020204" pitchFamily="34" charset="0"/>
                        </a:rPr>
                        <a:t>10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026770110"/>
              </p:ext>
            </p:extLst>
          </p:nvPr>
        </p:nvGraphicFramePr>
        <p:xfrm>
          <a:off x="3609982" y="1299911"/>
          <a:ext cx="3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5077457"/>
                    </a:ext>
                  </a:extLst>
                </a:gridCol>
              </a:tblGrid>
              <a:tr h="288000">
                <a:tc>
                  <a:txBody>
                    <a:bodyPr/>
                    <a:lstStyle/>
                    <a:p>
                      <a:pPr algn="ctr"/>
                      <a:r>
                        <a:rPr lang="en-GB" sz="1600"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288000">
                <a:tc>
                  <a:txBody>
                    <a:bodyPr/>
                    <a:lstStyle/>
                    <a:p>
                      <a:pPr algn="ctr"/>
                      <a:r>
                        <a:rPr lang="en-GB" sz="1600" b="0"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418700264"/>
              </p:ext>
            </p:extLst>
          </p:nvPr>
        </p:nvGraphicFramePr>
        <p:xfrm>
          <a:off x="6815846" y="875259"/>
          <a:ext cx="4513670" cy="274320"/>
        </p:xfrm>
        <a:graphic>
          <a:graphicData uri="http://schemas.openxmlformats.org/drawingml/2006/table">
            <a:tbl>
              <a:tblPr firstRow="1" bandRow="1">
                <a:tableStyleId>{5C22544A-7EE6-4342-B048-85BDC9FD1C3A}</a:tableStyleId>
              </a:tblPr>
              <a:tblGrid>
                <a:gridCol w="451367">
                  <a:extLst>
                    <a:ext uri="{9D8B030D-6E8A-4147-A177-3AD203B41FA5}">
                      <a16:colId xmlns:a16="http://schemas.microsoft.com/office/drawing/2014/main" val="1030763627"/>
                    </a:ext>
                  </a:extLst>
                </a:gridCol>
                <a:gridCol w="451367">
                  <a:extLst>
                    <a:ext uri="{9D8B030D-6E8A-4147-A177-3AD203B41FA5}">
                      <a16:colId xmlns:a16="http://schemas.microsoft.com/office/drawing/2014/main" val="1388004219"/>
                    </a:ext>
                  </a:extLst>
                </a:gridCol>
                <a:gridCol w="451367">
                  <a:extLst>
                    <a:ext uri="{9D8B030D-6E8A-4147-A177-3AD203B41FA5}">
                      <a16:colId xmlns:a16="http://schemas.microsoft.com/office/drawing/2014/main" val="1666906839"/>
                    </a:ext>
                  </a:extLst>
                </a:gridCol>
                <a:gridCol w="451367">
                  <a:extLst>
                    <a:ext uri="{9D8B030D-6E8A-4147-A177-3AD203B41FA5}">
                      <a16:colId xmlns:a16="http://schemas.microsoft.com/office/drawing/2014/main" val="1200618779"/>
                    </a:ext>
                  </a:extLst>
                </a:gridCol>
                <a:gridCol w="451367">
                  <a:extLst>
                    <a:ext uri="{9D8B030D-6E8A-4147-A177-3AD203B41FA5}">
                      <a16:colId xmlns:a16="http://schemas.microsoft.com/office/drawing/2014/main" val="313686532"/>
                    </a:ext>
                  </a:extLst>
                </a:gridCol>
                <a:gridCol w="451367">
                  <a:extLst>
                    <a:ext uri="{9D8B030D-6E8A-4147-A177-3AD203B41FA5}">
                      <a16:colId xmlns:a16="http://schemas.microsoft.com/office/drawing/2014/main" val="3370843518"/>
                    </a:ext>
                  </a:extLst>
                </a:gridCol>
                <a:gridCol w="451367">
                  <a:extLst>
                    <a:ext uri="{9D8B030D-6E8A-4147-A177-3AD203B41FA5}">
                      <a16:colId xmlns:a16="http://schemas.microsoft.com/office/drawing/2014/main" val="1624922323"/>
                    </a:ext>
                  </a:extLst>
                </a:gridCol>
                <a:gridCol w="451367">
                  <a:extLst>
                    <a:ext uri="{9D8B030D-6E8A-4147-A177-3AD203B41FA5}">
                      <a16:colId xmlns:a16="http://schemas.microsoft.com/office/drawing/2014/main" val="1290619506"/>
                    </a:ext>
                  </a:extLst>
                </a:gridCol>
                <a:gridCol w="451367">
                  <a:extLst>
                    <a:ext uri="{9D8B030D-6E8A-4147-A177-3AD203B41FA5}">
                      <a16:colId xmlns:a16="http://schemas.microsoft.com/office/drawing/2014/main" val="3243269014"/>
                    </a:ext>
                  </a:extLst>
                </a:gridCol>
                <a:gridCol w="451367">
                  <a:extLst>
                    <a:ext uri="{9D8B030D-6E8A-4147-A177-3AD203B41FA5}">
                      <a16:colId xmlns:a16="http://schemas.microsoft.com/office/drawing/2014/main" val="3117472870"/>
                    </a:ext>
                  </a:extLst>
                </a:gridCol>
              </a:tblGrid>
              <a:tr h="192202">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3238518483"/>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602535502"/>
              </p:ext>
            </p:extLst>
          </p:nvPr>
        </p:nvGraphicFramePr>
        <p:xfrm>
          <a:off x="6675232" y="1012784"/>
          <a:ext cx="288000" cy="61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958595514"/>
              </p:ext>
            </p:extLst>
          </p:nvPr>
        </p:nvGraphicFramePr>
        <p:xfrm>
          <a:off x="11182130" y="1012784"/>
          <a:ext cx="288000" cy="612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125528533"/>
              </p:ext>
            </p:extLst>
          </p:nvPr>
        </p:nvGraphicFramePr>
        <p:xfrm>
          <a:off x="7993990" y="1012784"/>
          <a:ext cx="360115" cy="612000"/>
        </p:xfrm>
        <a:graphic>
          <a:graphicData uri="http://schemas.openxmlformats.org/drawingml/2006/table">
            <a:tbl>
              <a:tblPr firstRow="1" bandRow="1">
                <a:tableStyleId>{5C22544A-7EE6-4342-B048-85BDC9FD1C3A}</a:tableStyleId>
              </a:tblPr>
              <a:tblGrid>
                <a:gridCol w="360115">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0.6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347467217"/>
              </p:ext>
            </p:extLst>
          </p:nvPr>
        </p:nvGraphicFramePr>
        <p:xfrm>
          <a:off x="9782098" y="1012784"/>
          <a:ext cx="360115" cy="612000"/>
        </p:xfrm>
        <a:graphic>
          <a:graphicData uri="http://schemas.openxmlformats.org/drawingml/2006/table">
            <a:tbl>
              <a:tblPr firstRow="1" bandRow="1">
                <a:tableStyleId>{5C22544A-7EE6-4342-B048-85BDC9FD1C3A}</a:tableStyleId>
              </a:tblPr>
              <a:tblGrid>
                <a:gridCol w="360115">
                  <a:extLst>
                    <a:ext uri="{9D8B030D-6E8A-4147-A177-3AD203B41FA5}">
                      <a16:colId xmlns:a16="http://schemas.microsoft.com/office/drawing/2014/main" val="3272611807"/>
                    </a:ext>
                  </a:extLst>
                </a:gridCol>
              </a:tblGrid>
              <a:tr h="612000">
                <a:tc>
                  <a:txBody>
                    <a:bodyPr/>
                    <a:lstStyle/>
                    <a:p>
                      <a:pPr algn="ctr"/>
                      <a:r>
                        <a:rPr lang="en-GB" b="0" dirty="0">
                          <a:solidFill>
                            <a:schemeClr val="tx1"/>
                          </a:solidFill>
                          <a:latin typeface="Century Gothic" panose="020B0502020202020204" pitchFamily="34" charset="0"/>
                        </a:rPr>
                        <a:t>1.4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229388524"/>
              </p:ext>
            </p:extLst>
          </p:nvPr>
        </p:nvGraphicFramePr>
        <p:xfrm>
          <a:off x="7078242"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0.2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208644386"/>
              </p:ext>
            </p:extLst>
          </p:nvPr>
        </p:nvGraphicFramePr>
        <p:xfrm>
          <a:off x="7531747"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0.4</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667817319"/>
              </p:ext>
            </p:extLst>
          </p:nvPr>
        </p:nvGraphicFramePr>
        <p:xfrm>
          <a:off x="8432529"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0.8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199871520"/>
              </p:ext>
            </p:extLst>
          </p:nvPr>
        </p:nvGraphicFramePr>
        <p:xfrm>
          <a:off x="8882244"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755262345"/>
              </p:ext>
            </p:extLst>
          </p:nvPr>
        </p:nvGraphicFramePr>
        <p:xfrm>
          <a:off x="9338030"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1.2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560691041"/>
              </p:ext>
            </p:extLst>
          </p:nvPr>
        </p:nvGraphicFramePr>
        <p:xfrm>
          <a:off x="10233917"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019631715"/>
              </p:ext>
            </p:extLst>
          </p:nvPr>
        </p:nvGraphicFramePr>
        <p:xfrm>
          <a:off x="10695782" y="1012784"/>
          <a:ext cx="379896" cy="612000"/>
        </p:xfrm>
        <a:graphic>
          <a:graphicData uri="http://schemas.openxmlformats.org/drawingml/2006/table">
            <a:tbl>
              <a:tblPr firstRow="1" bandRow="1">
                <a:tableStyleId>{5C22544A-7EE6-4342-B048-85BDC9FD1C3A}</a:tableStyleId>
              </a:tblPr>
              <a:tblGrid>
                <a:gridCol w="379896">
                  <a:extLst>
                    <a:ext uri="{9D8B030D-6E8A-4147-A177-3AD203B41FA5}">
                      <a16:colId xmlns:a16="http://schemas.microsoft.com/office/drawing/2014/main" val="3272611807"/>
                    </a:ext>
                  </a:extLst>
                </a:gridCol>
              </a:tblGrid>
              <a:tr h="612000">
                <a:tc>
                  <a:txBody>
                    <a:bodyPr/>
                    <a:lstStyle/>
                    <a:p>
                      <a:pPr algn="ctr"/>
                      <a:r>
                        <a:rPr lang="en-GB" b="1" dirty="0">
                          <a:solidFill>
                            <a:schemeClr val="tx1"/>
                          </a:solidFill>
                          <a:latin typeface="Century Gothic" panose="020B0502020202020204" pitchFamily="34" charset="0"/>
                        </a:rPr>
                        <a:t>1.8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550181"/>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934391588"/>
              </p:ext>
            </p:extLst>
          </p:nvPr>
        </p:nvGraphicFramePr>
        <p:xfrm>
          <a:off x="6789814" y="4813988"/>
          <a:ext cx="412652" cy="648000"/>
        </p:xfrm>
        <a:graphic>
          <a:graphicData uri="http://schemas.openxmlformats.org/drawingml/2006/table">
            <a:tbl>
              <a:tblPr firstRow="1" bandRow="1">
                <a:tableStyleId>{5C22544A-7EE6-4342-B048-85BDC9FD1C3A}</a:tableStyleId>
              </a:tblPr>
              <a:tblGrid>
                <a:gridCol w="412652">
                  <a:extLst>
                    <a:ext uri="{9D8B030D-6E8A-4147-A177-3AD203B41FA5}">
                      <a16:colId xmlns:a16="http://schemas.microsoft.com/office/drawing/2014/main" val="375077457"/>
                    </a:ext>
                  </a:extLst>
                </a:gridCol>
              </a:tblGrid>
              <a:tr h="324000">
                <a:tc>
                  <a:txBody>
                    <a:bodyPr/>
                    <a:lstStyle/>
                    <a:p>
                      <a:pPr algn="ctr"/>
                      <a:r>
                        <a:rPr lang="en-GB"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24000">
                <a:tc>
                  <a:txBody>
                    <a:bodyPr/>
                    <a:lstStyle/>
                    <a:p>
                      <a:pPr algn="ctr"/>
                      <a:r>
                        <a:rPr lang="en-GB" b="1" dirty="0">
                          <a:solidFill>
                            <a:schemeClr val="tx1"/>
                          </a:solidFill>
                          <a:latin typeface="Century Gothic" panose="020B0502020202020204" pitchFamily="34" charset="0"/>
                        </a:rPr>
                        <a:t>100</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441438918"/>
              </p:ext>
            </p:extLst>
          </p:nvPr>
        </p:nvGraphicFramePr>
        <p:xfrm>
          <a:off x="7968938" y="4813988"/>
          <a:ext cx="324000" cy="648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375077457"/>
                    </a:ext>
                  </a:extLst>
                </a:gridCol>
              </a:tblGrid>
              <a:tr h="324000">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671129"/>
                  </a:ext>
                </a:extLst>
              </a:tr>
              <a:tr h="324000">
                <a:tc>
                  <a:txBody>
                    <a:bodyPr/>
                    <a:lstStyle/>
                    <a:p>
                      <a:pPr algn="ctr"/>
                      <a:r>
                        <a:rPr lang="en-GB" b="1" dirty="0">
                          <a:solidFill>
                            <a:schemeClr val="tx1"/>
                          </a:solidFill>
                          <a:latin typeface="Century Gothic" panose="020B0502020202020204" pitchFamily="34" charset="0"/>
                        </a:rPr>
                        <a:t>16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915929"/>
                  </a:ext>
                </a:extLst>
              </a:tr>
            </a:tbl>
          </a:graphicData>
        </a:graphic>
      </p:graphicFrame>
    </p:spTree>
    <p:extLst>
      <p:ext uri="{BB962C8B-B14F-4D97-AF65-F5344CB8AC3E}">
        <p14:creationId xmlns:p14="http://schemas.microsoft.com/office/powerpoint/2010/main" val="45330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07720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Thursday</a:t>
            </a: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Complete the calculation.</a:t>
            </a:r>
          </a:p>
          <a:p>
            <a:pPr algn="ctr"/>
            <a:endParaRPr lang="en-GB" sz="22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r>
              <a:rPr lang="en-GB" sz="2200" dirty="0">
                <a:solidFill>
                  <a:schemeClr val="tx1"/>
                </a:solidFill>
                <a:latin typeface="Century Gothic" panose="020B0502020202020204" pitchFamily="34" charset="0"/>
              </a:rPr>
              <a:t>    </a:t>
            </a: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Divide the number below by 10.</a:t>
            </a:r>
          </a:p>
          <a:p>
            <a:pPr algn="ctr"/>
            <a:endParaRPr lang="en-GB" sz="22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Write the decimal number represented below.</a:t>
            </a: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
        <p:nvSpPr>
          <p:cNvPr id="91"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200" dirty="0">
                <a:solidFill>
                  <a:schemeClr val="tx1"/>
                </a:solidFill>
                <a:latin typeface="Century Gothic" panose="020B0502020202020204" pitchFamily="34" charset="0"/>
              </a:rPr>
              <a:t>807kg of rice is placed </a:t>
            </a:r>
            <a:br>
              <a:rPr lang="en-GB" sz="2200" dirty="0">
                <a:solidFill>
                  <a:schemeClr val="tx1"/>
                </a:solidFill>
                <a:latin typeface="Century Gothic" panose="020B0502020202020204" pitchFamily="34" charset="0"/>
              </a:rPr>
            </a:br>
            <a:r>
              <a:rPr lang="en-GB" sz="2200" dirty="0">
                <a:solidFill>
                  <a:schemeClr val="tx1"/>
                </a:solidFill>
                <a:latin typeface="Century Gothic" panose="020B0502020202020204" pitchFamily="34" charset="0"/>
              </a:rPr>
              <a:t>into 100 bags.</a:t>
            </a: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Do you agree with Darcey? </a:t>
            </a:r>
          </a:p>
          <a:p>
            <a:pPr algn="ctr"/>
            <a:r>
              <a:rPr lang="en-GB" sz="2200" dirty="0">
                <a:solidFill>
                  <a:schemeClr val="tx1"/>
                </a:solidFill>
                <a:latin typeface="Century Gothic" panose="020B0502020202020204" pitchFamily="34" charset="0"/>
              </a:rPr>
              <a:t>Explain why!</a:t>
            </a:r>
            <a:endParaRPr lang="en-GB" sz="2800" dirty="0">
              <a:solidFill>
                <a:schemeClr val="tx1"/>
              </a:solidFill>
              <a:latin typeface="Century Gothic" panose="020B0502020202020204" pitchFamily="34" charset="0"/>
            </a:endParaRPr>
          </a:p>
        </p:txBody>
      </p:sp>
      <p:sp>
        <p:nvSpPr>
          <p:cNvPr id="92" name="TextBox 91"/>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
        <p:nvSpPr>
          <p:cNvPr id="2" name="Rounded Rectangle 1"/>
          <p:cNvSpPr/>
          <p:nvPr/>
        </p:nvSpPr>
        <p:spPr>
          <a:xfrm>
            <a:off x="1883354" y="1074055"/>
            <a:ext cx="2805545" cy="622354"/>
          </a:xfrm>
          <a:prstGeom prst="round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Century Gothic" panose="020B0502020202020204" pitchFamily="34" charset="0"/>
              </a:rPr>
              <a:t>17 ÷ ___ = 1.7</a:t>
            </a:r>
          </a:p>
        </p:txBody>
      </p:sp>
      <p:pic>
        <p:nvPicPr>
          <p:cNvPr id="43" name="Picture 2" descr="27145461_468214916908565_128156848_o"/>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5642" t="78220" r="69079" b="3017"/>
          <a:stretch/>
        </p:blipFill>
        <p:spPr bwMode="auto">
          <a:xfrm>
            <a:off x="6767006" y="3130683"/>
            <a:ext cx="1668687" cy="1754043"/>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 name="TextBox 43"/>
          <p:cNvSpPr txBox="1"/>
          <p:nvPr/>
        </p:nvSpPr>
        <p:spPr>
          <a:xfrm>
            <a:off x="8483338" y="3730542"/>
            <a:ext cx="3059969" cy="769441"/>
          </a:xfrm>
          <a:prstGeom prst="rect">
            <a:avLst/>
          </a:prstGeom>
          <a:noFill/>
        </p:spPr>
        <p:txBody>
          <a:bodyPr wrap="square" rtlCol="0" anchor="ctr">
            <a:spAutoFit/>
          </a:bodyPr>
          <a:lstStyle/>
          <a:p>
            <a:pPr algn="ctr"/>
            <a:r>
              <a:rPr lang="en-GB" sz="2200" b="1" dirty="0">
                <a:latin typeface="Century Gothic" panose="020B0502020202020204" pitchFamily="34" charset="0"/>
              </a:rPr>
              <a:t>“Each bag contains 8.7kg of rice.” </a:t>
            </a:r>
          </a:p>
        </p:txBody>
      </p:sp>
      <p:sp>
        <p:nvSpPr>
          <p:cNvPr id="23" name="Rectangle 22"/>
          <p:cNvSpPr/>
          <p:nvPr/>
        </p:nvSpPr>
        <p:spPr>
          <a:xfrm>
            <a:off x="919892" y="2576685"/>
            <a:ext cx="2675422" cy="1107996"/>
          </a:xfrm>
          <a:prstGeom prst="rect">
            <a:avLst/>
          </a:prstGeom>
        </p:spPr>
        <p:txBody>
          <a:bodyPr wrap="square">
            <a:spAutoFit/>
          </a:bodyPr>
          <a:lstStyle/>
          <a:p>
            <a:pPr algn="ctr"/>
            <a:r>
              <a:rPr lang="en-GB" sz="2200" dirty="0">
                <a:latin typeface="Century Gothic" panose="020B0502020202020204" pitchFamily="34" charset="0"/>
              </a:rPr>
              <a:t>Write a decimal number to match the grid.</a:t>
            </a:r>
          </a:p>
        </p:txBody>
      </p:sp>
      <p:graphicFrame>
        <p:nvGraphicFramePr>
          <p:cNvPr id="24" name="Table 23"/>
          <p:cNvGraphicFramePr>
            <a:graphicFrameLocks noGrp="1"/>
          </p:cNvGraphicFramePr>
          <p:nvPr>
            <p:extLst>
              <p:ext uri="{D42A27DB-BD31-4B8C-83A1-F6EECF244321}">
                <p14:modId xmlns:p14="http://schemas.microsoft.com/office/powerpoint/2010/main" val="847788943"/>
              </p:ext>
            </p:extLst>
          </p:nvPr>
        </p:nvGraphicFramePr>
        <p:xfrm>
          <a:off x="3741184" y="2346370"/>
          <a:ext cx="1548000" cy="1548000"/>
        </p:xfrm>
        <a:graphic>
          <a:graphicData uri="http://schemas.openxmlformats.org/drawingml/2006/table">
            <a:tbl>
              <a:tblPr firstRow="1" bandRow="1">
                <a:tableStyleId>{5C22544A-7EE6-4342-B048-85BDC9FD1C3A}</a:tableStyleId>
              </a:tblPr>
              <a:tblGrid>
                <a:gridCol w="154800">
                  <a:extLst>
                    <a:ext uri="{9D8B030D-6E8A-4147-A177-3AD203B41FA5}">
                      <a16:colId xmlns:a16="http://schemas.microsoft.com/office/drawing/2014/main" val="2666521811"/>
                    </a:ext>
                  </a:extLst>
                </a:gridCol>
                <a:gridCol w="154800">
                  <a:extLst>
                    <a:ext uri="{9D8B030D-6E8A-4147-A177-3AD203B41FA5}">
                      <a16:colId xmlns:a16="http://schemas.microsoft.com/office/drawing/2014/main" val="3959299652"/>
                    </a:ext>
                  </a:extLst>
                </a:gridCol>
                <a:gridCol w="154800">
                  <a:extLst>
                    <a:ext uri="{9D8B030D-6E8A-4147-A177-3AD203B41FA5}">
                      <a16:colId xmlns:a16="http://schemas.microsoft.com/office/drawing/2014/main" val="113731676"/>
                    </a:ext>
                  </a:extLst>
                </a:gridCol>
                <a:gridCol w="154800">
                  <a:extLst>
                    <a:ext uri="{9D8B030D-6E8A-4147-A177-3AD203B41FA5}">
                      <a16:colId xmlns:a16="http://schemas.microsoft.com/office/drawing/2014/main" val="767537782"/>
                    </a:ext>
                  </a:extLst>
                </a:gridCol>
                <a:gridCol w="154800">
                  <a:extLst>
                    <a:ext uri="{9D8B030D-6E8A-4147-A177-3AD203B41FA5}">
                      <a16:colId xmlns:a16="http://schemas.microsoft.com/office/drawing/2014/main" val="4112175436"/>
                    </a:ext>
                  </a:extLst>
                </a:gridCol>
                <a:gridCol w="154800">
                  <a:extLst>
                    <a:ext uri="{9D8B030D-6E8A-4147-A177-3AD203B41FA5}">
                      <a16:colId xmlns:a16="http://schemas.microsoft.com/office/drawing/2014/main" val="3259849829"/>
                    </a:ext>
                  </a:extLst>
                </a:gridCol>
                <a:gridCol w="154800">
                  <a:extLst>
                    <a:ext uri="{9D8B030D-6E8A-4147-A177-3AD203B41FA5}">
                      <a16:colId xmlns:a16="http://schemas.microsoft.com/office/drawing/2014/main" val="3889792077"/>
                    </a:ext>
                  </a:extLst>
                </a:gridCol>
                <a:gridCol w="154800">
                  <a:extLst>
                    <a:ext uri="{9D8B030D-6E8A-4147-A177-3AD203B41FA5}">
                      <a16:colId xmlns:a16="http://schemas.microsoft.com/office/drawing/2014/main" val="594451330"/>
                    </a:ext>
                  </a:extLst>
                </a:gridCol>
                <a:gridCol w="154800">
                  <a:extLst>
                    <a:ext uri="{9D8B030D-6E8A-4147-A177-3AD203B41FA5}">
                      <a16:colId xmlns:a16="http://schemas.microsoft.com/office/drawing/2014/main" val="4155651784"/>
                    </a:ext>
                  </a:extLst>
                </a:gridCol>
                <a:gridCol w="154800">
                  <a:extLst>
                    <a:ext uri="{9D8B030D-6E8A-4147-A177-3AD203B41FA5}">
                      <a16:colId xmlns:a16="http://schemas.microsoft.com/office/drawing/2014/main" val="3308085338"/>
                    </a:ext>
                  </a:extLst>
                </a:gridCol>
              </a:tblGrid>
              <a:tr h="154800">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69240398"/>
                  </a:ext>
                </a:extLst>
              </a:tr>
              <a:tr h="154800">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35793303"/>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3816231"/>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9835834"/>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5234769"/>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4493519"/>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3369073"/>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130369"/>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9281355"/>
                  </a:ext>
                </a:extLst>
              </a:tr>
              <a:tr h="154800">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807218"/>
                  </a:ext>
                </a:extLst>
              </a:tr>
            </a:tbl>
          </a:graphicData>
        </a:graphic>
      </p:graphicFrame>
      <p:grpSp>
        <p:nvGrpSpPr>
          <p:cNvPr id="3" name="Group 2"/>
          <p:cNvGrpSpPr/>
          <p:nvPr/>
        </p:nvGrpSpPr>
        <p:grpSpPr>
          <a:xfrm>
            <a:off x="1836219" y="5054814"/>
            <a:ext cx="2899814" cy="430904"/>
            <a:chOff x="1697715" y="5086898"/>
            <a:chExt cx="2899814" cy="430904"/>
          </a:xfrm>
        </p:grpSpPr>
        <p:sp>
          <p:nvSpPr>
            <p:cNvPr id="25" name="Oval 2"/>
            <p:cNvSpPr>
              <a:spLocks noChangeArrowheads="1"/>
            </p:cNvSpPr>
            <p:nvPr/>
          </p:nvSpPr>
          <p:spPr bwMode="auto">
            <a:xfrm>
              <a:off x="1697715" y="5086898"/>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Oval 2"/>
            <p:cNvSpPr>
              <a:spLocks noChangeArrowheads="1"/>
            </p:cNvSpPr>
            <p:nvPr/>
          </p:nvSpPr>
          <p:spPr bwMode="auto">
            <a:xfrm>
              <a:off x="2006812" y="5086898"/>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Oval 2"/>
            <p:cNvSpPr>
              <a:spLocks noChangeArrowheads="1"/>
            </p:cNvSpPr>
            <p:nvPr/>
          </p:nvSpPr>
          <p:spPr bwMode="auto">
            <a:xfrm>
              <a:off x="2315909" y="5086898"/>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Oval 2"/>
            <p:cNvSpPr>
              <a:spLocks noChangeArrowheads="1"/>
            </p:cNvSpPr>
            <p:nvPr/>
          </p:nvSpPr>
          <p:spPr bwMode="auto">
            <a:xfrm>
              <a:off x="2625006" y="5086898"/>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Oval 2"/>
            <p:cNvSpPr>
              <a:spLocks noChangeArrowheads="1"/>
            </p:cNvSpPr>
            <p:nvPr/>
          </p:nvSpPr>
          <p:spPr bwMode="auto">
            <a:xfrm>
              <a:off x="2934103" y="5086898"/>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Oval 2"/>
            <p:cNvSpPr>
              <a:spLocks noChangeArrowheads="1"/>
            </p:cNvSpPr>
            <p:nvPr/>
          </p:nvSpPr>
          <p:spPr bwMode="auto">
            <a:xfrm>
              <a:off x="3243200" y="5090765"/>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Oval 2"/>
            <p:cNvSpPr>
              <a:spLocks noChangeArrowheads="1"/>
            </p:cNvSpPr>
            <p:nvPr/>
          </p:nvSpPr>
          <p:spPr bwMode="auto">
            <a:xfrm>
              <a:off x="3552297" y="5090765"/>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Oval 2"/>
            <p:cNvSpPr>
              <a:spLocks noChangeArrowheads="1"/>
            </p:cNvSpPr>
            <p:nvPr/>
          </p:nvSpPr>
          <p:spPr bwMode="auto">
            <a:xfrm>
              <a:off x="3861394" y="5090765"/>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Oval 2"/>
            <p:cNvSpPr>
              <a:spLocks noChangeArrowheads="1"/>
            </p:cNvSpPr>
            <p:nvPr/>
          </p:nvSpPr>
          <p:spPr bwMode="auto">
            <a:xfrm>
              <a:off x="4170491" y="5090765"/>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 name="Group 4"/>
          <p:cNvGrpSpPr/>
          <p:nvPr/>
        </p:nvGrpSpPr>
        <p:grpSpPr>
          <a:xfrm>
            <a:off x="7631573" y="1325124"/>
            <a:ext cx="2980024" cy="430904"/>
            <a:chOff x="7658131" y="1325124"/>
            <a:chExt cx="2980024" cy="430904"/>
          </a:xfrm>
        </p:grpSpPr>
        <p:sp>
          <p:nvSpPr>
            <p:cNvPr id="36" name="Oval 2"/>
            <p:cNvSpPr>
              <a:spLocks noChangeArrowheads="1"/>
            </p:cNvSpPr>
            <p:nvPr/>
          </p:nvSpPr>
          <p:spPr bwMode="auto">
            <a:xfrm>
              <a:off x="7658131" y="1325124"/>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Oval 2"/>
            <p:cNvSpPr>
              <a:spLocks noChangeArrowheads="1"/>
            </p:cNvSpPr>
            <p:nvPr/>
          </p:nvSpPr>
          <p:spPr bwMode="auto">
            <a:xfrm>
              <a:off x="7977254" y="1325124"/>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Oval 2"/>
            <p:cNvSpPr>
              <a:spLocks noChangeArrowheads="1"/>
            </p:cNvSpPr>
            <p:nvPr/>
          </p:nvSpPr>
          <p:spPr bwMode="auto">
            <a:xfrm>
              <a:off x="8296377" y="1325124"/>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Oval 2"/>
            <p:cNvSpPr>
              <a:spLocks noChangeArrowheads="1"/>
            </p:cNvSpPr>
            <p:nvPr/>
          </p:nvSpPr>
          <p:spPr bwMode="auto">
            <a:xfrm>
              <a:off x="8615500" y="1325124"/>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Oval 2"/>
            <p:cNvSpPr>
              <a:spLocks noChangeArrowheads="1"/>
            </p:cNvSpPr>
            <p:nvPr/>
          </p:nvSpPr>
          <p:spPr bwMode="auto">
            <a:xfrm>
              <a:off x="8934623" y="1325124"/>
              <a:ext cx="427038" cy="427037"/>
            </a:xfrm>
            <a:prstGeom prst="ellipse">
              <a:avLst/>
            </a:prstGeom>
            <a:solidFill>
              <a:srgbClr val="BD1E2C"/>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Oval 2"/>
            <p:cNvSpPr>
              <a:spLocks noChangeArrowheads="1"/>
            </p:cNvSpPr>
            <p:nvPr/>
          </p:nvSpPr>
          <p:spPr bwMode="auto">
            <a:xfrm>
              <a:off x="9253746" y="1328991"/>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Oval 2"/>
            <p:cNvSpPr>
              <a:spLocks noChangeArrowheads="1"/>
            </p:cNvSpPr>
            <p:nvPr/>
          </p:nvSpPr>
          <p:spPr bwMode="auto">
            <a:xfrm>
              <a:off x="9572869" y="1328991"/>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Oval 2"/>
            <p:cNvSpPr>
              <a:spLocks noChangeArrowheads="1"/>
            </p:cNvSpPr>
            <p:nvPr/>
          </p:nvSpPr>
          <p:spPr bwMode="auto">
            <a:xfrm>
              <a:off x="9891992" y="1328991"/>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Oval 2"/>
            <p:cNvSpPr>
              <a:spLocks noChangeArrowheads="1"/>
            </p:cNvSpPr>
            <p:nvPr/>
          </p:nvSpPr>
          <p:spPr bwMode="auto">
            <a:xfrm>
              <a:off x="10211117" y="1328991"/>
              <a:ext cx="427038" cy="427037"/>
            </a:xfrm>
            <a:prstGeom prst="ellipse">
              <a:avLst/>
            </a:prstGeom>
            <a:solidFill>
              <a:srgbClr val="9900FF"/>
            </a:solidFill>
            <a:ln w="25400" algn="ctr">
              <a:solidFill>
                <a:srgbClr val="000000"/>
              </a:solidFill>
              <a:round/>
              <a:headEnd/>
              <a:tailEnd/>
            </a:ln>
            <a:effectLst/>
          </p:spPr>
          <p:txBody>
            <a:bodyPr vert="horz" wrap="square" lIns="0" tIns="36576" rIns="0"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23000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A3981F-4871-4AE4-A793-E45B90BF02AE}"/>
              </a:ext>
            </a:extLst>
          </p:cNvPr>
          <p:cNvSpPr/>
          <p:nvPr/>
        </p:nvSpPr>
        <p:spPr>
          <a:xfrm>
            <a:off x="-6529" y="6186303"/>
            <a:ext cx="12192000" cy="5942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endParaRPr lang="en-GB" dirty="0"/>
          </a:p>
        </p:txBody>
      </p:sp>
      <p:pic>
        <p:nvPicPr>
          <p:cNvPr id="9" name="Picture 2" descr="https://www.deepeningunderstanding.co.uk/wp-content/uploads/2016/11/D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53" y="6110429"/>
            <a:ext cx="763965" cy="74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80DE48FF-7871-4CC4-9B74-EB4C8BDDAF0C}"/>
              </a:ext>
            </a:extLst>
          </p:cNvPr>
          <p:cNvSpPr txBox="1"/>
          <p:nvPr/>
        </p:nvSpPr>
        <p:spPr>
          <a:xfrm>
            <a:off x="8279341" y="6358092"/>
            <a:ext cx="46141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Century Gothic" panose="020B0502020202020204" pitchFamily="34" charset="0"/>
              </a:rPr>
              <a:t>©Deepening Understanding LTD 2021</a:t>
            </a:r>
          </a:p>
        </p:txBody>
      </p:sp>
      <p:sp>
        <p:nvSpPr>
          <p:cNvPr id="4" name="TextBox 3"/>
          <p:cNvSpPr txBox="1"/>
          <p:nvPr/>
        </p:nvSpPr>
        <p:spPr>
          <a:xfrm>
            <a:off x="937582" y="6214879"/>
            <a:ext cx="3297067"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Thursday </a:t>
            </a:r>
            <a:r>
              <a:rPr lang="en-GB" sz="2800" b="1" dirty="0">
                <a:solidFill>
                  <a:srgbClr val="FFC000"/>
                </a:solidFill>
                <a:latin typeface="Century Gothic" panose="020B0502020202020204" pitchFamily="34" charset="0"/>
              </a:rPr>
              <a:t>Answers</a:t>
            </a:r>
            <a:endParaRPr lang="en-GB" sz="2800" b="1" dirty="0">
              <a:solidFill>
                <a:schemeClr val="bg1"/>
              </a:solidFill>
              <a:latin typeface="Century Gothic" panose="020B0502020202020204" pitchFamily="34" charset="0"/>
            </a:endParaRPr>
          </a:p>
        </p:txBody>
      </p:sp>
      <p:sp>
        <p:nvSpPr>
          <p:cNvPr id="12" name="Rectangle: Diagonal Corners Rounded 5">
            <a:extLst>
              <a:ext uri="{FF2B5EF4-FFF2-40B4-BE49-F238E27FC236}">
                <a16:creationId xmlns:a16="http://schemas.microsoft.com/office/drawing/2014/main" id="{5FB8E59A-7B57-4B99-8CC4-21BC88A6182A}"/>
              </a:ext>
            </a:extLst>
          </p:cNvPr>
          <p:cNvSpPr/>
          <p:nvPr/>
        </p:nvSpPr>
        <p:spPr>
          <a:xfrm>
            <a:off x="700087" y="2970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dirty="0">
              <a:solidFill>
                <a:schemeClr val="tx1"/>
              </a:solidFill>
              <a:latin typeface="Century Gothic" panose="020B0502020202020204" pitchFamily="34" charset="0"/>
            </a:endParaRPr>
          </a:p>
          <a:p>
            <a:pPr algn="ctr"/>
            <a:r>
              <a:rPr lang="en-GB" sz="2200" dirty="0">
                <a:solidFill>
                  <a:schemeClr val="tx1"/>
                </a:solidFill>
                <a:latin typeface="Century Gothic" panose="020B0502020202020204" pitchFamily="34" charset="0"/>
              </a:rPr>
              <a:t>17 ÷ </a:t>
            </a:r>
            <a:r>
              <a:rPr lang="en-GB" sz="2200" b="1" dirty="0">
                <a:solidFill>
                  <a:schemeClr val="tx1"/>
                </a:solidFill>
                <a:latin typeface="Century Gothic" panose="020B0502020202020204" pitchFamily="34" charset="0"/>
              </a:rPr>
              <a:t>10</a:t>
            </a:r>
            <a:r>
              <a:rPr lang="en-GB" sz="2200" dirty="0">
                <a:solidFill>
                  <a:schemeClr val="tx1"/>
                </a:solidFill>
                <a:latin typeface="Century Gothic" panose="020B0502020202020204" pitchFamily="34" charset="0"/>
              </a:rPr>
              <a:t> = 1.7</a:t>
            </a:r>
          </a:p>
          <a:p>
            <a:pPr algn="ctr"/>
            <a:endParaRPr lang="en-GB" sz="2200" dirty="0">
              <a:solidFill>
                <a:schemeClr val="tx1"/>
              </a:solidFill>
              <a:latin typeface="Century Gothic" panose="020B0502020202020204" pitchFamily="34" charset="0"/>
            </a:endParaRPr>
          </a:p>
          <a:p>
            <a:pPr algn="ctr"/>
            <a:endParaRPr lang="en-GB" sz="1100" dirty="0">
              <a:solidFill>
                <a:schemeClr val="tx1"/>
              </a:solidFill>
              <a:latin typeface="Century Gothic" panose="020B0502020202020204" pitchFamily="34" charset="0"/>
            </a:endParaRPr>
          </a:p>
          <a:p>
            <a:pPr algn="ctr"/>
            <a:endParaRPr lang="en-GB" sz="2800" dirty="0">
              <a:solidFill>
                <a:schemeClr val="tx1"/>
              </a:solidFill>
              <a:latin typeface="Century Gothic" panose="020B0502020202020204" pitchFamily="34" charset="0"/>
            </a:endParaRPr>
          </a:p>
        </p:txBody>
      </p:sp>
      <p:sp>
        <p:nvSpPr>
          <p:cNvPr id="14" name="Rectangle: Diagonal Corners Rounded 5">
            <a:extLst>
              <a:ext uri="{FF2B5EF4-FFF2-40B4-BE49-F238E27FC236}">
                <a16:creationId xmlns:a16="http://schemas.microsoft.com/office/drawing/2014/main" id="{5FB8E59A-7B57-4B99-8CC4-21BC88A6182A}"/>
              </a:ext>
            </a:extLst>
          </p:cNvPr>
          <p:cNvSpPr/>
          <p:nvPr/>
        </p:nvSpPr>
        <p:spPr>
          <a:xfrm>
            <a:off x="700087" y="2255208"/>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0.34</a:t>
            </a:r>
          </a:p>
          <a:p>
            <a:pPr algn="ctr"/>
            <a:endParaRPr lang="en-GB" sz="1100" dirty="0">
              <a:solidFill>
                <a:schemeClr val="tx1"/>
              </a:solidFill>
              <a:latin typeface="Century Gothic" panose="020B0502020202020204" pitchFamily="34" charset="0"/>
            </a:endParaRPr>
          </a:p>
          <a:p>
            <a:r>
              <a:rPr lang="en-GB" sz="2200" dirty="0">
                <a:solidFill>
                  <a:schemeClr val="tx1"/>
                </a:solidFill>
                <a:latin typeface="Century Gothic" panose="020B0502020202020204" pitchFamily="34" charset="0"/>
              </a:rPr>
              <a:t>    </a:t>
            </a:r>
            <a:endParaRPr lang="en-GB" sz="1600" dirty="0">
              <a:solidFill>
                <a:schemeClr val="tx1"/>
              </a:solidFill>
              <a:latin typeface="Century Gothic" panose="020B0502020202020204" pitchFamily="34" charset="0"/>
            </a:endParaRPr>
          </a:p>
        </p:txBody>
      </p:sp>
      <p:sp>
        <p:nvSpPr>
          <p:cNvPr id="15" name="Rectangle: Diagonal Corners Rounded 5">
            <a:extLst>
              <a:ext uri="{FF2B5EF4-FFF2-40B4-BE49-F238E27FC236}">
                <a16:creationId xmlns:a16="http://schemas.microsoft.com/office/drawing/2014/main" id="{5FB8E59A-7B57-4B99-8CC4-21BC88A6182A}"/>
              </a:ext>
            </a:extLst>
          </p:cNvPr>
          <p:cNvSpPr/>
          <p:nvPr/>
        </p:nvSpPr>
        <p:spPr>
          <a:xfrm>
            <a:off x="700087" y="4208280"/>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0.9</a:t>
            </a:r>
          </a:p>
        </p:txBody>
      </p:sp>
      <p:sp>
        <p:nvSpPr>
          <p:cNvPr id="16" name="Rectangle: Diagonal Corners Rounded 5">
            <a:extLst>
              <a:ext uri="{FF2B5EF4-FFF2-40B4-BE49-F238E27FC236}">
                <a16:creationId xmlns:a16="http://schemas.microsoft.com/office/drawing/2014/main" id="{5FB8E59A-7B57-4B99-8CC4-21BC88A6182A}"/>
              </a:ext>
            </a:extLst>
          </p:cNvPr>
          <p:cNvSpPr/>
          <p:nvPr/>
        </p:nvSpPr>
        <p:spPr>
          <a:xfrm>
            <a:off x="6545295" y="293922"/>
            <a:ext cx="5172078" cy="1719733"/>
          </a:xfrm>
          <a:prstGeom prst="round2DiagRect">
            <a:avLst>
              <a:gd name="adj1" fmla="val 32553"/>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200" b="1" dirty="0">
              <a:solidFill>
                <a:schemeClr val="tx1"/>
              </a:solidFill>
              <a:latin typeface="Century Gothic" panose="020B0502020202020204" pitchFamily="34" charset="0"/>
            </a:endParaRPr>
          </a:p>
          <a:p>
            <a:pPr algn="ctr"/>
            <a:r>
              <a:rPr lang="en-GB" sz="2200" b="1" dirty="0">
                <a:solidFill>
                  <a:schemeClr val="tx1"/>
                </a:solidFill>
                <a:latin typeface="Century Gothic" panose="020B0502020202020204" pitchFamily="34" charset="0"/>
              </a:rPr>
              <a:t>5.04</a:t>
            </a:r>
          </a:p>
          <a:p>
            <a:pPr algn="ctr"/>
            <a:endParaRPr lang="en-GB" sz="1600" dirty="0">
              <a:solidFill>
                <a:schemeClr val="tx1"/>
              </a:solidFill>
              <a:latin typeface="Century Gothic" panose="020B0502020202020204" pitchFamily="34" charset="0"/>
            </a:endParaRPr>
          </a:p>
        </p:txBody>
      </p:sp>
      <p:sp>
        <p:nvSpPr>
          <p:cNvPr id="17" name="TextBox 16"/>
          <p:cNvSpPr txBox="1"/>
          <p:nvPr/>
        </p:nvSpPr>
        <p:spPr>
          <a:xfrm rot="16200000">
            <a:off x="-18720" y="1225392"/>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One</a:t>
            </a:r>
          </a:p>
        </p:txBody>
      </p:sp>
      <p:sp>
        <p:nvSpPr>
          <p:cNvPr id="18" name="TextBox 17"/>
          <p:cNvSpPr txBox="1"/>
          <p:nvPr/>
        </p:nvSpPr>
        <p:spPr>
          <a:xfrm rot="16200000">
            <a:off x="-18720" y="3203706"/>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Two</a:t>
            </a:r>
          </a:p>
        </p:txBody>
      </p:sp>
      <p:sp>
        <p:nvSpPr>
          <p:cNvPr id="19" name="TextBox 18"/>
          <p:cNvSpPr txBox="1"/>
          <p:nvPr/>
        </p:nvSpPr>
        <p:spPr>
          <a:xfrm rot="16200000">
            <a:off x="-18720" y="5159914"/>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Three</a:t>
            </a:r>
          </a:p>
        </p:txBody>
      </p:sp>
      <p:sp>
        <p:nvSpPr>
          <p:cNvPr id="20" name="TextBox 19"/>
          <p:cNvSpPr txBox="1"/>
          <p:nvPr/>
        </p:nvSpPr>
        <p:spPr>
          <a:xfrm rot="16200000">
            <a:off x="5822445" y="1211110"/>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Four</a:t>
            </a:r>
          </a:p>
        </p:txBody>
      </p:sp>
      <p:sp>
        <p:nvSpPr>
          <p:cNvPr id="39" name="Rectangle 38"/>
          <p:cNvSpPr/>
          <p:nvPr/>
        </p:nvSpPr>
        <p:spPr>
          <a:xfrm>
            <a:off x="6616367" y="462982"/>
            <a:ext cx="5010436" cy="769441"/>
          </a:xfrm>
          <a:prstGeom prst="rect">
            <a:avLst/>
          </a:prstGeom>
        </p:spPr>
        <p:txBody>
          <a:bodyPr wrap="square">
            <a:spAutoFit/>
          </a:bodyPr>
          <a:lstStyle/>
          <a:p>
            <a:pPr algn="ctr"/>
            <a:endParaRPr lang="en-GB" sz="2200" dirty="0">
              <a:latin typeface="Century Gothic" panose="020B0502020202020204" pitchFamily="34" charset="0"/>
            </a:endParaRPr>
          </a:p>
          <a:p>
            <a:pPr algn="ctr"/>
            <a:endParaRPr lang="en-GB" sz="2200" b="1" dirty="0">
              <a:latin typeface="Century Gothic" panose="020B0502020202020204" pitchFamily="34" charset="0"/>
            </a:endParaRPr>
          </a:p>
        </p:txBody>
      </p:sp>
      <p:sp>
        <p:nvSpPr>
          <p:cNvPr id="91" name="Rectangle: Diagonal Corners Rounded 5">
            <a:extLst>
              <a:ext uri="{FF2B5EF4-FFF2-40B4-BE49-F238E27FC236}">
                <a16:creationId xmlns:a16="http://schemas.microsoft.com/office/drawing/2014/main" id="{5FB8E59A-7B57-4B99-8CC4-21BC88A6182A}"/>
              </a:ext>
            </a:extLst>
          </p:cNvPr>
          <p:cNvSpPr/>
          <p:nvPr/>
        </p:nvSpPr>
        <p:spPr>
          <a:xfrm>
            <a:off x="6545295" y="2287669"/>
            <a:ext cx="5172078" cy="3645401"/>
          </a:xfrm>
          <a:prstGeom prst="round2DiagRect">
            <a:avLst>
              <a:gd name="adj1" fmla="val 17862"/>
              <a:gd name="adj2" fmla="val 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200" b="1" dirty="0">
              <a:solidFill>
                <a:srgbClr val="0070C0"/>
              </a:solidFill>
              <a:latin typeface="Century Gothic" panose="020B0502020202020204" pitchFamily="34" charset="0"/>
            </a:endParaRPr>
          </a:p>
          <a:p>
            <a:r>
              <a:rPr lang="en-GB" sz="2200" b="1" dirty="0">
                <a:solidFill>
                  <a:srgbClr val="0070C0"/>
                </a:solidFill>
                <a:latin typeface="Century Gothic" panose="020B0502020202020204" pitchFamily="34" charset="0"/>
              </a:rPr>
              <a:t>D</a:t>
            </a:r>
            <a:r>
              <a:rPr lang="en-GB" sz="2200" b="1" dirty="0">
                <a:solidFill>
                  <a:schemeClr val="tx1"/>
                </a:solidFill>
                <a:latin typeface="Century Gothic" panose="020B0502020202020204" pitchFamily="34" charset="0"/>
              </a:rPr>
              <a:t> – I do not agree with Darcey.</a:t>
            </a:r>
          </a:p>
          <a:p>
            <a:r>
              <a:rPr lang="en-GB" sz="2200" b="1" dirty="0">
                <a:solidFill>
                  <a:srgbClr val="0070C0"/>
                </a:solidFill>
                <a:latin typeface="Century Gothic" panose="020B0502020202020204" pitchFamily="34" charset="0"/>
              </a:rPr>
              <a:t>A</a:t>
            </a:r>
            <a:r>
              <a:rPr lang="en-GB" sz="2200" b="1" dirty="0">
                <a:solidFill>
                  <a:schemeClr val="tx1"/>
                </a:solidFill>
                <a:latin typeface="Century Gothic" panose="020B0502020202020204" pitchFamily="34" charset="0"/>
              </a:rPr>
              <a:t> – There is not 8.7kg of rice in each bag.</a:t>
            </a:r>
          </a:p>
          <a:p>
            <a:r>
              <a:rPr lang="en-GB" sz="2200" b="1" dirty="0">
                <a:solidFill>
                  <a:srgbClr val="0070C0"/>
                </a:solidFill>
                <a:latin typeface="Century Gothic" panose="020B0502020202020204" pitchFamily="34" charset="0"/>
              </a:rPr>
              <a:t>B </a:t>
            </a:r>
            <a:r>
              <a:rPr lang="en-GB" sz="2200" b="1" dirty="0">
                <a:solidFill>
                  <a:schemeClr val="tx1"/>
                </a:solidFill>
                <a:latin typeface="Century Gothic" panose="020B0502020202020204" pitchFamily="34" charset="0"/>
              </a:rPr>
              <a:t>– Darcey has not used 0 as a placeholder when dividing 807 by 100. 807kg</a:t>
            </a:r>
            <a:r>
              <a:rPr lang="en-GB" sz="2200" dirty="0">
                <a:solidFill>
                  <a:schemeClr val="tx1"/>
                </a:solidFill>
                <a:latin typeface="Century Gothic" panose="020B0502020202020204" pitchFamily="34" charset="0"/>
              </a:rPr>
              <a:t> </a:t>
            </a:r>
            <a:r>
              <a:rPr lang="en-GB" sz="2200" b="1" dirty="0">
                <a:solidFill>
                  <a:schemeClr val="tx1"/>
                </a:solidFill>
                <a:latin typeface="Century Gothic" panose="020B0502020202020204" pitchFamily="34" charset="0"/>
              </a:rPr>
              <a:t>÷ 100 = 8.07kg</a:t>
            </a:r>
          </a:p>
        </p:txBody>
      </p:sp>
      <p:sp>
        <p:nvSpPr>
          <p:cNvPr id="92" name="TextBox 91"/>
          <p:cNvSpPr txBox="1"/>
          <p:nvPr/>
        </p:nvSpPr>
        <p:spPr>
          <a:xfrm rot="16200000">
            <a:off x="5822445" y="5132969"/>
            <a:ext cx="1143001" cy="523220"/>
          </a:xfrm>
          <a:prstGeom prst="rect">
            <a:avLst/>
          </a:prstGeom>
          <a:noFill/>
        </p:spPr>
        <p:txBody>
          <a:bodyPr wrap="square" rtlCol="0">
            <a:spAutoFit/>
          </a:bodyPr>
          <a:lstStyle/>
          <a:p>
            <a:r>
              <a:rPr lang="en-GB" sz="2800" b="1" dirty="0">
                <a:solidFill>
                  <a:schemeClr val="accent5">
                    <a:lumMod val="60000"/>
                    <a:lumOff val="40000"/>
                  </a:schemeClr>
                </a:solidFill>
                <a:latin typeface="Century Gothic" panose="020B0502020202020204" pitchFamily="34" charset="0"/>
              </a:rPr>
              <a:t>Five</a:t>
            </a:r>
          </a:p>
        </p:txBody>
      </p:sp>
    </p:spTree>
    <p:extLst>
      <p:ext uri="{BB962C8B-B14F-4D97-AF65-F5344CB8AC3E}">
        <p14:creationId xmlns:p14="http://schemas.microsoft.com/office/powerpoint/2010/main" val="3416058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TotalTime>
  <Words>928</Words>
  <Application>Microsoft Macintosh PowerPoint</Application>
  <PresentationFormat>Widescreen</PresentationFormat>
  <Paragraphs>436</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Deepening Understanding Ltd</dc:creator>
  <cp:lastModifiedBy>Microsoft Office User</cp:lastModifiedBy>
  <cp:revision>378</cp:revision>
  <dcterms:created xsi:type="dcterms:W3CDTF">2018-03-29T14:43:08Z</dcterms:created>
  <dcterms:modified xsi:type="dcterms:W3CDTF">2021-04-11T13:42:54Z</dcterms:modified>
  <cp:contentStatus/>
</cp:coreProperties>
</file>