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3" r:id="rId2"/>
    <p:sldId id="358" r:id="rId3"/>
    <p:sldId id="359" r:id="rId4"/>
    <p:sldId id="360" r:id="rId5"/>
    <p:sldId id="365" r:id="rId6"/>
    <p:sldId id="330" r:id="rId7"/>
    <p:sldId id="341" r:id="rId8"/>
    <p:sldId id="350" r:id="rId9"/>
    <p:sldId id="356" r:id="rId10"/>
    <p:sldId id="363" r:id="rId11"/>
    <p:sldId id="366" r:id="rId12"/>
    <p:sldId id="362" r:id="rId13"/>
    <p:sldId id="339" r:id="rId14"/>
    <p:sldId id="28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D25F"/>
    <a:srgbClr val="30A55F"/>
    <a:srgbClr val="6491D3"/>
    <a:srgbClr val="C670AF"/>
    <a:srgbClr val="0070C0"/>
    <a:srgbClr val="62C896"/>
    <a:srgbClr val="EEE8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99" autoAdjust="0"/>
    <p:restoredTop sz="77747" autoAdjust="0"/>
  </p:normalViewPr>
  <p:slideViewPr>
    <p:cSldViewPr snapToGrid="0">
      <p:cViewPr varScale="1">
        <p:scale>
          <a:sx n="92" d="100"/>
          <a:sy n="92" d="100"/>
        </p:scale>
        <p:origin x="91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6F7A9C-8B06-4A44-A1B2-198305F8B8DB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4348F9-30DE-4434-99C9-1AFB2FC6C0A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90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Flowering plants produce </a:t>
            </a:r>
            <a:r>
              <a:rPr lang="en-GB" sz="12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seeds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which grow as separate plants by developing roots.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Non-flowering plants do not produce </a:t>
            </a:r>
            <a:r>
              <a:rPr lang="en-GB" sz="12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seeds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 Instead, they produce </a:t>
            </a:r>
            <a:r>
              <a:rPr lang="en-GB" sz="12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spores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  <a:b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on their leaves.</a:t>
            </a:r>
            <a:endParaRPr lang="en-GB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33A95-F67F-449D-A166-B74B4809B94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35552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Vertebrates have a </a:t>
            </a:r>
            <a:r>
              <a:rPr lang="en-GB" sz="12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backbone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inside their body.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Invertebrates do not have a </a:t>
            </a:r>
            <a:r>
              <a:rPr lang="en-GB" sz="11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backbone</a:t>
            </a:r>
            <a:r>
              <a:rPr lang="en-GB" sz="1100" dirty="0">
                <a:solidFill>
                  <a:schemeClr val="tx1"/>
                </a:solidFill>
                <a:latin typeface="Century Gothic" panose="020B0502020202020204" pitchFamily="34" charset="0"/>
              </a:rPr>
              <a:t>. They have soft bodies or an outer </a:t>
            </a:r>
            <a:r>
              <a:rPr lang="en-GB" sz="105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shell</a:t>
            </a:r>
            <a:r>
              <a:rPr lang="en-GB" sz="105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33A95-F67F-449D-A166-B74B4809B94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1990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GB" sz="1200" dirty="0">
                <a:latin typeface="Century Gothic" panose="020B0502020202020204" pitchFamily="34" charset="0"/>
              </a:rPr>
              <a:t>We can only see them using a </a:t>
            </a:r>
            <a:r>
              <a:rPr lang="en-GB" sz="12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microscope</a:t>
            </a:r>
            <a:r>
              <a:rPr lang="en-GB" sz="1200" dirty="0">
                <a:latin typeface="Century Gothic" panose="020B0502020202020204" pitchFamily="34" charset="0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Bacteria is a microorganism which breaks down plants into </a:t>
            </a:r>
            <a:r>
              <a:rPr lang="en-GB" sz="12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nutrients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We sometimes refer to microorganisms as ‘</a:t>
            </a:r>
            <a:r>
              <a:rPr lang="en-GB" sz="12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germs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’. Harmful </a:t>
            </a:r>
            <a:r>
              <a:rPr lang="en-GB" sz="12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germs</a:t>
            </a:r>
            <a:r>
              <a:rPr lang="en-GB" sz="1200" dirty="0">
                <a:solidFill>
                  <a:schemeClr val="tx1"/>
                </a:solidFill>
                <a:latin typeface="Century Gothic" panose="020B0502020202020204" pitchFamily="34" charset="0"/>
              </a:rPr>
              <a:t> can make us ill.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33A95-F67F-449D-A166-B74B4809B94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264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over MRS GREN (7 life processes) - Movement, Respiration, Sensitivity, Growth, Reproduction, Excretion and Nutrition.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4348F9-30DE-4434-99C9-1AFB2FC6C0A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1973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48F9-30DE-4434-99C9-1AFB2FC6C0A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10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48F9-30DE-4434-99C9-1AFB2FC6C0A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852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48F9-30DE-4434-99C9-1AFB2FC6C0A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83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48F9-30DE-4434-99C9-1AFB2FC6C0A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1323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4348F9-30DE-4434-99C9-1AFB2FC6C0A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152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6C236-9748-42C3-868D-89F234E9F7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CEB37A-4536-41B8-8118-4B27B3CC5F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E40574-5A46-429A-9D87-0F84C5FFAD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A8C34D-39D0-4625-BAA2-FB26C3C99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77034-A545-426D-9C46-F39A2183C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688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81948D-811A-4B8D-8D7B-B562A024D0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EB0A57-D55D-4E5D-87C4-A88948A63E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352B6A-4D8F-46C6-9AE3-8E1DCF8D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18245C-0AE0-4288-A92E-15185793C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96DC3-3E37-484D-B1F9-E47791AAF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0748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FF974D-D2CC-4101-90DD-AFF67E3E4D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F9A1A0-39DC-4B01-BB5A-8708969E28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0014C-E888-4391-BD0E-804BE613A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EC1A2-C6A2-40F0-8DC9-D9B997324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70E400-2776-4619-A618-013BF8412E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40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9EBD6-5A36-4B18-BFF8-6CFB4F69A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4CF1C-64F0-4278-AE2C-C8EAAA8550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6E623-682C-47AF-A07C-CAA1BFF9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14B3-DF13-467C-B7EF-78570B88E0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6F5045-421C-4A85-9F64-D4F64AC59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341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BFC41-8843-4FFF-A896-A5150B2CFB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F835EA-3002-4AF7-BDCF-0B8F563C7D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36311-C066-43EF-ABBB-CCBB0E25C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A725E-2952-48A9-8E92-0B7DC7A6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5AAD66-D3EF-462F-AB15-849D6F995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506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6594F-627A-4DF7-B855-8CC82F510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10461B-E92D-4501-A52C-509A8A0525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445F31-52FC-4792-9EB5-D2F759E51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3CE8CE-40B3-464E-B453-A2FAE7DC6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F3DEA6-68E7-417B-971D-04E969C0C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E19799-5B11-46B0-A940-0DCC1401F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50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38FCA6-00C6-41E2-AF00-726DED7FC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5A5188-A5E7-4EA4-9546-FD6FFB9F7E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929907-66EE-474F-864F-00973CC9F3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BB3DAF-6937-43DB-986D-859FB588A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C2ED2E-A442-454B-B572-584A9ECB2C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EA282F7-36C4-4A2A-9719-CE79E1282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F63480-2E45-4153-86B7-1DD8F278A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B0707F-A685-4D24-9336-F713FA1E7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695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A293A7-F48A-4663-9B68-22643CC82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713012-3122-48AD-8909-4D792BA2E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D55003-95C9-41B3-9F89-1E672A692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C5A9DF-62BA-4C37-B108-B93D69521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1064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718507-3485-43B3-94BA-E02A24784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168016-CF04-4944-BA95-D1ED7FF68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2618B4-8439-4CBA-99F5-1D4974BF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277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7C1D2-C64E-4758-A3B4-95A08F48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9C9681-561B-486E-A7BF-C8E91D0C4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914526-F7A8-4298-9B83-0883B2D0BC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1E8947-FAF2-4535-B79D-E1165CA4F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1BA13-D544-4A48-BE06-989C7B550B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99728D-72A6-43E2-B27A-B331165CB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63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C0831-AE82-4F43-BB87-976A500E0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34CC60-87DE-43E2-BEB0-BF592ED831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B137C4-5FB4-4E6F-A283-BA1E507F44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4AD8B8-ED64-48C3-A10E-506D57AC9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5636D-264A-4F6D-8ECE-8EDFBE94DDD3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820F9-184D-4DEA-9E1C-18A0FEF1D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5F51A-9CAB-4C3C-A1CD-E07E62E6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9683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361B46-5204-4CDD-A0C0-3B7F9EBED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F63FC6-1DE6-4A76-8DD5-C433254A7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A3486-730D-4383-9754-A1F2DD4909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F5636D-264A-4F6D-8ECE-8EDFBE94DDD3}" type="datetimeFigureOut">
              <a:rPr lang="en-GB" smtClean="0"/>
              <a:t>13/04/2021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58C15D-B9E3-44C2-99CA-29703B102E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89060-30FC-4112-86C5-62322D71D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95AE4-F2A1-4FCC-8F85-C251955AF8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568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2A8559-181C-4E7E-BCC0-148EBFA93740}"/>
              </a:ext>
            </a:extLst>
          </p:cNvPr>
          <p:cNvSpPr/>
          <p:nvPr/>
        </p:nvSpPr>
        <p:spPr>
          <a:xfrm>
            <a:off x="-4130" y="77493"/>
            <a:ext cx="12192000" cy="14033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2456" y="1176320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54EBE31-22BE-420A-AEAD-3A55913DF39A}"/>
              </a:ext>
            </a:extLst>
          </p:cNvPr>
          <p:cNvSpPr txBox="1"/>
          <p:nvPr/>
        </p:nvSpPr>
        <p:spPr>
          <a:xfrm>
            <a:off x="-24446" y="160277"/>
            <a:ext cx="12191999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Progression in Mastery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algn="ctr"/>
            <a:r>
              <a:rPr lang="en-GB" sz="3600" b="1" dirty="0">
                <a:solidFill>
                  <a:prstClr val="black"/>
                </a:solidFill>
                <a:latin typeface="Century Gothic" panose="020B0502020202020204" pitchFamily="34" charset="0"/>
              </a:rPr>
              <a:t>Year 6 Classify Living Things</a:t>
            </a:r>
            <a:endParaRPr lang="en-GB" sz="3600" b="1" dirty="0">
              <a:solidFill>
                <a:prstClr val="white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2020</a:t>
            </a:r>
          </a:p>
        </p:txBody>
      </p:sp>
      <p:pic>
        <p:nvPicPr>
          <p:cNvPr id="12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2453524" y="2717847"/>
            <a:ext cx="4369809" cy="2551869"/>
          </a:xfrm>
          <a:prstGeom prst="wedgeEllipseCallout">
            <a:avLst>
              <a:gd name="adj1" fmla="val 52391"/>
              <a:gd name="adj2" fmla="val 36343"/>
            </a:avLst>
          </a:prstGeom>
          <a:noFill/>
          <a:ln w="69850">
            <a:solidFill>
              <a:srgbClr val="6690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3200" dirty="0">
                <a:solidFill>
                  <a:prstClr val="black"/>
                </a:solidFill>
                <a:latin typeface="Century Gothic" panose="020B0502020202020204" pitchFamily="34" charset="0"/>
              </a:rPr>
              <a:t>Let’s challenge ourselves to classify living things!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42096" r="57393" b="42366"/>
          <a:stretch/>
        </p:blipFill>
        <p:spPr>
          <a:xfrm>
            <a:off x="7069541" y="2743201"/>
            <a:ext cx="2770495" cy="305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6765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Know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5466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Invertebrates can be classified into smaller groups too. 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For example…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Can you name any of these different groups using the images? 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3541242" y="4551988"/>
            <a:ext cx="1992358" cy="5675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molluscs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40921" y="4551988"/>
            <a:ext cx="1992358" cy="5675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insects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6641563" y="4551988"/>
            <a:ext cx="1992358" cy="5675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arachnids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741885" y="4551988"/>
            <a:ext cx="1992358" cy="5675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worms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702" y="2811780"/>
            <a:ext cx="1574812" cy="15706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607" y="2628900"/>
            <a:ext cx="2141207" cy="21356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653" y="3326130"/>
            <a:ext cx="2438089" cy="105634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55" y="3683941"/>
            <a:ext cx="806491" cy="69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20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Know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5466"/>
            <a:ext cx="1219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Some invertebrates have no skeleton at all, such as…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Others have an </a:t>
            </a:r>
            <a:r>
              <a:rPr lang="en-GB" sz="2800" b="1" dirty="0">
                <a:latin typeface="Century Gothic" panose="020B0502020202020204" pitchFamily="34" charset="0"/>
              </a:rPr>
              <a:t>exoskeleton</a:t>
            </a:r>
            <a:r>
              <a:rPr lang="en-GB" sz="2800" dirty="0">
                <a:latin typeface="Century Gothic" panose="020B0502020202020204" pitchFamily="34" charset="0"/>
              </a:rPr>
              <a:t>, which is a skeleton outside </a:t>
            </a: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of their body, rather than inside like vertebrates have.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99417" y="4211615"/>
            <a:ext cx="8993167" cy="2056205"/>
            <a:chOff x="1557670" y="4316509"/>
            <a:chExt cx="8175606" cy="18692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670" y="4609425"/>
              <a:ext cx="843705" cy="12384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39369">
              <a:off x="4608299" y="4694979"/>
              <a:ext cx="1411396" cy="1570218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4259" y="4316509"/>
              <a:ext cx="1829017" cy="1824238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1573267" y="1745591"/>
            <a:ext cx="8668276" cy="1600200"/>
            <a:chOff x="1058218" y="1814171"/>
            <a:chExt cx="8668276" cy="16002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8218" y="2208866"/>
              <a:ext cx="2515061" cy="81081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61116" y="1947363"/>
              <a:ext cx="1337311" cy="133381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14" t="19002" r="22196" b="17897"/>
            <a:stretch/>
          </p:blipFill>
          <p:spPr>
            <a:xfrm>
              <a:off x="8286314" y="1814171"/>
              <a:ext cx="1440180" cy="1600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177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Talk like a Scientist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Do you agree with Anita? 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Explain your reasoning. </a:t>
            </a:r>
          </a:p>
        </p:txBody>
      </p:sp>
      <p:sp>
        <p:nvSpPr>
          <p:cNvPr id="15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2453524" y="2146347"/>
            <a:ext cx="4369809" cy="2551869"/>
          </a:xfrm>
          <a:prstGeom prst="wedgeEllipseCallout">
            <a:avLst>
              <a:gd name="adj1" fmla="val 52391"/>
              <a:gd name="adj2" fmla="val 36343"/>
            </a:avLst>
          </a:prstGeom>
          <a:noFill/>
          <a:ln w="69850">
            <a:solidFill>
              <a:srgbClr val="6690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Bats can be classified as birds because they can fly.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42096" r="57393" b="42366"/>
          <a:stretch/>
        </p:blipFill>
        <p:spPr>
          <a:xfrm>
            <a:off x="7069541" y="2171701"/>
            <a:ext cx="2770495" cy="305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59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42A8559-181C-4E7E-BCC0-148EBFA93740}"/>
              </a:ext>
            </a:extLst>
          </p:cNvPr>
          <p:cNvSpPr/>
          <p:nvPr/>
        </p:nvSpPr>
        <p:spPr>
          <a:xfrm>
            <a:off x="-4130" y="77493"/>
            <a:ext cx="12192000" cy="1403324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2456" y="1176320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B54EBE31-22BE-420A-AEAD-3A55913DF39A}"/>
              </a:ext>
            </a:extLst>
          </p:cNvPr>
          <p:cNvSpPr txBox="1"/>
          <p:nvPr/>
        </p:nvSpPr>
        <p:spPr>
          <a:xfrm>
            <a:off x="-24446" y="160277"/>
            <a:ext cx="1219199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Independent Task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b="1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Become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 Scientist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2020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31736" y="2076625"/>
            <a:ext cx="11728528" cy="3937889"/>
            <a:chOff x="209270" y="2076625"/>
            <a:chExt cx="11728528" cy="393788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9270" y="2076625"/>
              <a:ext cx="3598071" cy="25380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49524" y="3476514"/>
              <a:ext cx="3590137" cy="25380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81844" y="2076625"/>
              <a:ext cx="3594099" cy="25380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318127" y="3476514"/>
              <a:ext cx="3583388" cy="25380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43699" y="2076625"/>
              <a:ext cx="3594099" cy="2538000"/>
            </a:xfrm>
            <a:prstGeom prst="rect">
              <a:avLst/>
            </a:prstGeom>
            <a:ln w="5715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970870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Exit task – Checking </a:t>
            </a:r>
            <a:r>
              <a:rPr lang="en-GB" sz="3600" b="1">
                <a:solidFill>
                  <a:schemeClr val="tx1"/>
                </a:solidFill>
                <a:latin typeface="Century Gothic" panose="020B0502020202020204" pitchFamily="34" charset="0"/>
              </a:rPr>
              <a:t>the tricky bits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-6529" y="1202177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Anita thinks that these animals are from the same class of animals.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Do you agree with her? Explain your reasoning.</a:t>
            </a: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1"/>
            <a:ext cx="4614152" cy="277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2020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75645" y="1912936"/>
            <a:ext cx="10040711" cy="3375458"/>
            <a:chOff x="1005716" y="1912936"/>
            <a:chExt cx="10040711" cy="337545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08506" y="2108295"/>
              <a:ext cx="3794600" cy="232732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401" y="1912936"/>
              <a:ext cx="1782510" cy="111394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84319">
              <a:off x="6935730" y="3875448"/>
              <a:ext cx="4110697" cy="137692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0" t="42096" r="57393" b="42366"/>
            <a:stretch/>
          </p:blipFill>
          <p:spPr>
            <a:xfrm>
              <a:off x="1005716" y="2231295"/>
              <a:ext cx="2770495" cy="30570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8531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Remember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We can group plants into flowering plants and non-flowering plants.</a:t>
            </a:r>
          </a:p>
          <a:p>
            <a:pPr algn="ctr"/>
            <a:endParaRPr lang="en-GB" sz="14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14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Can you name any examples of flowering and non-flowering plants?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42954" y="2158747"/>
            <a:ext cx="11706093" cy="2816696"/>
            <a:chOff x="263782" y="2139697"/>
            <a:chExt cx="11706093" cy="2816696"/>
          </a:xfrm>
        </p:grpSpPr>
        <p:sp>
          <p:nvSpPr>
            <p:cNvPr id="12" name="Rounded Rectangle 11"/>
            <p:cNvSpPr/>
            <p:nvPr/>
          </p:nvSpPr>
          <p:spPr>
            <a:xfrm>
              <a:off x="263782" y="2139697"/>
              <a:ext cx="3750434" cy="281669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Flowering plants produce ______ which grow as separate plants by developing roots.</a:t>
              </a:r>
              <a:endParaRPr lang="en-GB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4833" y="2139697"/>
              <a:ext cx="732085" cy="2816696"/>
            </a:xfrm>
            <a:prstGeom prst="rect">
              <a:avLst/>
            </a:prstGeom>
          </p:spPr>
        </p:pic>
        <p:sp>
          <p:nvSpPr>
            <p:cNvPr id="15" name="Rounded Rectangle 14"/>
            <p:cNvSpPr/>
            <p:nvPr/>
          </p:nvSpPr>
          <p:spPr>
            <a:xfrm>
              <a:off x="6391279" y="2139697"/>
              <a:ext cx="3750434" cy="28166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Non-flowering plants do not produce ______. Instead, they produce ______ </a:t>
              </a:r>
              <a:br>
                <a:rPr lang="en-GB" sz="2800" dirty="0">
                  <a:solidFill>
                    <a:schemeClr val="tx1"/>
                  </a:solidFill>
                  <a:latin typeface="Century Gothic" panose="020B0502020202020204" pitchFamily="34" charset="0"/>
                </a:rPr>
              </a:br>
              <a:r>
                <a:rPr lang="en-GB" sz="2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on their leaves.</a:t>
              </a:r>
              <a:endParaRPr lang="en-GB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32781" y="3235507"/>
              <a:ext cx="1637094" cy="17208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20568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Remember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5466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Animals</a:t>
            </a:r>
            <a:r>
              <a:rPr lang="en-GB" sz="2800" b="1" dirty="0">
                <a:latin typeface="Century Gothic" panose="020B0502020202020204" pitchFamily="34" charset="0"/>
              </a:rPr>
              <a:t> </a:t>
            </a:r>
            <a:r>
              <a:rPr lang="en-GB" sz="2800" dirty="0">
                <a:latin typeface="Century Gothic" panose="020B0502020202020204" pitchFamily="34" charset="0"/>
              </a:rPr>
              <a:t>can be broadly classified into two groups.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Can you name any examples of vertebrates and invertebrates?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709" y="3784900"/>
            <a:ext cx="1620561" cy="119054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7976">
            <a:off x="10733342" y="3632183"/>
            <a:ext cx="846197" cy="12420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242954" y="2158747"/>
            <a:ext cx="9877931" cy="2816696"/>
            <a:chOff x="263782" y="2139697"/>
            <a:chExt cx="9877931" cy="2816696"/>
          </a:xfrm>
        </p:grpSpPr>
        <p:sp>
          <p:nvSpPr>
            <p:cNvPr id="22" name="Rounded Rectangle 21"/>
            <p:cNvSpPr/>
            <p:nvPr/>
          </p:nvSpPr>
          <p:spPr>
            <a:xfrm>
              <a:off x="263782" y="2139697"/>
              <a:ext cx="3750434" cy="281669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Vertebrates have a ________ inside their body.</a:t>
              </a:r>
              <a:endParaRPr lang="en-GB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6391279" y="2139697"/>
              <a:ext cx="3750434" cy="2816696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Invertebrates do not have a ________. They have soft bodies or an outer ________.</a:t>
              </a:r>
              <a:endParaRPr lang="en-GB" sz="2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982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Remember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5466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Microorganisms are very small living things. </a:t>
            </a:r>
          </a:p>
          <a:p>
            <a:pPr algn="ctr"/>
            <a:endParaRPr lang="en-GB" sz="14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We can only see them using a </a:t>
            </a:r>
            <a:r>
              <a:rPr lang="en-GB" sz="2800" dirty="0">
                <a:solidFill>
                  <a:schemeClr val="accent4"/>
                </a:solidFill>
                <a:latin typeface="Century Gothic" panose="020B0502020202020204" pitchFamily="34" charset="0"/>
              </a:rPr>
              <a:t>________</a:t>
            </a:r>
            <a:r>
              <a:rPr lang="en-GB" sz="2800" dirty="0"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14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Can you remember the name of any helpful bacteria?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820" y="2610276"/>
            <a:ext cx="2704360" cy="268827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07977" y="2609555"/>
            <a:ext cx="3585712" cy="26897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Bacteria is a microorganism which breaks down plants into ________.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998312" y="2609555"/>
            <a:ext cx="3585712" cy="268971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  <a:latin typeface="Century Gothic" panose="020B0502020202020204" pitchFamily="34" charset="0"/>
              </a:rPr>
              <a:t>We sometimes refer to microorganisms as ‘________’. Harmful ________ can make us ill.</a:t>
            </a:r>
          </a:p>
        </p:txBody>
      </p:sp>
    </p:spTree>
    <p:extLst>
      <p:ext uri="{BB962C8B-B14F-4D97-AF65-F5344CB8AC3E}">
        <p14:creationId xmlns:p14="http://schemas.microsoft.com/office/powerpoint/2010/main" val="26713847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 the Science</a:t>
            </a:r>
            <a:endParaRPr kumimoji="0" lang="en-GB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©Deepening Understanding LTD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All living things carry out seven life processes. We can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remember these using the acronym ‘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MRS GREN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’.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616696" y="2377440"/>
            <a:ext cx="10958608" cy="3479466"/>
            <a:chOff x="710501" y="2377440"/>
            <a:chExt cx="10958608" cy="3479466"/>
          </a:xfrm>
        </p:grpSpPr>
        <p:sp>
          <p:nvSpPr>
            <p:cNvPr id="13" name="Rounded Rectangle 12"/>
            <p:cNvSpPr/>
            <p:nvPr/>
          </p:nvSpPr>
          <p:spPr>
            <a:xfrm>
              <a:off x="710501" y="2377440"/>
              <a:ext cx="2815200" cy="347946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M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ovement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espiration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S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ensitivity</a:t>
              </a:r>
              <a:b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</a:br>
              <a:r>
                <a:rPr kumimoji="0" lang="en-GB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 </a:t>
              </a:r>
              <a:endPara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G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rowth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R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eproduction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E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xcretion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N</a:t>
              </a:r>
              <a:r>
                <a: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utrition</a:t>
              </a:r>
              <a:endPara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4409091" y="3102574"/>
              <a:ext cx="7260018" cy="2754332"/>
              <a:chOff x="2653921" y="2016868"/>
              <a:chExt cx="7260018" cy="2754332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5810" y="2016868"/>
                <a:ext cx="1506776" cy="2730865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95975" y="3350826"/>
                <a:ext cx="1917964" cy="1420374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53921" y="2883378"/>
                <a:ext cx="2068499" cy="188782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19927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Talk like a Scientist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Do you agree with Anita? 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Explain your reasoning. </a:t>
            </a:r>
          </a:p>
        </p:txBody>
      </p:sp>
      <p:sp>
        <p:nvSpPr>
          <p:cNvPr id="15" name="Speech Bubble: Oval 10">
            <a:extLst>
              <a:ext uri="{FF2B5EF4-FFF2-40B4-BE49-F238E27FC236}">
                <a16:creationId xmlns:a16="http://schemas.microsoft.com/office/drawing/2014/main" id="{5674924C-509F-4D9A-9938-06747EA21398}"/>
              </a:ext>
            </a:extLst>
          </p:cNvPr>
          <p:cNvSpPr/>
          <p:nvPr/>
        </p:nvSpPr>
        <p:spPr>
          <a:xfrm>
            <a:off x="2453524" y="2146347"/>
            <a:ext cx="4369809" cy="2551869"/>
          </a:xfrm>
          <a:prstGeom prst="wedgeEllipseCallout">
            <a:avLst>
              <a:gd name="adj1" fmla="val 52391"/>
              <a:gd name="adj2" fmla="val 36343"/>
            </a:avLst>
          </a:prstGeom>
          <a:noFill/>
          <a:ln w="69850">
            <a:solidFill>
              <a:srgbClr val="6690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/>
            </a:pP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All vertebrates share the same characteristics.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t="42096" r="57393" b="42366"/>
          <a:stretch/>
        </p:blipFill>
        <p:spPr>
          <a:xfrm>
            <a:off x="7069541" y="2171701"/>
            <a:ext cx="2770495" cy="3057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253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Remember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2177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latin typeface="Century Gothic" panose="020B0502020202020204" pitchFamily="34" charset="0"/>
              </a:rPr>
              <a:t>Vertebrates</a:t>
            </a:r>
            <a:r>
              <a:rPr lang="en-GB" sz="2800" dirty="0">
                <a:latin typeface="Century Gothic" panose="020B0502020202020204" pitchFamily="34" charset="0"/>
              </a:rPr>
              <a:t> can be classified into smaller groups...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Can you name the different groups using the images above?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7" y="2516564"/>
            <a:ext cx="2644487" cy="1621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1294" y="3197992"/>
            <a:ext cx="1479234" cy="93351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2162">
            <a:off x="5983850" y="2151510"/>
            <a:ext cx="513643" cy="219075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799" y="3069587"/>
            <a:ext cx="1669507" cy="7631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2729" y="2793319"/>
            <a:ext cx="1593569" cy="1442512"/>
          </a:xfrm>
          <a:prstGeom prst="rect">
            <a:avLst/>
          </a:prstGeom>
        </p:spPr>
      </p:pic>
      <p:sp>
        <p:nvSpPr>
          <p:cNvPr id="20" name="Rounded Rectangle 19"/>
          <p:cNvSpPr/>
          <p:nvPr/>
        </p:nvSpPr>
        <p:spPr>
          <a:xfrm>
            <a:off x="2731872" y="4357678"/>
            <a:ext cx="1992358" cy="5675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amphibians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38051" y="4357678"/>
            <a:ext cx="1992358" cy="5675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mammals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5125693" y="4357678"/>
            <a:ext cx="1992358" cy="5675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reptiles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519514" y="4357678"/>
            <a:ext cx="1992358" cy="5675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fish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9913335" y="4357678"/>
            <a:ext cx="1992358" cy="56751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birds</a:t>
            </a:r>
          </a:p>
        </p:txBody>
      </p:sp>
    </p:spTree>
    <p:extLst>
      <p:ext uri="{BB962C8B-B14F-4D97-AF65-F5344CB8AC3E}">
        <p14:creationId xmlns:p14="http://schemas.microsoft.com/office/powerpoint/2010/main" val="278033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Know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5466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entury Gothic" panose="020B0502020202020204" pitchFamily="34" charset="0"/>
              </a:rPr>
              <a:t>Although snakes, monkeys and chickens are all vertebrates, their </a:t>
            </a:r>
            <a:r>
              <a:rPr lang="en-GB" sz="2800" dirty="0">
                <a:solidFill>
                  <a:prstClr val="black"/>
                </a:solidFill>
                <a:latin typeface="Century Gothic" panose="020B0502020202020204" pitchFamily="34" charset="0"/>
              </a:rPr>
              <a:t>characteristics vary greatly as they belong to different groups</a:t>
            </a:r>
            <a:r>
              <a:rPr lang="en-GB" sz="2800" dirty="0"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For example, although they all live on land, reptiles lay eggs, </a:t>
            </a: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whereas mammals give birth to live offspring.</a:t>
            </a: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r>
              <a:rPr lang="en-GB" sz="2800" dirty="0">
                <a:latin typeface="Century Gothic" panose="020B0502020202020204" pitchFamily="34" charset="0"/>
              </a:rPr>
              <a:t>What characteristics do birds share with reptiles or mammals?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744095" y="3342679"/>
            <a:ext cx="6703810" cy="2190753"/>
            <a:chOff x="3456076" y="3751468"/>
            <a:chExt cx="6703810" cy="219075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82162">
              <a:off x="3456076" y="3751468"/>
              <a:ext cx="513643" cy="219075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7738" y="4486383"/>
              <a:ext cx="1620561" cy="119054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6317" y="4234414"/>
              <a:ext cx="1593569" cy="14425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62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5FB8E59A-7B57-4B99-8CC4-21BC88A6182A}"/>
              </a:ext>
            </a:extLst>
          </p:cNvPr>
          <p:cNvSpPr/>
          <p:nvPr/>
        </p:nvSpPr>
        <p:spPr>
          <a:xfrm>
            <a:off x="1463960" y="307439"/>
            <a:ext cx="9272338" cy="728516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36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Know the Science</a:t>
            </a:r>
            <a:endParaRPr lang="en-GB" sz="5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A3981F-4871-4AE4-A793-E45B90BF02AE}"/>
              </a:ext>
            </a:extLst>
          </p:cNvPr>
          <p:cNvSpPr/>
          <p:nvPr/>
        </p:nvSpPr>
        <p:spPr>
          <a:xfrm>
            <a:off x="-6529" y="6186303"/>
            <a:ext cx="12192000" cy="59420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ctr"/>
            <a:endParaRPr lang="en-GB" dirty="0"/>
          </a:p>
        </p:txBody>
      </p:sp>
      <p:pic>
        <p:nvPicPr>
          <p:cNvPr id="9" name="Picture 2" descr="https://www.deepeningunderstanding.co.uk/wp-content/uploads/2016/11/DU-logo.png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753" y="6110429"/>
            <a:ext cx="763965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">
            <a:extLst>
              <a:ext uri="{FF2B5EF4-FFF2-40B4-BE49-F238E27FC236}">
                <a16:creationId xmlns:a16="http://schemas.microsoft.com/office/drawing/2014/main" id="{80DE48FF-7871-4CC4-9B74-EB4C8BDDAF0C}"/>
              </a:ext>
            </a:extLst>
          </p:cNvPr>
          <p:cNvSpPr txBox="1"/>
          <p:nvPr/>
        </p:nvSpPr>
        <p:spPr>
          <a:xfrm>
            <a:off x="3807341" y="6358092"/>
            <a:ext cx="4614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©Deepening Understanding LTD 2020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44B2F3-D856-4E90-8D1C-32DED7887054}"/>
              </a:ext>
            </a:extLst>
          </p:cNvPr>
          <p:cNvSpPr/>
          <p:nvPr/>
        </p:nvSpPr>
        <p:spPr>
          <a:xfrm>
            <a:off x="0" y="1205466"/>
            <a:ext cx="12192000" cy="4214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can classify animals based on their characteristics, however </a:t>
            </a:r>
            <a:br>
              <a:rPr lang="en-GB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important to note that there are anomalies that exist.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sz="2800" dirty="0">
              <a:latin typeface="Century Gothic" panose="020B0502020202020204" pitchFamily="34" charset="0"/>
            </a:endParaRPr>
          </a:p>
          <a:p>
            <a:pPr algn="ctr"/>
            <a:endParaRPr lang="en-GB" dirty="0">
              <a:latin typeface="Century Gothic" panose="020B0502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317453" y="2729961"/>
            <a:ext cx="9557095" cy="2868314"/>
            <a:chOff x="512735" y="2764251"/>
            <a:chExt cx="9557095" cy="2868314"/>
          </a:xfrm>
        </p:grpSpPr>
        <p:sp>
          <p:nvSpPr>
            <p:cNvPr id="12" name="Rounded Rectangle 11"/>
            <p:cNvSpPr/>
            <p:nvPr/>
          </p:nvSpPr>
          <p:spPr>
            <a:xfrm>
              <a:off x="512735" y="2768355"/>
              <a:ext cx="5771036" cy="2860106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Did you know..?</a:t>
              </a:r>
            </a:p>
            <a:p>
              <a:pPr algn="ctr"/>
              <a:endParaRPr lang="en-GB" sz="1400" dirty="0">
                <a:solidFill>
                  <a:schemeClr val="tx1"/>
                </a:solidFill>
                <a:latin typeface="Century Gothic" panose="020B0502020202020204" pitchFamily="34" charset="0"/>
              </a:endParaRPr>
            </a:p>
            <a:p>
              <a:pPr algn="ctr"/>
              <a:r>
                <a:rPr lang="en-GB" sz="2800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platypus is one of only five mammal species in the world that lay eggs instead of giving birth to live young!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07073" y="2764251"/>
              <a:ext cx="2262757" cy="286831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6339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3435</TotalTime>
  <Words>675</Words>
  <Application>Microsoft Macintosh PowerPoint</Application>
  <PresentationFormat>Widescreen</PresentationFormat>
  <Paragraphs>312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</dc:creator>
  <cp:lastModifiedBy>Microsoft Office User</cp:lastModifiedBy>
  <cp:revision>301</cp:revision>
  <dcterms:created xsi:type="dcterms:W3CDTF">2018-03-29T14:43:08Z</dcterms:created>
  <dcterms:modified xsi:type="dcterms:W3CDTF">2021-04-13T08:58:40Z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