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93" r:id="rId2"/>
    <p:sldId id="294" r:id="rId3"/>
    <p:sldId id="264" r:id="rId4"/>
    <p:sldId id="288" r:id="rId5"/>
    <p:sldId id="275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11" r:id="rId18"/>
    <p:sldId id="315" r:id="rId19"/>
    <p:sldId id="306" r:id="rId20"/>
    <p:sldId id="313" r:id="rId21"/>
    <p:sldId id="314" r:id="rId22"/>
    <p:sldId id="26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itchFamily="2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68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84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73B0"/>
    <a:srgbClr val="8C368C"/>
    <a:srgbClr val="6FBD84"/>
    <a:srgbClr val="25B7BC"/>
    <a:srgbClr val="009640"/>
    <a:srgbClr val="4A3682"/>
    <a:srgbClr val="007AC2"/>
    <a:srgbClr val="18A0DB"/>
    <a:srgbClr val="BF0A2A"/>
    <a:srgbClr val="C21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722" y="102"/>
      </p:cViewPr>
      <p:guideLst>
        <p:guide orient="horz" pos="2205"/>
        <p:guide pos="2857"/>
        <p:guide pos="340"/>
        <p:guide orient="horz" pos="3974"/>
        <p:guide pos="5420"/>
        <p:guide orient="horz" pos="368"/>
        <p:guide pos="476"/>
        <p:guide orient="horz" pos="482"/>
        <p:guide orient="horz" pos="3884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09/03/2020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the-runaway-iceberg-fiction-ks1-twinkl-original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the-runaway-iceberg-fiction-ks1-twinkl-original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1-twinkl-originals-key-stage-1/twinkl-educational-publishing-fiction-story-books-story-primary-resources-english-key-stage-1/rameenas-ramadan-fiction-ks1-twinkl-original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1-twinkl-originals-key-stage-1/twinkl-educational-publishing-fiction-story-books-story-primary-resources-english-key-stage-1/rameenas-ramadan-fiction-ks1-twinkl-originals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3933645" y="5512279"/>
            <a:ext cx="1268083" cy="707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19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68913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do you think Mrs Hussain feels?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765175"/>
            <a:ext cx="7632697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8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65262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does ‘generous’ mean?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765175"/>
            <a:ext cx="7632697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10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5451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is </a:t>
            </a:r>
            <a:r>
              <a:rPr lang="en-GB" dirty="0" err="1"/>
              <a:t>Rameena</a:t>
            </a:r>
            <a:r>
              <a:rPr lang="en-GB" dirty="0"/>
              <a:t> disappointed?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765175"/>
            <a:ext cx="7632697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71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46516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did </a:t>
            </a:r>
            <a:r>
              <a:rPr lang="en-GB" dirty="0" err="1"/>
              <a:t>Rameena</a:t>
            </a:r>
            <a:r>
              <a:rPr lang="en-GB" dirty="0"/>
              <a:t> do at the mosque?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765175"/>
            <a:ext cx="7632697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1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243585"/>
            <a:ext cx="591010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Dad says, “You don’t have to give money to help others.” What does he mean?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765175"/>
            <a:ext cx="7632697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86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63899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Is </a:t>
            </a:r>
            <a:r>
              <a:rPr lang="en-GB" dirty="0" err="1"/>
              <a:t>Rameena</a:t>
            </a:r>
            <a:r>
              <a:rPr lang="en-GB" dirty="0"/>
              <a:t> feeling happier? How do you know?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765175"/>
            <a:ext cx="7632697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49504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did everyone gasp?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765175"/>
            <a:ext cx="7632697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8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72932" y="5585153"/>
            <a:ext cx="1918973" cy="444454"/>
          </a:xfrm>
          <a:prstGeom prst="roundRect">
            <a:avLst/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Mrs Hussain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98437" y="5585153"/>
            <a:ext cx="1918973" cy="444454"/>
          </a:xfrm>
          <a:prstGeom prst="roundRect">
            <a:avLst/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Rameena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23942" y="5585153"/>
            <a:ext cx="1918973" cy="444454"/>
          </a:xfrm>
          <a:prstGeom prst="roundRect">
            <a:avLst/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Pam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74622" y="1195912"/>
            <a:ext cx="4679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Who is the main character in this story?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708776" y="765175"/>
            <a:ext cx="5726447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1810135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25" y="2164051"/>
            <a:ext cx="1434297" cy="3219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300" y="2299582"/>
            <a:ext cx="1161876" cy="3066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237" y="2836981"/>
            <a:ext cx="1580149" cy="252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2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32" grpId="0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72932" y="5585153"/>
            <a:ext cx="1918973" cy="444454"/>
          </a:xfrm>
          <a:prstGeom prst="roundRect">
            <a:avLst/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Tariq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98437" y="5585153"/>
            <a:ext cx="1918973" cy="444454"/>
          </a:xfrm>
          <a:prstGeom prst="roundRect">
            <a:avLst/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Mrs Hussain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223942" y="5585153"/>
            <a:ext cx="1918973" cy="444454"/>
          </a:xfrm>
          <a:prstGeom prst="roundRect">
            <a:avLst/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Pam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431451" y="1195913"/>
            <a:ext cx="32463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Who does </a:t>
            </a:r>
            <a:r>
              <a:rPr lang="en-GB" dirty="0" err="1"/>
              <a:t>Rameena</a:t>
            </a:r>
            <a:r>
              <a:rPr lang="en-GB" dirty="0"/>
              <a:t> help first?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465905" y="765175"/>
            <a:ext cx="4212190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2566964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874" y="2281474"/>
            <a:ext cx="1239877" cy="3199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037" y="2428323"/>
            <a:ext cx="1347612" cy="30522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832" y="2371874"/>
            <a:ext cx="1450181" cy="310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32" grpId="0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009600" y="1057413"/>
            <a:ext cx="402727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there is a message in this story? What do you think it might be?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043754" y="765175"/>
            <a:ext cx="5056491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2145113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6495" y="2379217"/>
            <a:ext cx="3496133" cy="3496133"/>
          </a:xfrm>
          <a:prstGeom prst="ellipse">
            <a:avLst/>
          </a:prstGeom>
          <a:ln w="28575">
            <a:solidFill>
              <a:srgbClr val="A873B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698" y="2389142"/>
            <a:ext cx="3476283" cy="3476283"/>
          </a:xfrm>
          <a:prstGeom prst="ellipse">
            <a:avLst/>
          </a:prstGeom>
          <a:ln w="28575">
            <a:solidFill>
              <a:srgbClr val="A873B0"/>
            </a:solidFill>
          </a:ln>
        </p:spPr>
      </p:pic>
    </p:spTree>
    <p:extLst>
      <p:ext uri="{BB962C8B-B14F-4D97-AF65-F5344CB8AC3E}">
        <p14:creationId xmlns:p14="http://schemas.microsoft.com/office/powerpoint/2010/main" val="373780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2" grpId="0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1661011"/>
            <a:ext cx="7632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Read the book ‘</a:t>
            </a:r>
            <a:r>
              <a:rPr lang="en-GB" dirty="0" err="1"/>
              <a:t>Rameena’s</a:t>
            </a:r>
            <a:r>
              <a:rPr lang="en-GB" dirty="0"/>
              <a:t> Ramadan’ and look at the illustrations.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To see a question about the book, click this button: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91141" y="622379"/>
            <a:ext cx="4552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/>
              <a:t>Rameena’s</a:t>
            </a:r>
            <a:r>
              <a:rPr lang="en-GB" sz="3600" b="1" dirty="0"/>
              <a:t> Ramadan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90435" y="2893183"/>
            <a:ext cx="763130" cy="763130"/>
            <a:chOff x="4060519" y="2969496"/>
            <a:chExt cx="959708" cy="959708"/>
          </a:xfrm>
        </p:grpSpPr>
        <p:sp>
          <p:nvSpPr>
            <p:cNvPr id="20" name="Oval 19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772" y="3247589"/>
            <a:ext cx="3729990" cy="3163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22" y="3274748"/>
            <a:ext cx="2800288" cy="31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2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004499" y="1114291"/>
            <a:ext cx="248225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Have you been to an Eid celebration before?</a:t>
            </a:r>
          </a:p>
        </p:txBody>
      </p:sp>
      <p:grpSp>
        <p:nvGrpSpPr>
          <p:cNvPr id="12" name="Q1"/>
          <p:cNvGrpSpPr/>
          <p:nvPr/>
        </p:nvGrpSpPr>
        <p:grpSpPr>
          <a:xfrm>
            <a:off x="1133488" y="1009836"/>
            <a:ext cx="763130" cy="763130"/>
            <a:chOff x="4060519" y="2969496"/>
            <a:chExt cx="959708" cy="959708"/>
          </a:xfrm>
        </p:grpSpPr>
        <p:sp>
          <p:nvSpPr>
            <p:cNvPr id="13" name="Oval 1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038654" y="774231"/>
            <a:ext cx="3621424" cy="1234342"/>
          </a:xfrm>
          <a:prstGeom prst="roundRect">
            <a:avLst>
              <a:gd name="adj" fmla="val 14575"/>
            </a:avLst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5809450" y="975791"/>
            <a:ext cx="210564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Have you been to a different celebration that had fireworks? </a:t>
            </a:r>
          </a:p>
        </p:txBody>
      </p:sp>
      <p:grpSp>
        <p:nvGrpSpPr>
          <p:cNvPr id="27" name="Q2"/>
          <p:cNvGrpSpPr/>
          <p:nvPr/>
        </p:nvGrpSpPr>
        <p:grpSpPr>
          <a:xfrm>
            <a:off x="4970120" y="1009725"/>
            <a:ext cx="763130" cy="763130"/>
            <a:chOff x="4060519" y="2969496"/>
            <a:chExt cx="959708" cy="959708"/>
          </a:xfrm>
        </p:grpSpPr>
        <p:sp>
          <p:nvSpPr>
            <p:cNvPr id="28" name="Oval 27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843604" y="783284"/>
            <a:ext cx="3244817" cy="1216013"/>
          </a:xfrm>
          <a:prstGeom prst="roundRect">
            <a:avLst>
              <a:gd name="adj" fmla="val 15311"/>
            </a:avLst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70" y="2330303"/>
            <a:ext cx="7560067" cy="3826493"/>
          </a:xfrm>
          <a:prstGeom prst="roundRect">
            <a:avLst>
              <a:gd name="adj" fmla="val 4708"/>
            </a:avLst>
          </a:prstGeom>
          <a:ln w="28575">
            <a:solidFill>
              <a:srgbClr val="A873B0"/>
            </a:solidFill>
          </a:ln>
        </p:spPr>
      </p:pic>
    </p:spTree>
    <p:extLst>
      <p:ext uri="{BB962C8B-B14F-4D97-AF65-F5344CB8AC3E}">
        <p14:creationId xmlns:p14="http://schemas.microsoft.com/office/powerpoint/2010/main" val="12292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6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389107" y="3013501"/>
            <a:ext cx="199924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would you describe this book in one sentence?</a:t>
            </a:r>
          </a:p>
        </p:txBody>
      </p:sp>
      <p:grpSp>
        <p:nvGrpSpPr>
          <p:cNvPr id="12" name="Q1"/>
          <p:cNvGrpSpPr/>
          <p:nvPr/>
        </p:nvGrpSpPr>
        <p:grpSpPr>
          <a:xfrm>
            <a:off x="5536203" y="3047434"/>
            <a:ext cx="763130" cy="763130"/>
            <a:chOff x="4060519" y="2969496"/>
            <a:chExt cx="959708" cy="959708"/>
          </a:xfrm>
        </p:grpSpPr>
        <p:sp>
          <p:nvSpPr>
            <p:cNvPr id="13" name="Oval 1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441369" y="2838989"/>
            <a:ext cx="2986969" cy="1180020"/>
          </a:xfrm>
          <a:prstGeom prst="roundRect">
            <a:avLst>
              <a:gd name="adj" fmla="val 14575"/>
            </a:avLst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199344"/>
            <a:ext cx="4486348" cy="448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1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3916392" y="3088256"/>
            <a:ext cx="1268083" cy="707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7214" y="1354604"/>
            <a:ext cx="202112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this book is going to be about?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07214" y="3015048"/>
            <a:ext cx="164842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it is fiction or non-fiction?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7214" y="4671656"/>
            <a:ext cx="178851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Who do you think is on the front cover?</a:t>
            </a:r>
          </a:p>
        </p:txBody>
      </p:sp>
      <p:grpSp>
        <p:nvGrpSpPr>
          <p:cNvPr id="16" name="Q1"/>
          <p:cNvGrpSpPr/>
          <p:nvPr/>
        </p:nvGrpSpPr>
        <p:grpSpPr>
          <a:xfrm>
            <a:off x="5536203" y="1388538"/>
            <a:ext cx="763130" cy="763130"/>
            <a:chOff x="4060519" y="2969496"/>
            <a:chExt cx="959708" cy="959708"/>
          </a:xfrm>
        </p:grpSpPr>
        <p:sp>
          <p:nvSpPr>
            <p:cNvPr id="17" name="Oval 16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" name="Q2"/>
          <p:cNvGrpSpPr/>
          <p:nvPr/>
        </p:nvGrpSpPr>
        <p:grpSpPr>
          <a:xfrm>
            <a:off x="5567884" y="3048982"/>
            <a:ext cx="763130" cy="763130"/>
            <a:chOff x="4060519" y="2969496"/>
            <a:chExt cx="959708" cy="959708"/>
          </a:xfrm>
        </p:grpSpPr>
        <p:sp>
          <p:nvSpPr>
            <p:cNvPr id="20" name="Oval 19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Q3"/>
          <p:cNvGrpSpPr/>
          <p:nvPr/>
        </p:nvGrpSpPr>
        <p:grpSpPr>
          <a:xfrm>
            <a:off x="5534346" y="4705590"/>
            <a:ext cx="763130" cy="763130"/>
            <a:chOff x="4060519" y="2969496"/>
            <a:chExt cx="959708" cy="959708"/>
          </a:xfrm>
        </p:grpSpPr>
        <p:sp>
          <p:nvSpPr>
            <p:cNvPr id="23" name="Oval 2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441369" y="4515655"/>
            <a:ext cx="2986969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ounded Rectangle 30"/>
          <p:cNvSpPr/>
          <p:nvPr/>
        </p:nvSpPr>
        <p:spPr>
          <a:xfrm>
            <a:off x="5441368" y="2861310"/>
            <a:ext cx="2986969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ounded Rectangle 31"/>
          <p:cNvSpPr/>
          <p:nvPr/>
        </p:nvSpPr>
        <p:spPr>
          <a:xfrm>
            <a:off x="5441369" y="1199344"/>
            <a:ext cx="2986969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199344"/>
            <a:ext cx="4486348" cy="448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13" grpId="0"/>
      <p:bldP spid="3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418503" y="2329905"/>
            <a:ext cx="198113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Have you heard of Ramadan before? What is it?</a:t>
            </a:r>
          </a:p>
        </p:txBody>
      </p:sp>
      <p:grpSp>
        <p:nvGrpSpPr>
          <p:cNvPr id="27" name="Q2"/>
          <p:cNvGrpSpPr/>
          <p:nvPr/>
        </p:nvGrpSpPr>
        <p:grpSpPr>
          <a:xfrm>
            <a:off x="5567884" y="2350320"/>
            <a:ext cx="763130" cy="763130"/>
            <a:chOff x="4060519" y="2969496"/>
            <a:chExt cx="959708" cy="959708"/>
          </a:xfrm>
        </p:grpSpPr>
        <p:sp>
          <p:nvSpPr>
            <p:cNvPr id="28" name="Oval 27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441368" y="2164195"/>
            <a:ext cx="2986969" cy="1146247"/>
          </a:xfrm>
          <a:prstGeom prst="roundRect">
            <a:avLst>
              <a:gd name="adj" fmla="val 10708"/>
            </a:avLst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199344"/>
            <a:ext cx="4486348" cy="448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418064" y="3758844"/>
            <a:ext cx="198113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kind of things can you give to others?</a:t>
            </a:r>
          </a:p>
        </p:txBody>
      </p:sp>
      <p:grpSp>
        <p:nvGrpSpPr>
          <p:cNvPr id="10" name="Q2"/>
          <p:cNvGrpSpPr/>
          <p:nvPr/>
        </p:nvGrpSpPr>
        <p:grpSpPr>
          <a:xfrm>
            <a:off x="5567445" y="3779259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440929" y="3593134"/>
            <a:ext cx="2986969" cy="1146247"/>
          </a:xfrm>
          <a:prstGeom prst="roundRect">
            <a:avLst>
              <a:gd name="adj" fmla="val 10708"/>
            </a:avLst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8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9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51043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can’t </a:t>
            </a:r>
            <a:r>
              <a:rPr lang="en-GB" dirty="0" err="1"/>
              <a:t>Rameena</a:t>
            </a:r>
            <a:r>
              <a:rPr lang="en-GB" dirty="0"/>
              <a:t> fast with her parents?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6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66754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does </a:t>
            </a:r>
            <a:r>
              <a:rPr lang="en-GB" dirty="0" err="1"/>
              <a:t>Rameena</a:t>
            </a:r>
            <a:r>
              <a:rPr lang="en-GB" dirty="0"/>
              <a:t> decide to do with her money?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765175"/>
            <a:ext cx="7632697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6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42171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is Pam worried?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765175"/>
            <a:ext cx="7632697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8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68376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did </a:t>
            </a:r>
            <a:r>
              <a:rPr lang="en-GB" dirty="0" err="1"/>
              <a:t>Rameena</a:t>
            </a:r>
            <a:r>
              <a:rPr lang="en-GB" dirty="0"/>
              <a:t> and her family do that was ‘kind’?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765175"/>
            <a:ext cx="7632697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23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8738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the food is for?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A8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1" y="765175"/>
            <a:ext cx="7632697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53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2376</TotalTime>
  <Words>281</Words>
  <Application>Microsoft Office PowerPoint</Application>
  <PresentationFormat>On-screen Show (4:3)</PresentationFormat>
  <Paragraphs>57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Twinkl Twinkl</cp:lastModifiedBy>
  <cp:revision>69</cp:revision>
  <dcterms:created xsi:type="dcterms:W3CDTF">2019-10-29T15:21:24Z</dcterms:created>
  <dcterms:modified xsi:type="dcterms:W3CDTF">2020-03-09T16:39:08Z</dcterms:modified>
</cp:coreProperties>
</file>